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bin" ContentType="application/vnd.openxmlformats-officedocument.oleObject"/>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Layouts/slideLayout4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0"/>
  </p:notesMasterIdLst>
  <p:sldIdLst>
    <p:sldId id="282" r:id="rId2"/>
    <p:sldId id="283" r:id="rId3"/>
    <p:sldId id="284" r:id="rId4"/>
    <p:sldId id="285" r:id="rId5"/>
    <p:sldId id="350" r:id="rId6"/>
    <p:sldId id="286" r:id="rId7"/>
    <p:sldId id="351" r:id="rId8"/>
    <p:sldId id="287" r:id="rId9"/>
    <p:sldId id="288" r:id="rId10"/>
    <p:sldId id="352" r:id="rId11"/>
    <p:sldId id="386" r:id="rId12"/>
    <p:sldId id="354" r:id="rId13"/>
    <p:sldId id="387" r:id="rId14"/>
    <p:sldId id="360" r:id="rId15"/>
    <p:sldId id="388" r:id="rId16"/>
    <p:sldId id="363" r:id="rId17"/>
    <p:sldId id="365" r:id="rId18"/>
    <p:sldId id="369" r:id="rId19"/>
    <p:sldId id="370" r:id="rId20"/>
    <p:sldId id="381" r:id="rId21"/>
    <p:sldId id="382" r:id="rId22"/>
    <p:sldId id="383" r:id="rId23"/>
    <p:sldId id="391" r:id="rId24"/>
    <p:sldId id="375" r:id="rId25"/>
    <p:sldId id="376" r:id="rId26"/>
    <p:sldId id="377" r:id="rId27"/>
    <p:sldId id="385" r:id="rId28"/>
    <p:sldId id="297" r:id="rId29"/>
    <p:sldId id="298" r:id="rId30"/>
    <p:sldId id="299" r:id="rId31"/>
    <p:sldId id="300" r:id="rId32"/>
    <p:sldId id="392" r:id="rId33"/>
    <p:sldId id="394" r:id="rId34"/>
    <p:sldId id="301" r:id="rId35"/>
    <p:sldId id="402" r:id="rId36"/>
    <p:sldId id="404" r:id="rId37"/>
    <p:sldId id="406" r:id="rId38"/>
    <p:sldId id="409" r:id="rId39"/>
    <p:sldId id="396" r:id="rId40"/>
    <p:sldId id="302" r:id="rId41"/>
    <p:sldId id="398" r:id="rId42"/>
    <p:sldId id="400" r:id="rId43"/>
    <p:sldId id="401" r:id="rId44"/>
    <p:sldId id="303" r:id="rId45"/>
    <p:sldId id="410" r:id="rId46"/>
    <p:sldId id="411" r:id="rId47"/>
    <p:sldId id="412" r:id="rId48"/>
    <p:sldId id="413" r:id="rId49"/>
    <p:sldId id="414" r:id="rId50"/>
    <p:sldId id="442" r:id="rId51"/>
    <p:sldId id="443"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44" r:id="rId65"/>
    <p:sldId id="427" r:id="rId66"/>
    <p:sldId id="429" r:id="rId67"/>
    <p:sldId id="447" r:id="rId68"/>
    <p:sldId id="432" r:id="rId69"/>
    <p:sldId id="433" r:id="rId70"/>
    <p:sldId id="434" r:id="rId71"/>
    <p:sldId id="435" r:id="rId72"/>
    <p:sldId id="458" r:id="rId73"/>
    <p:sldId id="310" r:id="rId74"/>
    <p:sldId id="311" r:id="rId75"/>
    <p:sldId id="312" r:id="rId76"/>
    <p:sldId id="313" r:id="rId77"/>
    <p:sldId id="314" r:id="rId78"/>
    <p:sldId id="315" r:id="rId79"/>
    <p:sldId id="316" r:id="rId80"/>
    <p:sldId id="317" r:id="rId81"/>
    <p:sldId id="318" r:id="rId82"/>
    <p:sldId id="452" r:id="rId83"/>
    <p:sldId id="319" r:id="rId84"/>
    <p:sldId id="320" r:id="rId85"/>
    <p:sldId id="455" r:id="rId86"/>
    <p:sldId id="453" r:id="rId87"/>
    <p:sldId id="454" r:id="rId88"/>
    <p:sldId id="321" r:id="rId89"/>
    <p:sldId id="322" r:id="rId90"/>
    <p:sldId id="323" r:id="rId91"/>
    <p:sldId id="324" r:id="rId92"/>
    <p:sldId id="325" r:id="rId93"/>
    <p:sldId id="326" r:id="rId94"/>
    <p:sldId id="327" r:id="rId95"/>
    <p:sldId id="328" r:id="rId96"/>
    <p:sldId id="329" r:id="rId97"/>
    <p:sldId id="456" r:id="rId98"/>
    <p:sldId id="457" r:id="rId99"/>
    <p:sldId id="330" r:id="rId100"/>
    <p:sldId id="331" r:id="rId101"/>
    <p:sldId id="332" r:id="rId102"/>
    <p:sldId id="333" r:id="rId103"/>
    <p:sldId id="334" r:id="rId104"/>
    <p:sldId id="335" r:id="rId105"/>
    <p:sldId id="336" r:id="rId106"/>
    <p:sldId id="337" r:id="rId107"/>
    <p:sldId id="338" r:id="rId108"/>
    <p:sldId id="339" r:id="rId109"/>
    <p:sldId id="340" r:id="rId110"/>
    <p:sldId id="341" r:id="rId111"/>
    <p:sldId id="342" r:id="rId112"/>
    <p:sldId id="343" r:id="rId113"/>
    <p:sldId id="344" r:id="rId114"/>
    <p:sldId id="345" r:id="rId115"/>
    <p:sldId id="346" r:id="rId116"/>
    <p:sldId id="347" r:id="rId117"/>
    <p:sldId id="348" r:id="rId118"/>
    <p:sldId id="349" r:id="rId11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528"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jpe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jpe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jpe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2.jpe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2.jpe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2.jpe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2.jpe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jpe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573BAC-C7C5-4660-B46E-953BDD68EAEB}" type="datetimeFigureOut">
              <a:rPr lang="zh-CN" altLang="en-US" smtClean="0"/>
              <a:pPr/>
              <a:t>2017/12/26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FE52B9-83AC-4B2B-AF6B-9B221E74EDF0}" type="slidenum">
              <a:rPr lang="zh-CN" altLang="en-US" smtClean="0"/>
              <a:pPr/>
              <a:t>‹#›</a:t>
            </a:fld>
            <a:endParaRPr lang="zh-CN" altLang="en-US"/>
          </a:p>
        </p:txBody>
      </p:sp>
    </p:spTree>
    <p:extLst>
      <p:ext uri="{BB962C8B-B14F-4D97-AF65-F5344CB8AC3E}">
        <p14:creationId xmlns="" xmlns:p14="http://schemas.microsoft.com/office/powerpoint/2010/main" val="2877321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4FA59070-8775-444D-9995-5B87A8242A32}" type="slidenum">
              <a:rPr lang="en-US" altLang="zh-CN" smtClean="0">
                <a:latin typeface="Arial" pitchFamily="34" charset="0"/>
              </a:rPr>
              <a:pPr/>
              <a:t>5</a:t>
            </a:fld>
            <a:endParaRPr lang="en-US" altLang="zh-CN" smtClean="0">
              <a:latin typeface="Arial" pitchFamily="3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extLst>
      <p:ext uri="{BB962C8B-B14F-4D97-AF65-F5344CB8AC3E}">
        <p14:creationId xmlns="" xmlns:p14="http://schemas.microsoft.com/office/powerpoint/2010/main" val="443971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F8D7A8B2-E34F-4EEB-8892-DB56D0B361AE}" type="slidenum">
              <a:rPr lang="en-US" altLang="zh-CN" smtClean="0">
                <a:latin typeface="Arial" pitchFamily="34" charset="0"/>
              </a:rPr>
              <a:pPr/>
              <a:t>41</a:t>
            </a:fld>
            <a:endParaRPr lang="en-US" altLang="zh-CN" smtClean="0">
              <a:latin typeface="Arial" pitchFamily="34"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F979750B-A6F6-447E-AE33-FCD066A244C1}" type="slidenum">
              <a:rPr lang="en-US" altLang="zh-CN" smtClean="0">
                <a:latin typeface="Arial" pitchFamily="34" charset="0"/>
              </a:rPr>
              <a:pPr/>
              <a:t>42</a:t>
            </a:fld>
            <a:endParaRPr lang="en-US" altLang="zh-CN" smtClean="0">
              <a:latin typeface="Arial" pitchFamily="34"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2EDEBD2-3FA4-4EC1-9E29-70D134F47F16}" type="slidenum">
              <a:rPr lang="en-US" altLang="zh-CN" smtClean="0">
                <a:latin typeface="Arial" pitchFamily="34" charset="0"/>
              </a:rPr>
              <a:pPr/>
              <a:t>45</a:t>
            </a:fld>
            <a:endParaRPr lang="en-US" altLang="zh-CN"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51197CFF-41D1-456B-92E0-342684863000}" type="slidenum">
              <a:rPr lang="en-US" altLang="zh-CN" smtClean="0">
                <a:latin typeface="Arial" pitchFamily="34" charset="0"/>
              </a:rPr>
              <a:pPr/>
              <a:t>46</a:t>
            </a:fld>
            <a:endParaRPr lang="en-US" altLang="zh-CN" smtClean="0">
              <a:latin typeface="Arial" pitchFamily="34"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084C3631-CF6B-4CDF-BC52-C9602E2885A4}" type="slidenum">
              <a:rPr lang="en-US" altLang="zh-CN" smtClean="0">
                <a:latin typeface="Arial" pitchFamily="34" charset="0"/>
              </a:rPr>
              <a:pPr/>
              <a:t>47</a:t>
            </a:fld>
            <a:endParaRPr lang="en-US" altLang="zh-CN" smtClean="0">
              <a:latin typeface="Arial" pitchFamily="34"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D8FCE344-50E3-47B4-A3DF-561F4A45FE40}" type="slidenum">
              <a:rPr lang="en-US" altLang="zh-CN" smtClean="0">
                <a:latin typeface="Arial" pitchFamily="34" charset="0"/>
              </a:rPr>
              <a:pPr/>
              <a:t>48</a:t>
            </a:fld>
            <a:endParaRPr lang="en-US" altLang="zh-CN" smtClean="0">
              <a:latin typeface="Arial" pitchFamily="3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49928507-643A-4418-85D4-9EC22FB46B7E}" type="slidenum">
              <a:rPr lang="en-US" altLang="zh-CN" smtClean="0">
                <a:latin typeface="Arial" pitchFamily="34" charset="0"/>
              </a:rPr>
              <a:pPr/>
              <a:t>56</a:t>
            </a:fld>
            <a:endParaRPr lang="en-US" altLang="zh-CN" smtClean="0">
              <a:latin typeface="Arial" pitchFamily="34" charset="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1C648CC4-E0A9-4410-965D-AA7F126D333F}" type="slidenum">
              <a:rPr lang="en-US" altLang="zh-CN" smtClean="0">
                <a:latin typeface="Arial" pitchFamily="34" charset="0"/>
              </a:rPr>
              <a:pPr/>
              <a:t>57</a:t>
            </a:fld>
            <a:endParaRPr lang="en-US" altLang="zh-CN" smtClean="0">
              <a:latin typeface="Arial" pitchFamily="34"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1D54C218-708F-4692-A713-40419652EEB2}" type="slidenum">
              <a:rPr lang="en-US" altLang="zh-CN" smtClean="0">
                <a:latin typeface="Arial" pitchFamily="34" charset="0"/>
              </a:rPr>
              <a:pPr/>
              <a:t>58</a:t>
            </a:fld>
            <a:endParaRPr lang="en-US" altLang="zh-CN" smtClean="0">
              <a:latin typeface="Arial" pitchFamily="3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EE5E4B8E-6F86-4F3E-8977-227A98C7C0E2}" type="slidenum">
              <a:rPr lang="en-US" altLang="zh-CN" smtClean="0">
                <a:latin typeface="Arial" pitchFamily="34" charset="0"/>
              </a:rPr>
              <a:pPr/>
              <a:t>59</a:t>
            </a:fld>
            <a:endParaRPr lang="en-US" altLang="zh-CN" smtClean="0">
              <a:latin typeface="Arial" pitchFamily="34"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E059A559-4C13-4A0B-B47E-87BF941C8F84}" type="slidenum">
              <a:rPr lang="en-US" altLang="zh-CN" smtClean="0">
                <a:latin typeface="Arial" pitchFamily="34" charset="0"/>
              </a:rPr>
              <a:pPr/>
              <a:t>12</a:t>
            </a:fld>
            <a:endParaRPr lang="en-US" altLang="zh-CN" smtClean="0">
              <a:latin typeface="Arial" pitchFamily="34"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extLst>
      <p:ext uri="{BB962C8B-B14F-4D97-AF65-F5344CB8AC3E}">
        <p14:creationId xmlns="" xmlns:p14="http://schemas.microsoft.com/office/powerpoint/2010/main" val="195229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E80348C6-5E19-40D4-ACDD-833688502864}" type="slidenum">
              <a:rPr lang="en-US" altLang="zh-CN" smtClean="0">
                <a:latin typeface="Arial" pitchFamily="34" charset="0"/>
              </a:rPr>
              <a:pPr/>
              <a:t>60</a:t>
            </a:fld>
            <a:endParaRPr lang="en-US" altLang="zh-CN" smtClean="0">
              <a:latin typeface="Arial" pitchFamily="34"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04A556C8-E83C-4C65-81C0-FC7FC0D7500D}" type="slidenum">
              <a:rPr lang="en-US" altLang="zh-CN" smtClean="0">
                <a:latin typeface="Arial" pitchFamily="34" charset="0"/>
              </a:rPr>
              <a:pPr/>
              <a:t>61</a:t>
            </a:fld>
            <a:endParaRPr lang="en-US" altLang="zh-CN" smtClean="0">
              <a:latin typeface="Arial" pitchFamily="3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128CFD31-DF4D-47D5-958D-6BD3A44A7A7E}" type="slidenum">
              <a:rPr lang="en-US" altLang="zh-CN" smtClean="0">
                <a:latin typeface="Arial" pitchFamily="34" charset="0"/>
              </a:rPr>
              <a:pPr/>
              <a:t>62</a:t>
            </a:fld>
            <a:endParaRPr lang="en-US" altLang="zh-CN" smtClean="0">
              <a:latin typeface="Arial" pitchFamily="34"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0E8E3929-F215-416B-A456-8DC0809B794C}" type="slidenum">
              <a:rPr lang="en-US" altLang="zh-CN" smtClean="0">
                <a:latin typeface="Arial" pitchFamily="34" charset="0"/>
              </a:rPr>
              <a:pPr/>
              <a:t>63</a:t>
            </a:fld>
            <a:endParaRPr lang="en-US" altLang="zh-CN" smtClean="0">
              <a:latin typeface="Arial" pitchFamily="34"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4995C697-2864-4270-A00F-548439689162}" type="slidenum">
              <a:rPr lang="en-US" altLang="zh-CN" smtClean="0">
                <a:latin typeface="Arial" pitchFamily="34" charset="0"/>
              </a:rPr>
              <a:pPr/>
              <a:t>65</a:t>
            </a:fld>
            <a:endParaRPr lang="en-US" altLang="zh-CN" smtClean="0">
              <a:latin typeface="Arial" pitchFamily="3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4A818BBA-2256-44FE-9B68-B9592296782A}" type="slidenum">
              <a:rPr lang="en-US" altLang="zh-CN" smtClean="0">
                <a:latin typeface="Arial" pitchFamily="34" charset="0"/>
              </a:rPr>
              <a:pPr/>
              <a:t>66</a:t>
            </a:fld>
            <a:endParaRPr lang="en-US" altLang="zh-CN" smtClean="0">
              <a:latin typeface="Arial" pitchFamily="34"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FF5D89E6-6BE6-4042-A42E-A765DA7D8AC5}" type="slidenum">
              <a:rPr lang="en-US" altLang="zh-CN" smtClean="0">
                <a:latin typeface="Arial" pitchFamily="34" charset="0"/>
              </a:rPr>
              <a:pPr/>
              <a:t>68</a:t>
            </a:fld>
            <a:endParaRPr lang="en-US" altLang="zh-CN" smtClean="0">
              <a:latin typeface="Arial" pitchFamily="34"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28790423-A132-4DD9-A0AA-03DE9EE1C319}" type="slidenum">
              <a:rPr lang="en-US" altLang="zh-CN" smtClean="0">
                <a:latin typeface="Arial" pitchFamily="34" charset="0"/>
              </a:rPr>
              <a:pPr/>
              <a:t>69</a:t>
            </a:fld>
            <a:endParaRPr lang="en-US" altLang="zh-CN" smtClean="0">
              <a:latin typeface="Arial" pitchFamily="34"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97101F2B-F8B8-43E1-BA7F-BF885F63F5D4}" type="slidenum">
              <a:rPr lang="en-US" altLang="zh-CN" smtClean="0">
                <a:latin typeface="Arial" pitchFamily="34" charset="0"/>
              </a:rPr>
              <a:pPr/>
              <a:t>82</a:t>
            </a:fld>
            <a:endParaRPr lang="en-US" altLang="zh-CN" smtClean="0">
              <a:latin typeface="Arial" pitchFamily="34" charset="0"/>
            </a:endParaRPr>
          </a:p>
        </p:txBody>
      </p:sp>
      <p:sp>
        <p:nvSpPr>
          <p:cNvPr id="269315" name="Rectangle 2"/>
          <p:cNvSpPr>
            <a:spLocks noRo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D761446D-A0F5-46E7-8D0F-57068BAE0C5E}" type="slidenum">
              <a:rPr lang="en-US" altLang="zh-CN" smtClean="0">
                <a:latin typeface="Arial" pitchFamily="34" charset="0"/>
              </a:rPr>
              <a:pPr/>
              <a:t>85</a:t>
            </a:fld>
            <a:endParaRPr lang="en-US" altLang="zh-CN" smtClean="0">
              <a:latin typeface="Arial" pitchFamily="34" charset="0"/>
            </a:endParaRPr>
          </a:p>
        </p:txBody>
      </p:sp>
      <p:sp>
        <p:nvSpPr>
          <p:cNvPr id="272387" name="Rectangle 2"/>
          <p:cNvSpPr>
            <a:spLocks noRot="1" noChangeArrowheads="1" noTextEdit="1"/>
          </p:cNvSpPr>
          <p:nvPr>
            <p:ph type="sldImg"/>
          </p:nvPr>
        </p:nvSpPr>
        <p:spPr>
          <a:ln/>
        </p:spPr>
      </p:sp>
      <p:sp>
        <p:nvSpPr>
          <p:cNvPr id="272388"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9999072-EA66-42A6-BF2E-EFFDF304AC4A}" type="slidenum">
              <a:rPr lang="en-US" altLang="zh-CN"/>
              <a:pPr>
                <a:spcBef>
                  <a:spcPct val="0"/>
                </a:spcBef>
              </a:pPr>
              <a:t>23</a:t>
            </a:fld>
            <a:endParaRPr lang="en-US" altLang="zh-CN"/>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 xmlns:p14="http://schemas.microsoft.com/office/powerpoint/2010/main" val="3559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8EE216A2-124A-488A-BCCF-10F7C84ABA89}" type="slidenum">
              <a:rPr lang="en-US" altLang="zh-CN" smtClean="0">
                <a:latin typeface="Arial" pitchFamily="34" charset="0"/>
              </a:rPr>
              <a:pPr/>
              <a:t>86</a:t>
            </a:fld>
            <a:endParaRPr lang="en-US" altLang="zh-CN" smtClean="0">
              <a:latin typeface="Arial" pitchFamily="34" charset="0"/>
            </a:endParaRPr>
          </a:p>
        </p:txBody>
      </p:sp>
      <p:sp>
        <p:nvSpPr>
          <p:cNvPr id="270339" name="Rectangle 2"/>
          <p:cNvSpPr>
            <a:spLocks noRot="1" noChangeArrowheads="1" noTextEdit="1"/>
          </p:cNvSpPr>
          <p:nvPr>
            <p:ph type="sldImg"/>
          </p:nvPr>
        </p:nvSpPr>
        <p:spPr>
          <a:ln/>
        </p:spPr>
      </p:sp>
      <p:sp>
        <p:nvSpPr>
          <p:cNvPr id="270340"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C2B8A3D2-BEC2-4A8F-B65F-6920FADAF51E}" type="slidenum">
              <a:rPr lang="en-US" altLang="zh-CN" smtClean="0">
                <a:latin typeface="Arial" pitchFamily="34" charset="0"/>
              </a:rPr>
              <a:pPr/>
              <a:t>87</a:t>
            </a:fld>
            <a:endParaRPr lang="en-US" altLang="zh-CN" smtClean="0">
              <a:latin typeface="Arial" pitchFamily="34" charset="0"/>
            </a:endParaRPr>
          </a:p>
        </p:txBody>
      </p:sp>
      <p:sp>
        <p:nvSpPr>
          <p:cNvPr id="271363" name="Rectangle 2"/>
          <p:cNvSpPr>
            <a:spLocks noRot="1" noChangeArrowheads="1" noTextEdit="1"/>
          </p:cNvSpPr>
          <p:nvPr>
            <p:ph type="sldImg"/>
          </p:nvPr>
        </p:nvSpPr>
        <p:spPr>
          <a:ln/>
        </p:spPr>
      </p:sp>
      <p:sp>
        <p:nvSpPr>
          <p:cNvPr id="27136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5618E039-39D5-44BC-A179-8C3EC7C23F3B}" type="slidenum">
              <a:rPr lang="en-US" altLang="zh-CN" smtClean="0">
                <a:latin typeface="Arial" pitchFamily="34" charset="0"/>
              </a:rPr>
              <a:pPr/>
              <a:t>98</a:t>
            </a:fld>
            <a:endParaRPr lang="en-US" altLang="zh-CN" smtClean="0">
              <a:latin typeface="Arial" pitchFamily="34" charset="0"/>
            </a:endParaRPr>
          </a:p>
        </p:txBody>
      </p:sp>
      <p:sp>
        <p:nvSpPr>
          <p:cNvPr id="179203" name="Rectangle 2"/>
          <p:cNvSpPr>
            <a:spLocks noRo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39455D31-C545-45B7-967D-0F3AEA486285}" type="slidenum">
              <a:rPr lang="en-US" altLang="zh-CN" smtClean="0">
                <a:latin typeface="Arial" pitchFamily="34" charset="0"/>
              </a:rPr>
              <a:pPr/>
              <a:t>32</a:t>
            </a:fld>
            <a:endParaRPr lang="en-US" altLang="zh-CN" smtClean="0">
              <a:latin typeface="Arial" pitchFamily="34"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8AD1AC21-C27F-4C2C-94FB-AF0DFA4248BA}" type="slidenum">
              <a:rPr lang="en-US" altLang="zh-CN" smtClean="0">
                <a:latin typeface="Arial" pitchFamily="34" charset="0"/>
              </a:rPr>
              <a:pPr/>
              <a:t>33</a:t>
            </a:fld>
            <a:endParaRPr lang="en-US" altLang="zh-CN" smtClean="0">
              <a:latin typeface="Arial" pitchFamily="34"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AAEE5021-DA7B-40A8-AA10-8B51C7C13DC2}" type="slidenum">
              <a:rPr lang="en-US" altLang="zh-CN" smtClean="0">
                <a:latin typeface="Arial" pitchFamily="34" charset="0"/>
              </a:rPr>
              <a:pPr/>
              <a:t>35</a:t>
            </a:fld>
            <a:endParaRPr lang="en-US" altLang="zh-CN" smtClean="0">
              <a:latin typeface="Arial" pitchFamily="34"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975549C-8BE6-4196-A2E5-92FEE0AF4BEB}" type="slidenum">
              <a:rPr lang="en-US" altLang="zh-CN" smtClean="0">
                <a:latin typeface="Arial" pitchFamily="34" charset="0"/>
              </a:rPr>
              <a:pPr/>
              <a:t>36</a:t>
            </a:fld>
            <a:endParaRPr lang="en-US" altLang="zh-CN" smtClean="0">
              <a:latin typeface="Arial" pitchFamily="34"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41350FDB-4972-41C7-A60E-3658684BA1AD}" type="slidenum">
              <a:rPr lang="en-US" altLang="zh-CN" smtClean="0">
                <a:latin typeface="Arial" pitchFamily="34" charset="0"/>
              </a:rPr>
              <a:pPr/>
              <a:t>37</a:t>
            </a:fld>
            <a:endParaRPr lang="en-US" altLang="zh-CN" smtClean="0">
              <a:latin typeface="Arial" pitchFamily="34"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D827EB31-1B83-4650-93EB-3EEE84F6B91A}" type="slidenum">
              <a:rPr lang="en-US" altLang="zh-CN" smtClean="0">
                <a:latin typeface="Arial" pitchFamily="34" charset="0"/>
              </a:rPr>
              <a:pPr/>
              <a:t>39</a:t>
            </a:fld>
            <a:endParaRPr lang="en-US" altLang="zh-CN" smtClean="0">
              <a:latin typeface="Arial" pitchFamily="34"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sz="3600" b="1">
                <a:latin typeface="隶书" pitchFamily="49" charset="-122"/>
                <a:ea typeface="隶书" pitchFamily="49"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4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A4011E4E-D6A5-4CBF-AE9C-EB752EB50AB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67B3618F-1105-4C43-955D-75BD41E32668}"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B969DB09-7CEF-4BE9-8F45-C302B7256ED1}"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BA681D24-1E83-4BBA-B2B1-D38575BEF727}"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051EB21D-A0EF-4F81-8554-88EC88C25170}"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BA681D24-1E83-4BBA-B2B1-D38575BEF727}"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051EB21D-A0EF-4F81-8554-88EC88C25170}"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BA681D24-1E83-4BBA-B2B1-D38575BEF727}"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051EB21D-A0EF-4F81-8554-88EC88C25170}"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BA681D24-1E83-4BBA-B2B1-D38575BEF727}"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051EB21D-A0EF-4F81-8554-88EC88C25170}"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BA681D24-1E83-4BBA-B2B1-D38575BEF727}"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051EB21D-A0EF-4F81-8554-88EC88C25170}" type="slidenum">
              <a:rPr lang="en-US" altLang="zh-CN"/>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BA681D24-1E83-4BBA-B2B1-D38575BEF727}"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051EB21D-A0EF-4F81-8554-88EC88C25170}" type="slidenum">
              <a:rPr lang="en-US" altLang="zh-CN"/>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32271111-CD0A-41E0-A6BD-7A0F6049D290}"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7068BFC9-6A5C-4BF7-ABED-DFBC7222C038}" type="slidenum">
              <a:rPr lang="en-US" altLang="zh-CN"/>
              <a:pPr>
                <a:defRPr/>
              </a:pPr>
              <a:t>‹#›</a:t>
            </a:fld>
            <a:endParaRPr lang="en-US" altLang="zh-CN"/>
          </a:p>
        </p:txBody>
      </p:sp>
    </p:spTree>
    <p:extLst>
      <p:ext uri="{BB962C8B-B14F-4D97-AF65-F5344CB8AC3E}">
        <p14:creationId xmlns="" xmlns:p14="http://schemas.microsoft.com/office/powerpoint/2010/main" val="1977782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sz="14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6251E08A-9318-4F89-BB5B-DF1BCCA1C26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DFC502A4-6B61-4BF7-91C5-751CD63B3E37}"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1F391923-0F47-4D09-905B-99744680A6C2}"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D74E2B8A-AA4F-48B4-B071-EBA2BB0FB784}"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981200"/>
            <a:ext cx="3810000" cy="4114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dirty="0"/>
          </a:p>
        </p:txBody>
      </p:sp>
      <p:sp>
        <p:nvSpPr>
          <p:cNvPr id="7" name="灯片编号占位符 6"/>
          <p:cNvSpPr>
            <a:spLocks noGrp="1"/>
          </p:cNvSpPr>
          <p:nvPr>
            <p:ph type="sldNum" sz="quarter" idx="12"/>
          </p:nvPr>
        </p:nvSpPr>
        <p:spPr/>
        <p:txBody>
          <a:bodyPr/>
          <a:lstStyle>
            <a:lvl1pPr>
              <a:defRPr/>
            </a:lvl1pPr>
          </a:lstStyle>
          <a:p>
            <a:pPr>
              <a:defRPr/>
            </a:pPr>
            <a:fld id="{6BC95A5A-8A80-40EF-95EB-12F9C17CEA66}"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en-US" altLang="zh-CN"/>
              <a:t>2: Application Layer</a:t>
            </a:r>
            <a:endParaRPr lang="en-US" altLang="zh-CN">
              <a:latin typeface="Times New Roman" pitchFamily="18" charset="0"/>
            </a:endParaRPr>
          </a:p>
        </p:txBody>
      </p:sp>
      <p:sp>
        <p:nvSpPr>
          <p:cNvPr id="7" name="Rectangle 6"/>
          <p:cNvSpPr>
            <a:spLocks noGrp="1" noChangeArrowheads="1"/>
          </p:cNvSpPr>
          <p:nvPr>
            <p:ph type="sldNum" sz="quarter" idx="12"/>
          </p:nvPr>
        </p:nvSpPr>
        <p:spPr/>
        <p:txBody>
          <a:bodyPr/>
          <a:lstStyle>
            <a:lvl1pPr>
              <a:defRPr/>
            </a:lvl1pPr>
          </a:lstStyle>
          <a:p>
            <a:pPr>
              <a:defRPr/>
            </a:pPr>
            <a:fld id="{C6623171-4946-4A43-AA4D-1F05FF40492D}" type="slidenum">
              <a:rPr lang="zh-CN" altLang="en-US"/>
              <a:pPr>
                <a:defRPr/>
              </a:pPr>
              <a:t>‹#›</a:t>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74C3DDBB-2081-489A-9684-741B49C2DD55}"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88B94A3B-F508-495B-A60F-64756DA1C768}" type="slidenum">
              <a:rPr lang="en-US" altLang="zh-CN"/>
              <a:pPr>
                <a:defRPr/>
              </a:pPr>
              <a:t>‹#›</a:t>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74C3DDBB-2081-489A-9684-741B49C2DD55}"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88B94A3B-F508-495B-A60F-64756DA1C768}" type="slidenum">
              <a:rPr lang="en-US" altLang="zh-CN"/>
              <a:pPr>
                <a:defRPr/>
              </a:pPr>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74C3DDBB-2081-489A-9684-741B49C2DD55}"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88B94A3B-F508-495B-A60F-64756DA1C768}" type="slidenum">
              <a:rPr lang="en-US" altLang="zh-CN"/>
              <a:pPr>
                <a:defRPr/>
              </a:pPr>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74C3DDBB-2081-489A-9684-741B49C2DD55}"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88B94A3B-F508-495B-A60F-64756DA1C768}" type="slidenum">
              <a:rPr lang="en-US" altLang="zh-CN"/>
              <a:pPr>
                <a:defRPr/>
              </a:pPr>
              <a:t>‹#›</a:t>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fld id="{74C3DDBB-2081-489A-9684-741B49C2DD55}" type="datetime1">
              <a:rPr lang="zh-CN" altLang="en-US"/>
              <a:pPr>
                <a:defRPr/>
              </a:pPr>
              <a:t>2017/12/26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6" name="Rectangle 13"/>
          <p:cNvSpPr>
            <a:spLocks noGrp="1" noChangeArrowheads="1"/>
          </p:cNvSpPr>
          <p:nvPr>
            <p:ph type="sldNum" sz="quarter" idx="12"/>
          </p:nvPr>
        </p:nvSpPr>
        <p:spPr>
          <a:ln/>
        </p:spPr>
        <p:txBody>
          <a:bodyPr/>
          <a:lstStyle>
            <a:lvl1pPr>
              <a:defRPr/>
            </a:lvl1pPr>
          </a:lstStyle>
          <a:p>
            <a:pPr>
              <a:defRPr/>
            </a:pPr>
            <a:fld id="{88B94A3B-F508-495B-A60F-64756DA1C768}"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8" name="页脚占位符 7"/>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dirty="0"/>
          </a:p>
        </p:txBody>
      </p:sp>
      <p:sp>
        <p:nvSpPr>
          <p:cNvPr id="9" name="灯片编号占位符 8"/>
          <p:cNvSpPr>
            <a:spLocks noGrp="1"/>
          </p:cNvSpPr>
          <p:nvPr>
            <p:ph type="sldNum" sz="quarter" idx="12"/>
          </p:nvPr>
        </p:nvSpPr>
        <p:spPr/>
        <p:txBody>
          <a:bodyPr/>
          <a:lstStyle>
            <a:lvl1pPr>
              <a:defRPr/>
            </a:lvl1pPr>
          </a:lstStyle>
          <a:p>
            <a:pPr>
              <a:defRPr/>
            </a:pPr>
            <a:fld id="{BB55DE6F-BD6F-45F0-93BB-940F614BCD5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4" name="页脚占位符 3"/>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1C549907-AB9D-4F79-9112-327FBF76520A}"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3" name="页脚占位符 2"/>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D304940C-3653-494B-9D32-E381E79A2840}"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A0B275AC-48C5-4325-9333-FE0364537F1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smtClean="0"/>
          </a:p>
          <a:p>
            <a:pPr>
              <a:defRPr/>
            </a:pPr>
            <a:r>
              <a:rPr lang="zh-CN" altLang="en-US" smtClean="0"/>
              <a:t>《计算机网络》第1章 计算机网络概论</a:t>
            </a: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ED1B297E-3EF2-46A1-BDEC-4493058A95A5}"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921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7613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latin typeface="+mn-lt"/>
                <a:ea typeface="+mn-ea"/>
              </a:defRPr>
            </a:lvl1pPr>
          </a:lstStyle>
          <a:p>
            <a:pPr fontAlgn="base">
              <a:spcBef>
                <a:spcPct val="0"/>
              </a:spcBef>
              <a:spcAft>
                <a:spcPct val="0"/>
              </a:spcAft>
              <a:defRPr/>
            </a:pPr>
            <a:endParaRPr kumimoji="1" lang="en-US" altLang="zh-CN">
              <a:solidFill>
                <a:srgbClr val="000000"/>
              </a:solidFill>
            </a:endParaRPr>
          </a:p>
        </p:txBody>
      </p:sp>
      <p:sp>
        <p:nvSpPr>
          <p:cNvPr id="176133" name="Rectangle 5"/>
          <p:cNvSpPr>
            <a:spLocks noGrp="1" noChangeArrowheads="1"/>
          </p:cNvSpPr>
          <p:nvPr>
            <p:ph type="ftr" sz="quarter" idx="3"/>
          </p:nvPr>
        </p:nvSpPr>
        <p:spPr bwMode="auto">
          <a:xfrm>
            <a:off x="611560" y="6400800"/>
            <a:ext cx="5334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chemeClr val="tx1"/>
                </a:solidFill>
                <a:latin typeface="+mn-lt"/>
                <a:ea typeface="+mn-ea"/>
              </a:defRPr>
            </a:lvl1pPr>
          </a:lstStyle>
          <a:p>
            <a:pPr fontAlgn="base">
              <a:spcBef>
                <a:spcPct val="0"/>
              </a:spcBef>
              <a:spcAft>
                <a:spcPct val="0"/>
              </a:spcAft>
              <a:defRPr/>
            </a:pPr>
            <a:endParaRPr kumimoji="1" lang="zh-CN" altLang="en-US" dirty="0" smtClean="0">
              <a:solidFill>
                <a:srgbClr val="000000"/>
              </a:solidFill>
            </a:endParaRPr>
          </a:p>
          <a:p>
            <a:pPr fontAlgn="base">
              <a:spcBef>
                <a:spcPct val="0"/>
              </a:spcBef>
              <a:spcAft>
                <a:spcPct val="0"/>
              </a:spcAft>
              <a:defRPr/>
            </a:pPr>
            <a:r>
              <a:rPr kumimoji="1" lang="zh-CN" altLang="en-US" dirty="0" smtClean="0">
                <a:solidFill>
                  <a:srgbClr val="000000"/>
                </a:solidFill>
              </a:rPr>
              <a:t>《计算机网络》第1章 计算机网络概论</a:t>
            </a:r>
            <a:endParaRPr kumimoji="1" lang="en-US" altLang="zh-CN" dirty="0">
              <a:solidFill>
                <a:srgbClr val="000000"/>
              </a:solidFill>
            </a:endParaRPr>
          </a:p>
        </p:txBody>
      </p:sp>
      <p:sp>
        <p:nvSpPr>
          <p:cNvPr id="176134" name="Rectangle 6"/>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latin typeface="+mn-lt"/>
                <a:ea typeface="+mn-ea"/>
              </a:defRPr>
            </a:lvl1pPr>
          </a:lstStyle>
          <a:p>
            <a:pPr fontAlgn="base">
              <a:spcBef>
                <a:spcPct val="0"/>
              </a:spcBef>
              <a:spcAft>
                <a:spcPct val="0"/>
              </a:spcAft>
              <a:defRPr/>
            </a:pPr>
            <a:fld id="{A337A659-19C8-4F43-8212-1D9ECD774A3C}" type="slidenum">
              <a:rPr kumimoji="1" lang="zh-CN" altLang="en-US">
                <a:solidFill>
                  <a:srgbClr val="000000"/>
                </a:solidFill>
              </a:rPr>
              <a:pPr fontAlgn="base">
                <a:spcBef>
                  <a:spcPct val="0"/>
                </a:spcBef>
                <a:spcAft>
                  <a:spcPct val="0"/>
                </a:spcAft>
                <a:defRPr/>
              </a:pPr>
              <a:t>‹#›</a:t>
            </a:fld>
            <a:endParaRPr kumimoji="1"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8" r:id="rId13"/>
    <p:sldLayoutId id="2147483679" r:id="rId14"/>
    <p:sldLayoutId id="2147483681" r:id="rId15"/>
    <p:sldLayoutId id="2147483684" r:id="rId16"/>
    <p:sldLayoutId id="2147483685" r:id="rId17"/>
    <p:sldLayoutId id="2147483687" r:id="rId18"/>
    <p:sldLayoutId id="2147483688" r:id="rId19"/>
    <p:sldLayoutId id="2147483689" r:id="rId20"/>
    <p:sldLayoutId id="2147483691" r:id="rId21"/>
    <p:sldLayoutId id="2147483692" r:id="rId22"/>
    <p:sldLayoutId id="2147483694" r:id="rId23"/>
    <p:sldLayoutId id="2147483695" r:id="rId24"/>
    <p:sldLayoutId id="2147483696" r:id="rId25"/>
    <p:sldLayoutId id="2147483698"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1" r:id="rId37"/>
    <p:sldLayoutId id="2147483714" r:id="rId38"/>
    <p:sldLayoutId id="2147483715" r:id="rId39"/>
    <p:sldLayoutId id="2147483716" r:id="rId40"/>
    <p:sldLayoutId id="2147483721" r:id="rId41"/>
    <p:sldLayoutId id="2147483722" r:id="rId42"/>
    <p:sldLayoutId id="2147483723" r:id="rId43"/>
    <p:sldLayoutId id="2147483724" r:id="rId44"/>
    <p:sldLayoutId id="2147483725" r:id="rId45"/>
  </p:sldLayoutIdLst>
  <p:hf hdr="0" dt="0"/>
  <p:txStyles>
    <p:titleStyle>
      <a:lvl1pPr algn="ctr" rtl="0" eaLnBrk="0" fontAlgn="base" hangingPunct="0">
        <a:spcBef>
          <a:spcPct val="0"/>
        </a:spcBef>
        <a:spcAft>
          <a:spcPct val="0"/>
        </a:spcAft>
        <a:defRPr kumimoji="1" sz="4400" b="1">
          <a:solidFill>
            <a:schemeClr val="accent2"/>
          </a:solidFill>
          <a:latin typeface="隶书" pitchFamily="49" charset="-122"/>
          <a:ea typeface="隶书" pitchFamily="49" charset="-122"/>
          <a:cs typeface="+mj-cs"/>
        </a:defRPr>
      </a:lvl1pPr>
      <a:lvl2pPr algn="ctr" rtl="0" eaLnBrk="0" fontAlgn="base" hangingPunct="0">
        <a:spcBef>
          <a:spcPct val="0"/>
        </a:spcBef>
        <a:spcAft>
          <a:spcPct val="0"/>
        </a:spcAft>
        <a:defRPr kumimoji="1" sz="4400" b="1">
          <a:solidFill>
            <a:schemeClr val="accent2"/>
          </a:solidFill>
          <a:latin typeface="Times New Roman" charset="0"/>
          <a:ea typeface="宋体" pitchFamily="2" charset="-122"/>
        </a:defRPr>
      </a:lvl2pPr>
      <a:lvl3pPr algn="ctr" rtl="0" eaLnBrk="0" fontAlgn="base" hangingPunct="0">
        <a:spcBef>
          <a:spcPct val="0"/>
        </a:spcBef>
        <a:spcAft>
          <a:spcPct val="0"/>
        </a:spcAft>
        <a:defRPr kumimoji="1" sz="4400" b="1">
          <a:solidFill>
            <a:schemeClr val="accent2"/>
          </a:solidFill>
          <a:latin typeface="Times New Roman" charset="0"/>
          <a:ea typeface="宋体" pitchFamily="2" charset="-122"/>
        </a:defRPr>
      </a:lvl3pPr>
      <a:lvl4pPr algn="ctr" rtl="0" eaLnBrk="0" fontAlgn="base" hangingPunct="0">
        <a:spcBef>
          <a:spcPct val="0"/>
        </a:spcBef>
        <a:spcAft>
          <a:spcPct val="0"/>
        </a:spcAft>
        <a:defRPr kumimoji="1" sz="4400" b="1">
          <a:solidFill>
            <a:schemeClr val="accent2"/>
          </a:solidFill>
          <a:latin typeface="Times New Roman" charset="0"/>
          <a:ea typeface="宋体" pitchFamily="2" charset="-122"/>
        </a:defRPr>
      </a:lvl4pPr>
      <a:lvl5pPr algn="ctr" rtl="0" eaLnBrk="0" fontAlgn="base" hangingPunct="0">
        <a:spcBef>
          <a:spcPct val="0"/>
        </a:spcBef>
        <a:spcAft>
          <a:spcPct val="0"/>
        </a:spcAft>
        <a:defRPr kumimoji="1" sz="4400" b="1">
          <a:solidFill>
            <a:schemeClr val="accent2"/>
          </a:solidFill>
          <a:latin typeface="Times New Roman" charset="0"/>
          <a:ea typeface="宋体" pitchFamily="2" charset="-122"/>
        </a:defRPr>
      </a:lvl5pPr>
      <a:lvl6pPr marL="457200" algn="ctr" rtl="0" fontAlgn="base">
        <a:spcBef>
          <a:spcPct val="0"/>
        </a:spcBef>
        <a:spcAft>
          <a:spcPct val="0"/>
        </a:spcAft>
        <a:defRPr kumimoji="1" sz="4400" b="1">
          <a:solidFill>
            <a:schemeClr val="accent2"/>
          </a:solidFill>
          <a:latin typeface="Times New Roman" charset="0"/>
          <a:ea typeface="宋体" pitchFamily="2" charset="-122"/>
        </a:defRPr>
      </a:lvl6pPr>
      <a:lvl7pPr marL="914400" algn="ctr" rtl="0" fontAlgn="base">
        <a:spcBef>
          <a:spcPct val="0"/>
        </a:spcBef>
        <a:spcAft>
          <a:spcPct val="0"/>
        </a:spcAft>
        <a:defRPr kumimoji="1" sz="4400" b="1">
          <a:solidFill>
            <a:schemeClr val="accent2"/>
          </a:solidFill>
          <a:latin typeface="Times New Roman" charset="0"/>
          <a:ea typeface="宋体" pitchFamily="2" charset="-122"/>
        </a:defRPr>
      </a:lvl7pPr>
      <a:lvl8pPr marL="1371600" algn="ctr" rtl="0" fontAlgn="base">
        <a:spcBef>
          <a:spcPct val="0"/>
        </a:spcBef>
        <a:spcAft>
          <a:spcPct val="0"/>
        </a:spcAft>
        <a:defRPr kumimoji="1" sz="4400" b="1">
          <a:solidFill>
            <a:schemeClr val="accent2"/>
          </a:solidFill>
          <a:latin typeface="Times New Roman" charset="0"/>
          <a:ea typeface="宋体" pitchFamily="2" charset="-122"/>
        </a:defRPr>
      </a:lvl8pPr>
      <a:lvl9pPr marL="1828800" algn="ctr" rtl="0" fontAlgn="base">
        <a:spcBef>
          <a:spcPct val="0"/>
        </a:spcBef>
        <a:spcAft>
          <a:spcPct val="0"/>
        </a:spcAft>
        <a:defRPr kumimoji="1" sz="4400" b="1">
          <a:solidFill>
            <a:schemeClr val="accent2"/>
          </a:solidFill>
          <a:latin typeface="Times New Roman" charset="0"/>
          <a:ea typeface="宋体" pitchFamily="2" charset="-122"/>
        </a:defRPr>
      </a:lvl9pPr>
    </p:titleStyle>
    <p:bodyStyle>
      <a:lvl1pPr marL="342900" indent="-342900" algn="l" rtl="0" eaLnBrk="0" fontAlgn="base" hangingPunct="0">
        <a:spcBef>
          <a:spcPct val="20000"/>
        </a:spcBef>
        <a:spcAft>
          <a:spcPts val="600"/>
        </a:spcAft>
        <a:buChar char="•"/>
        <a:defRPr kumimoji="1" sz="2400" b="1">
          <a:solidFill>
            <a:schemeClr val="tx1"/>
          </a:solidFill>
          <a:latin typeface="+mn-lt"/>
          <a:ea typeface="+mn-ea"/>
          <a:cs typeface="+mn-cs"/>
        </a:defRPr>
      </a:lvl1pPr>
      <a:lvl2pPr marL="742950" indent="-285750" algn="l" rtl="0" eaLnBrk="0" fontAlgn="base" hangingPunct="0">
        <a:spcBef>
          <a:spcPct val="20000"/>
        </a:spcBef>
        <a:spcAft>
          <a:spcPts val="600"/>
        </a:spcAft>
        <a:buChar char="–"/>
        <a:defRPr kumimoji="1" sz="2000" b="1">
          <a:solidFill>
            <a:schemeClr val="tx1"/>
          </a:solidFill>
          <a:latin typeface="+mn-lt"/>
          <a:ea typeface="+mn-ea"/>
        </a:defRPr>
      </a:lvl2pPr>
      <a:lvl3pPr marL="1143000" indent="-228600" algn="l" rtl="0" eaLnBrk="0" fontAlgn="base" hangingPunct="0">
        <a:spcBef>
          <a:spcPct val="20000"/>
        </a:spcBef>
        <a:spcAft>
          <a:spcPts val="600"/>
        </a:spcAft>
        <a:buChar char="•"/>
        <a:defRPr kumimoji="1" sz="1800" b="1">
          <a:solidFill>
            <a:schemeClr val="tx1"/>
          </a:solidFill>
          <a:latin typeface="+mn-lt"/>
          <a:ea typeface="+mn-ea"/>
        </a:defRPr>
      </a:lvl3pPr>
      <a:lvl4pPr marL="1600200" indent="-228600" algn="l" rtl="0" eaLnBrk="0" fontAlgn="base" hangingPunct="0">
        <a:spcBef>
          <a:spcPct val="20000"/>
        </a:spcBef>
        <a:spcAft>
          <a:spcPts val="600"/>
        </a:spcAft>
        <a:buChar char="–"/>
        <a:defRPr kumimoji="1" sz="1600" b="1">
          <a:solidFill>
            <a:schemeClr val="tx1"/>
          </a:solidFill>
          <a:latin typeface="+mn-lt"/>
          <a:ea typeface="+mn-ea"/>
        </a:defRPr>
      </a:lvl4pPr>
      <a:lvl5pPr marL="2057400" indent="-228600" algn="l" rtl="0" eaLnBrk="0" fontAlgn="base" hangingPunct="0">
        <a:spcBef>
          <a:spcPct val="20000"/>
        </a:spcBef>
        <a:spcAft>
          <a:spcPts val="600"/>
        </a:spcAft>
        <a:buChar char="»"/>
        <a:defRPr kumimoji="1" sz="14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2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vmlDrawing" Target="../drawings/vmlDrawing5.vml"/><Relationship Id="rId4" Type="http://schemas.openxmlformats.org/officeDocument/2006/relationships/oleObject" Target="../embeddings/oleObject17.bin"/></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9.xml"/><Relationship Id="rId1" Type="http://schemas.openxmlformats.org/officeDocument/2006/relationships/vmlDrawing" Target="../drawings/vmlDrawing6.vml"/><Relationship Id="rId6" Type="http://schemas.openxmlformats.org/officeDocument/2006/relationships/image" Target="../media/image18.wmf"/><Relationship Id="rId5" Type="http://schemas.openxmlformats.org/officeDocument/2006/relationships/image" Target="../media/image19.wmf"/><Relationship Id="rId4" Type="http://schemas.openxmlformats.org/officeDocument/2006/relationships/oleObject" Target="../embeddings/oleObject18.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wmf"/><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9.bin"/><Relationship Id="rId18" Type="http://schemas.openxmlformats.org/officeDocument/2006/relationships/oleObject" Target="../embeddings/oleObject14.bin"/><Relationship Id="rId3" Type="http://schemas.openxmlformats.org/officeDocument/2006/relationships/notesSlide" Target="../notesSlides/notesSlide1.xml"/><Relationship Id="rId7" Type="http://schemas.openxmlformats.org/officeDocument/2006/relationships/oleObject" Target="../embeddings/oleObject3.bin"/><Relationship Id="rId12" Type="http://schemas.openxmlformats.org/officeDocument/2006/relationships/oleObject" Target="../embeddings/oleObject8.bin"/><Relationship Id="rId17" Type="http://schemas.openxmlformats.org/officeDocument/2006/relationships/oleObject" Target="../embeddings/oleObject13.bin"/><Relationship Id="rId2" Type="http://schemas.openxmlformats.org/officeDocument/2006/relationships/slideLayout" Target="../slideLayouts/slideLayout2.xml"/><Relationship Id="rId16" Type="http://schemas.openxmlformats.org/officeDocument/2006/relationships/oleObject" Target="../embeddings/oleObject12.bin"/><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image" Target="../media/image8.png"/><Relationship Id="rId15" Type="http://schemas.openxmlformats.org/officeDocument/2006/relationships/oleObject" Target="../embeddings/oleObject11.bin"/><Relationship Id="rId10" Type="http://schemas.openxmlformats.org/officeDocument/2006/relationships/oleObject" Target="../embeddings/oleObject6.bin"/><Relationship Id="rId19" Type="http://schemas.openxmlformats.org/officeDocument/2006/relationships/image" Target="../media/image9.png"/><Relationship Id="rId4" Type="http://schemas.openxmlformats.org/officeDocument/2006/relationships/image" Target="../media/image7.wmf"/><Relationship Id="rId9" Type="http://schemas.openxmlformats.org/officeDocument/2006/relationships/oleObject" Target="../embeddings/oleObject5.bin"/><Relationship Id="rId14" Type="http://schemas.openxmlformats.org/officeDocument/2006/relationships/oleObject" Target="../embeddings/oleObject10.bin"/></Relationships>
</file>

<file path=ppt/slides/_rels/slide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oleObject" Target="../embeddings/oleObject19.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oleObject" Target="../embeddings/oleObject20.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oleObject" Target="../embeddings/oleObject22.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oleObject" Target="../embeddings/oleObject24.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7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8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8.wmf"/></Relationships>
</file>

<file path=ppt/slides/_rels/slide8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9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685800" y="2286000"/>
            <a:ext cx="7772400" cy="1143000"/>
          </a:xfrm>
        </p:spPr>
        <p:txBody>
          <a:bodyPr/>
          <a:lstStyle/>
          <a:p>
            <a:pPr eaLnBrk="1" hangingPunct="1"/>
            <a:r>
              <a:rPr lang="zh-CN" altLang="en-US" sz="6600" dirty="0" smtClean="0">
                <a:latin typeface="华文新魏" pitchFamily="2" charset="-122"/>
                <a:ea typeface="华文新魏" pitchFamily="2" charset="-122"/>
              </a:rPr>
              <a:t>第</a:t>
            </a:r>
            <a:r>
              <a:rPr lang="en-US" altLang="zh-CN" sz="6600" dirty="0" smtClean="0">
                <a:ea typeface="华文新魏" pitchFamily="2" charset="-122"/>
              </a:rPr>
              <a:t>7</a:t>
            </a:r>
            <a:r>
              <a:rPr lang="zh-CN" altLang="en-US" sz="6600" dirty="0" smtClean="0">
                <a:latin typeface="华文新魏" pitchFamily="2" charset="-122"/>
                <a:ea typeface="华文新魏" pitchFamily="2" charset="-122"/>
              </a:rPr>
              <a:t>章  应用层</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196752"/>
            <a:ext cx="7772400" cy="5256584"/>
          </a:xfrm>
        </p:spPr>
        <p:txBody>
          <a:bodyPr/>
          <a:lstStyle/>
          <a:p>
            <a:pPr>
              <a:buNone/>
            </a:pPr>
            <a:r>
              <a:rPr lang="zh-CN" altLang="en-US" sz="2800" dirty="0" smtClean="0">
                <a:latin typeface="华文新魏" pitchFamily="2" charset="-122"/>
                <a:ea typeface="华文新魏" pitchFamily="2" charset="-122"/>
              </a:rPr>
              <a:t>域名系统的背景</a:t>
            </a:r>
            <a:endParaRPr lang="en-US" altLang="zh-CN" sz="2800" dirty="0" smtClean="0">
              <a:latin typeface="华文新魏" pitchFamily="2" charset="-122"/>
              <a:ea typeface="华文新魏" pitchFamily="2" charset="-122"/>
            </a:endParaRPr>
          </a:p>
          <a:p>
            <a:pPr algn="just" eaLnBrk="1" hangingPunct="1"/>
            <a:r>
              <a:rPr lang="zh-CN" altLang="en-US" dirty="0" smtClean="0">
                <a:latin typeface="华文新魏" pitchFamily="2" charset="-122"/>
                <a:ea typeface="华文新魏" pitchFamily="2" charset="-122"/>
              </a:rPr>
              <a:t>域名</a:t>
            </a:r>
            <a:r>
              <a:rPr lang="en-US" altLang="zh-CN" dirty="0" smtClean="0">
                <a:latin typeface="华文新魏" pitchFamily="2" charset="-122"/>
                <a:ea typeface="华文新魏" pitchFamily="2" charset="-122"/>
              </a:rPr>
              <a:t>——</a:t>
            </a:r>
            <a:r>
              <a:rPr lang="zh-CN" altLang="en-US" dirty="0" smtClean="0">
                <a:latin typeface="华文新魏" pitchFamily="2" charset="-122"/>
                <a:ea typeface="华文新魏" pitchFamily="2" charset="-122"/>
              </a:rPr>
              <a:t>主机的名字 主机按照一定的规则，用自然语言（英语）表示的名字，与确定的</a:t>
            </a:r>
            <a:r>
              <a:rPr lang="en-US" altLang="zh-CN" dirty="0" smtClean="0">
                <a:latin typeface="华文新魏" pitchFamily="2" charset="-122"/>
                <a:ea typeface="华文新魏" pitchFamily="2" charset="-122"/>
              </a:rPr>
              <a:t>IP</a:t>
            </a:r>
            <a:r>
              <a:rPr lang="zh-CN" altLang="en-US" dirty="0" smtClean="0">
                <a:latin typeface="华文新魏" pitchFamily="2" charset="-122"/>
                <a:ea typeface="华文新魏" pitchFamily="2" charset="-122"/>
              </a:rPr>
              <a:t>地址对应。</a:t>
            </a:r>
            <a:endParaRPr lang="en-US" altLang="zh-CN" dirty="0" smtClean="0">
              <a:latin typeface="华文新魏" pitchFamily="2" charset="-122"/>
              <a:ea typeface="华文新魏" pitchFamily="2" charset="-122"/>
            </a:endParaRPr>
          </a:p>
          <a:p>
            <a:pPr algn="just" eaLnBrk="1" hangingPunct="1">
              <a:buNone/>
            </a:pPr>
            <a:r>
              <a:rPr lang="en-US" altLang="zh-CN" dirty="0" smtClean="0">
                <a:latin typeface="华文新魏" pitchFamily="2" charset="-122"/>
                <a:ea typeface="华文新魏" pitchFamily="2" charset="-122"/>
              </a:rPr>
              <a:t>	</a:t>
            </a:r>
            <a:r>
              <a:rPr lang="zh-CN" altLang="en-US" dirty="0" smtClean="0">
                <a:latin typeface="华文新魏" pitchFamily="2" charset="-122"/>
                <a:ea typeface="华文新魏" pitchFamily="2" charset="-122"/>
              </a:rPr>
              <a:t>如：</a:t>
            </a:r>
            <a:r>
              <a:rPr lang="en-US" altLang="zh-CN" dirty="0" smtClean="0">
                <a:solidFill>
                  <a:srgbClr val="FF0000"/>
                </a:solidFill>
                <a:latin typeface="华文新魏" pitchFamily="2" charset="-122"/>
                <a:ea typeface="华文新魏" pitchFamily="2" charset="-122"/>
              </a:rPr>
              <a:t>www.ustb.edu.cn     mail.ustb.edu.cn</a:t>
            </a:r>
          </a:p>
          <a:p>
            <a:pPr algn="just" eaLnBrk="1" hangingPunct="1"/>
            <a:r>
              <a:rPr lang="zh-CN" altLang="en-US" dirty="0" smtClean="0">
                <a:latin typeface="华文新魏" pitchFamily="2" charset="-122"/>
                <a:ea typeface="华文新魏" pitchFamily="2" charset="-122"/>
              </a:rPr>
              <a:t>名字到</a:t>
            </a:r>
            <a:r>
              <a:rPr lang="zh-CN" altLang="en-US" sz="1400" dirty="0" smtClean="0">
                <a:latin typeface="华文新魏" pitchFamily="2" charset="-122"/>
                <a:ea typeface="华文新魏" pitchFamily="2" charset="-122"/>
              </a:rPr>
              <a:t> </a:t>
            </a:r>
            <a:r>
              <a:rPr lang="en-US" altLang="zh-CN" dirty="0" smtClean="0">
                <a:latin typeface="华文新魏" pitchFamily="2" charset="-122"/>
                <a:ea typeface="华文新魏" pitchFamily="2" charset="-122"/>
              </a:rPr>
              <a:t>IP</a:t>
            </a:r>
            <a:r>
              <a:rPr lang="en-US" altLang="zh-CN" sz="1000" dirty="0" smtClean="0">
                <a:latin typeface="华文新魏" pitchFamily="2" charset="-122"/>
                <a:ea typeface="华文新魏" pitchFamily="2" charset="-122"/>
              </a:rPr>
              <a:t> </a:t>
            </a:r>
            <a:r>
              <a:rPr lang="zh-CN" altLang="en-US" dirty="0" smtClean="0">
                <a:latin typeface="华文新魏" pitchFamily="2" charset="-122"/>
                <a:ea typeface="华文新魏" pitchFamily="2" charset="-122"/>
              </a:rPr>
              <a:t>地址的解析是由若干个域名服务器程序完成的。域名服务器程序在专设的结点上运行，运行该程序的机器称为域名服务器。  </a:t>
            </a:r>
            <a:endParaRPr lang="en-US" altLang="zh-CN" dirty="0" smtClean="0">
              <a:latin typeface="华文新魏" pitchFamily="2" charset="-122"/>
              <a:ea typeface="华文新魏" pitchFamily="2" charset="-122"/>
            </a:endParaRPr>
          </a:p>
          <a:p>
            <a:pPr algn="just" eaLnBrk="1" hangingPunct="1"/>
            <a:r>
              <a:rPr lang="en-US" altLang="zh-CN" dirty="0" smtClean="0">
                <a:latin typeface="华文新魏" pitchFamily="2" charset="-122"/>
                <a:ea typeface="华文新魏" pitchFamily="2" charset="-122"/>
              </a:rPr>
              <a:t>DNS</a:t>
            </a:r>
            <a:r>
              <a:rPr lang="zh-CN" altLang="en-US" dirty="0" smtClean="0">
                <a:latin typeface="华文新魏" pitchFamily="2" charset="-122"/>
                <a:ea typeface="华文新魏" pitchFamily="2" charset="-122"/>
              </a:rPr>
              <a:t>包括三个组成部分</a:t>
            </a:r>
            <a:endParaRPr lang="en-US" altLang="zh-CN" dirty="0" smtClean="0">
              <a:latin typeface="华文新魏" pitchFamily="2" charset="-122"/>
              <a:ea typeface="华文新魏" pitchFamily="2" charset="-122"/>
            </a:endParaRPr>
          </a:p>
          <a:p>
            <a:pPr lvl="1" algn="just" eaLnBrk="1" hangingPunct="1">
              <a:spcAft>
                <a:spcPts val="0"/>
              </a:spcAft>
            </a:pPr>
            <a:r>
              <a:rPr lang="zh-CN" altLang="en-US" sz="2200" dirty="0" smtClean="0">
                <a:latin typeface="华文新魏" pitchFamily="2" charset="-122"/>
                <a:ea typeface="华文新魏" pitchFamily="2" charset="-122"/>
              </a:rPr>
              <a:t>域名空间</a:t>
            </a:r>
            <a:endParaRPr lang="en-US" altLang="zh-CN" sz="2200" dirty="0" smtClean="0">
              <a:latin typeface="华文新魏" pitchFamily="2" charset="-122"/>
              <a:ea typeface="华文新魏" pitchFamily="2" charset="-122"/>
            </a:endParaRPr>
          </a:p>
          <a:p>
            <a:pPr lvl="1" algn="just" eaLnBrk="1" hangingPunct="1">
              <a:spcAft>
                <a:spcPts val="0"/>
              </a:spcAft>
            </a:pPr>
            <a:r>
              <a:rPr lang="zh-CN" altLang="en-US" sz="2200" dirty="0" smtClean="0">
                <a:latin typeface="华文新魏" pitchFamily="2" charset="-122"/>
                <a:ea typeface="华文新魏" pitchFamily="2" charset="-122"/>
              </a:rPr>
              <a:t>域名注册</a:t>
            </a:r>
            <a:endParaRPr lang="en-US" altLang="zh-CN" sz="2200" dirty="0" smtClean="0">
              <a:latin typeface="华文新魏" pitchFamily="2" charset="-122"/>
              <a:ea typeface="华文新魏" pitchFamily="2" charset="-122"/>
            </a:endParaRPr>
          </a:p>
          <a:p>
            <a:pPr lvl="1" algn="just" eaLnBrk="1" hangingPunct="1">
              <a:spcAft>
                <a:spcPts val="0"/>
              </a:spcAft>
            </a:pPr>
            <a:r>
              <a:rPr lang="zh-CN" altLang="en-US" sz="2200" dirty="0" smtClean="0">
                <a:latin typeface="华文新魏" pitchFamily="2" charset="-122"/>
                <a:ea typeface="华文新魏" pitchFamily="2" charset="-122"/>
              </a:rPr>
              <a:t>域名解析</a:t>
            </a:r>
            <a:endParaRPr lang="en-US" altLang="zh-CN" sz="2200" dirty="0" smtClean="0">
              <a:latin typeface="华文新魏" pitchFamily="2" charset="-122"/>
              <a:ea typeface="华文新魏" pitchFamily="2" charset="-122"/>
            </a:endParaRPr>
          </a:p>
          <a:p>
            <a:endParaRPr lang="zh-CN" altLang="en-US" dirty="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6251E08A-9318-4F89-BB5B-DF1BCCA1C263}" type="slidenum">
              <a:rPr lang="zh-CN" altLang="en-US" smtClean="0">
                <a:solidFill>
                  <a:srgbClr val="000000"/>
                </a:solidFill>
              </a:rPr>
              <a:pPr>
                <a:defRPr/>
              </a:pPr>
              <a:t>10</a:t>
            </a:fld>
            <a:endParaRPr lang="en-US" altLang="zh-CN">
              <a:solidFill>
                <a:srgbClr val="000000"/>
              </a:solidFill>
            </a:endParaRPr>
          </a:p>
        </p:txBody>
      </p:sp>
      <p:sp>
        <p:nvSpPr>
          <p:cNvPr id="6" name="标题 15"/>
          <p:cNvSpPr>
            <a:spLocks noGrp="1"/>
          </p:cNvSpPr>
          <p:nvPr>
            <p:ph type="title"/>
          </p:nvPr>
        </p:nvSpPr>
        <p:spPr>
          <a:xfrm>
            <a:off x="179512" y="188641"/>
            <a:ext cx="7772400" cy="720080"/>
          </a:xfrm>
        </p:spPr>
        <p:txBody>
          <a:bodyPr/>
          <a:lstStyle/>
          <a:p>
            <a:pPr algn="l" eaLnBrk="1" hangingPunct="1">
              <a:defRPr/>
            </a:pPr>
            <a:r>
              <a:rPr lang="en-US" altLang="zh-CN" sz="3200" u="sng" dirty="0" smtClean="0"/>
              <a:t>7.2  </a:t>
            </a:r>
            <a:r>
              <a:rPr lang="zh-CN" altLang="zh-CN" sz="3200" u="sng" dirty="0" smtClean="0">
                <a:latin typeface="华文新魏" pitchFamily="2" charset="-122"/>
                <a:ea typeface="华文新魏" pitchFamily="2" charset="-122"/>
              </a:rPr>
              <a:t>域名系统</a:t>
            </a:r>
            <a:r>
              <a:rPr lang="en-US" altLang="zh-CN" sz="3200" u="sng" dirty="0" smtClean="0"/>
              <a:t>DNS</a:t>
            </a:r>
            <a:endParaRPr lang="zh-CN" altLang="en-US" sz="3200" u="sng" dirty="0" smtClean="0">
              <a:solidFill>
                <a:schemeClr val="accent6"/>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404664"/>
            <a:ext cx="8061325" cy="5114925"/>
          </a:xfrm>
        </p:spPr>
        <p:txBody>
          <a:bodyPr/>
          <a:lstStyle/>
          <a:p>
            <a:pPr eaLnBrk="1" hangingPunct="1">
              <a:defRPr/>
            </a:pPr>
            <a:r>
              <a:rPr lang="en-US" altLang="zh-CN" sz="2400" b="1" u="sng" dirty="0" smtClean="0">
                <a:ea typeface="华文新魏" pitchFamily="2" charset="-122"/>
              </a:rPr>
              <a:t>FTP</a:t>
            </a:r>
            <a:r>
              <a:rPr lang="zh-CN" altLang="zh-CN" sz="2400" b="1" u="sng" dirty="0" smtClean="0">
                <a:ea typeface="华文新魏" pitchFamily="2" charset="-122"/>
              </a:rPr>
              <a:t>工作模型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FFD4248E-237A-41F2-ACD8-62F1494CF722}" type="slidenum">
              <a:rPr lang="zh-CN" altLang="en-US">
                <a:solidFill>
                  <a:srgbClr val="000000"/>
                </a:solidFill>
              </a:rPr>
              <a:pPr>
                <a:defRPr/>
              </a:pPr>
              <a:t>100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95536" y="1196752"/>
            <a:ext cx="8353425" cy="43926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79512" y="404664"/>
            <a:ext cx="7772400" cy="5403850"/>
          </a:xfrm>
        </p:spPr>
        <p:txBody>
          <a:bodyPr/>
          <a:lstStyle/>
          <a:p>
            <a:pPr eaLnBrk="1" hangingPunct="1">
              <a:defRPr/>
            </a:pPr>
            <a:r>
              <a:rPr lang="en-US" altLang="zh-CN" sz="2400" b="1" u="sng" dirty="0" smtClean="0">
                <a:ea typeface="华文新魏" pitchFamily="2" charset="-122"/>
              </a:rPr>
              <a:t>FTP Client</a:t>
            </a:r>
          </a:p>
          <a:p>
            <a:pPr eaLnBrk="1" hangingPunct="1">
              <a:buFontTx/>
              <a:buNone/>
              <a:defRPr/>
            </a:pPr>
            <a:r>
              <a:rPr lang="en-US" altLang="zh-CN" sz="2400" b="1" dirty="0" smtClean="0">
                <a:ea typeface="华文新魏" pitchFamily="2" charset="-122"/>
              </a:rPr>
              <a:t>    </a:t>
            </a:r>
            <a:r>
              <a:rPr lang="zh-CN" altLang="zh-CN" sz="2400" b="1" u="sng" dirty="0" smtClean="0">
                <a:ea typeface="华文新魏" pitchFamily="2" charset="-122"/>
              </a:rPr>
              <a:t>与</a:t>
            </a:r>
            <a:r>
              <a:rPr lang="en-US" altLang="zh-CN" sz="2400" b="1" u="sng" dirty="0" smtClean="0">
                <a:ea typeface="华文新魏" pitchFamily="2" charset="-122"/>
              </a:rPr>
              <a:t>FTP Server</a:t>
            </a:r>
          </a:p>
          <a:p>
            <a:pPr eaLnBrk="1" hangingPunct="1">
              <a:buFontTx/>
              <a:buNone/>
              <a:defRPr/>
            </a:pPr>
            <a:r>
              <a:rPr lang="en-US" altLang="zh-CN" sz="2400" b="1" dirty="0" smtClean="0">
                <a:ea typeface="华文新魏" pitchFamily="2" charset="-122"/>
              </a:rPr>
              <a:t>    </a:t>
            </a:r>
            <a:r>
              <a:rPr lang="zh-CN" altLang="zh-CN" sz="2400" b="1" u="sng" dirty="0" smtClean="0">
                <a:ea typeface="华文新魏" pitchFamily="2" charset="-122"/>
              </a:rPr>
              <a:t>交互的协议报文</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A9973167-730E-4CD7-86C5-6D78BF5FD41F}" type="slidenum">
              <a:rPr lang="zh-CN" altLang="en-US">
                <a:solidFill>
                  <a:srgbClr val="000000"/>
                </a:solidFill>
              </a:rPr>
              <a:pPr>
                <a:defRPr/>
              </a:pPr>
              <a:t>101</a:t>
            </a:fld>
            <a:endParaRPr lang="en-US" altLang="zh-CN">
              <a:solidFill>
                <a:srgbClr val="000000"/>
              </a:solidFill>
            </a:endParaRPr>
          </a:p>
        </p:txBody>
      </p:sp>
      <p:pic>
        <p:nvPicPr>
          <p:cNvPr id="54278" name="图片 5"/>
          <p:cNvPicPr>
            <a:picLocks noChangeAspect="1" noChangeArrowheads="1"/>
          </p:cNvPicPr>
          <p:nvPr/>
        </p:nvPicPr>
        <p:blipFill>
          <a:blip r:embed="rId2" cstate="print"/>
          <a:srcRect/>
          <a:stretch>
            <a:fillRect/>
          </a:stretch>
        </p:blipFill>
        <p:spPr bwMode="auto">
          <a:xfrm>
            <a:off x="2987824" y="188640"/>
            <a:ext cx="5832648" cy="65964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188640"/>
            <a:ext cx="7772400" cy="1143000"/>
          </a:xfrm>
        </p:spPr>
        <p:txBody>
          <a:bodyPr/>
          <a:lstStyle/>
          <a:p>
            <a:pPr algn="l" eaLnBrk="1" hangingPunct="1">
              <a:defRPr/>
            </a:pPr>
            <a:r>
              <a:rPr lang="en-US" altLang="zh-CN" sz="2800" u="sng" dirty="0" smtClean="0">
                <a:latin typeface="+mn-lt"/>
                <a:ea typeface="华文新魏" pitchFamily="2" charset="-122"/>
              </a:rPr>
              <a:t>7.9.2  FTP</a:t>
            </a:r>
            <a:r>
              <a:rPr lang="zh-CN" altLang="zh-CN" sz="2800" u="sng" dirty="0" smtClean="0">
                <a:latin typeface="+mn-lt"/>
                <a:ea typeface="华文新魏" pitchFamily="2" charset="-122"/>
              </a:rPr>
              <a:t>控制连接建立过程的分析</a:t>
            </a:r>
            <a:endParaRPr lang="zh-CN" altLang="en-US" sz="28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467544" y="1196752"/>
            <a:ext cx="7772400" cy="4683125"/>
          </a:xfrm>
        </p:spPr>
        <p:txBody>
          <a:bodyPr/>
          <a:lstStyle/>
          <a:p>
            <a:pPr eaLnBrk="1" hangingPunct="1">
              <a:defRPr/>
            </a:pPr>
            <a:r>
              <a:rPr lang="zh-CN" altLang="zh-CN" sz="2400" b="1" u="sng" dirty="0" smtClean="0">
                <a:ea typeface="华文新魏" pitchFamily="2" charset="-122"/>
              </a:rPr>
              <a:t>建立</a:t>
            </a:r>
            <a:r>
              <a:rPr lang="en-US" altLang="zh-CN" sz="2400" b="1" u="sng" dirty="0" smtClean="0">
                <a:ea typeface="华文新魏" pitchFamily="2" charset="-122"/>
              </a:rPr>
              <a:t>FTP</a:t>
            </a:r>
            <a:r>
              <a:rPr lang="zh-CN" altLang="zh-CN" sz="2400" b="1" u="sng" dirty="0" smtClean="0">
                <a:ea typeface="华文新魏" pitchFamily="2" charset="-122"/>
              </a:rPr>
              <a:t>控制连接的请求报文</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EEA54BDF-EB5E-4B6E-91E2-70912B811441}" type="slidenum">
              <a:rPr lang="zh-CN" altLang="en-US">
                <a:solidFill>
                  <a:srgbClr val="000000"/>
                </a:solidFill>
              </a:rPr>
              <a:pPr>
                <a:defRPr/>
              </a:pPr>
              <a:t>102</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827584" y="1916832"/>
            <a:ext cx="7345362" cy="37433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260648"/>
            <a:ext cx="7772400" cy="731838"/>
          </a:xfrm>
        </p:spPr>
        <p:txBody>
          <a:bodyPr/>
          <a:lstStyle/>
          <a:p>
            <a:pPr algn="l" eaLnBrk="1" hangingPunct="1">
              <a:defRPr/>
            </a:pPr>
            <a:r>
              <a:rPr lang="en-US" altLang="zh-CN" sz="2800" u="sng" dirty="0" smtClean="0"/>
              <a:t>7.9.3  FTP</a:t>
            </a:r>
            <a:r>
              <a:rPr lang="zh-CN" altLang="zh-CN" sz="2800" u="sng" dirty="0" smtClean="0">
                <a:latin typeface="华文新魏" pitchFamily="2" charset="-122"/>
                <a:ea typeface="华文新魏" pitchFamily="2" charset="-122"/>
              </a:rPr>
              <a:t>用户登录与身份验证过程的分析</a:t>
            </a:r>
            <a:endParaRPr lang="zh-CN" altLang="en-US" sz="2800" u="sng" dirty="0" smtClean="0">
              <a:solidFill>
                <a:schemeClr val="accent6"/>
              </a:solidFill>
              <a:latin typeface="华文新魏" pitchFamily="2" charset="-122"/>
              <a:ea typeface="华文新魏" pitchFamily="2" charset="-122"/>
            </a:endParaRPr>
          </a:p>
        </p:txBody>
      </p:sp>
      <p:sp>
        <p:nvSpPr>
          <p:cNvPr id="17" name="内容占位符 16"/>
          <p:cNvSpPr>
            <a:spLocks noGrp="1"/>
          </p:cNvSpPr>
          <p:nvPr>
            <p:ph idx="1"/>
          </p:nvPr>
        </p:nvSpPr>
        <p:spPr>
          <a:xfrm>
            <a:off x="467544" y="1052736"/>
            <a:ext cx="7772400" cy="4827587"/>
          </a:xfrm>
        </p:spPr>
        <p:txBody>
          <a:bodyPr/>
          <a:lstStyle/>
          <a:p>
            <a:pPr eaLnBrk="1" hangingPunct="1">
              <a:defRPr/>
            </a:pPr>
            <a:r>
              <a:rPr lang="en-US" altLang="zh-CN" sz="2400" b="1" u="sng" dirty="0" smtClean="0">
                <a:solidFill>
                  <a:schemeClr val="accent6"/>
                </a:solidFill>
                <a:ea typeface="华文新魏" pitchFamily="2" charset="-122"/>
              </a:rPr>
              <a:t>FTP User</a:t>
            </a:r>
            <a:r>
              <a:rPr lang="zh-CN" altLang="zh-CN" sz="2400" b="1" u="sng" dirty="0" smtClean="0">
                <a:solidFill>
                  <a:schemeClr val="accent6"/>
                </a:solidFill>
                <a:ea typeface="华文新魏" pitchFamily="2" charset="-122"/>
              </a:rPr>
              <a:t>命令的报文</a:t>
            </a:r>
            <a:endParaRPr lang="zh-CN" altLang="en-US" sz="2400" b="1" u="sng" dirty="0" smtClean="0">
              <a:solidFill>
                <a:schemeClr val="accent6"/>
              </a:solidFill>
              <a:ea typeface="华文新魏" pitchFamily="2" charset="-122"/>
            </a:endParaRPr>
          </a:p>
        </p:txBody>
      </p:sp>
      <p:sp>
        <p:nvSpPr>
          <p:cNvPr id="5" name="灯片编号占位符 4"/>
          <p:cNvSpPr>
            <a:spLocks noGrp="1"/>
          </p:cNvSpPr>
          <p:nvPr>
            <p:ph type="sldNum" sz="quarter" idx="12"/>
          </p:nvPr>
        </p:nvSpPr>
        <p:spPr/>
        <p:txBody>
          <a:bodyPr/>
          <a:lstStyle/>
          <a:p>
            <a:pPr>
              <a:defRPr/>
            </a:pPr>
            <a:fld id="{C887252B-6902-4401-9F15-0C52F44F9E22}" type="slidenum">
              <a:rPr lang="zh-CN" altLang="en-US">
                <a:solidFill>
                  <a:srgbClr val="000000"/>
                </a:solidFill>
              </a:rPr>
              <a:pPr>
                <a:defRPr/>
              </a:pPr>
              <a:t>103</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691680" y="1700808"/>
            <a:ext cx="5328691" cy="468009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116013" y="765175"/>
            <a:ext cx="7340600" cy="5330825"/>
          </a:xfrm>
        </p:spPr>
        <p:txBody>
          <a:bodyPr/>
          <a:lstStyle/>
          <a:p>
            <a:pPr eaLnBrk="1" hangingPunct="1">
              <a:defRPr/>
            </a:pPr>
            <a:r>
              <a:rPr lang="en-US" altLang="zh-CN" sz="2400" b="1" u="sng" dirty="0" smtClean="0">
                <a:ea typeface="华文新魏" pitchFamily="2" charset="-122"/>
              </a:rPr>
              <a:t>FTP USER</a:t>
            </a:r>
            <a:r>
              <a:rPr lang="zh-CN" altLang="zh-CN" sz="2400" b="1" u="sng" dirty="0" smtClean="0">
                <a:ea typeface="华文新魏" pitchFamily="2" charset="-122"/>
              </a:rPr>
              <a:t>命令的应答报文</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E1BA1078-3F61-4286-95FF-8196FA0F4654}" type="slidenum">
              <a:rPr lang="zh-CN" altLang="en-US">
                <a:solidFill>
                  <a:srgbClr val="000000"/>
                </a:solidFill>
              </a:rPr>
              <a:pPr>
                <a:defRPr/>
              </a:pPr>
              <a:t>104</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187450" y="1484312"/>
            <a:ext cx="6264870" cy="446496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620688"/>
            <a:ext cx="7772400" cy="5114925"/>
          </a:xfrm>
        </p:spPr>
        <p:txBody>
          <a:bodyPr/>
          <a:lstStyle/>
          <a:p>
            <a:pPr eaLnBrk="1" hangingPunct="1">
              <a:defRPr/>
            </a:pPr>
            <a:r>
              <a:rPr lang="en-US" altLang="zh-CN" sz="2400" b="1" u="sng" dirty="0" smtClean="0">
                <a:ea typeface="华文新魏" pitchFamily="2" charset="-122"/>
              </a:rPr>
              <a:t> FTP PASS</a:t>
            </a:r>
            <a:r>
              <a:rPr lang="zh-CN" altLang="zh-CN" sz="2400" b="1" u="sng" dirty="0" smtClean="0">
                <a:ea typeface="华文新魏" pitchFamily="2" charset="-122"/>
              </a:rPr>
              <a:t>命令的应答报文</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6B8427D5-96F6-4D9F-B153-6FB6B219D0A6}" type="slidenum">
              <a:rPr lang="zh-CN" altLang="en-US">
                <a:solidFill>
                  <a:srgbClr val="000000"/>
                </a:solidFill>
              </a:rPr>
              <a:pPr>
                <a:defRPr/>
              </a:pPr>
              <a:t>105</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475656" y="1340768"/>
            <a:ext cx="6191969" cy="482500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187624" y="692696"/>
            <a:ext cx="6189663" cy="5330825"/>
          </a:xfrm>
        </p:spPr>
        <p:txBody>
          <a:bodyPr/>
          <a:lstStyle/>
          <a:p>
            <a:pPr eaLnBrk="1" hangingPunct="1">
              <a:defRPr/>
            </a:pPr>
            <a:r>
              <a:rPr lang="en-US" altLang="zh-CN" sz="2400" b="1" u="sng" dirty="0" smtClean="0">
                <a:ea typeface="华文新魏" pitchFamily="2" charset="-122"/>
              </a:rPr>
              <a:t>FTP</a:t>
            </a:r>
            <a:r>
              <a:rPr lang="zh-CN" altLang="zh-CN" sz="2400" b="1" u="sng" dirty="0" smtClean="0">
                <a:ea typeface="华文新魏" pitchFamily="2" charset="-122"/>
              </a:rPr>
              <a:t>用户登录与身份验证报文交互过程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258E7B5A-BB4D-401C-B44E-98BA9CBE7085}" type="slidenum">
              <a:rPr lang="zh-CN" altLang="en-US">
                <a:solidFill>
                  <a:srgbClr val="000000"/>
                </a:solidFill>
              </a:rPr>
              <a:pPr>
                <a:defRPr/>
              </a:pPr>
              <a:t>106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2051720" y="1340768"/>
            <a:ext cx="4896544" cy="51125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95536" y="332656"/>
            <a:ext cx="7772400" cy="803275"/>
          </a:xfrm>
        </p:spPr>
        <p:txBody>
          <a:bodyPr/>
          <a:lstStyle/>
          <a:p>
            <a:pPr algn="l" eaLnBrk="1" hangingPunct="1">
              <a:defRPr/>
            </a:pPr>
            <a:r>
              <a:rPr lang="en-US" altLang="zh-CN" sz="2800" u="sng" dirty="0" smtClean="0"/>
              <a:t>7.9.4  FTP</a:t>
            </a:r>
            <a:r>
              <a:rPr lang="zh-CN" altLang="zh-CN" sz="2800" u="sng" dirty="0" smtClean="0">
                <a:latin typeface="华文新魏" pitchFamily="2" charset="-122"/>
                <a:ea typeface="华文新魏" pitchFamily="2" charset="-122"/>
              </a:rPr>
              <a:t>数据连接建立过程的协议分析</a:t>
            </a:r>
            <a:endParaRPr lang="zh-CN" altLang="en-US" sz="2800" u="sng" dirty="0" smtClean="0">
              <a:solidFill>
                <a:schemeClr val="accent6"/>
              </a:solidFill>
              <a:latin typeface="华文新魏" pitchFamily="2" charset="-122"/>
              <a:ea typeface="华文新魏" pitchFamily="2" charset="-122"/>
            </a:endParaRPr>
          </a:p>
        </p:txBody>
      </p:sp>
      <p:sp>
        <p:nvSpPr>
          <p:cNvPr id="17" name="内容占位符 16"/>
          <p:cNvSpPr>
            <a:spLocks noGrp="1"/>
          </p:cNvSpPr>
          <p:nvPr>
            <p:ph idx="1"/>
          </p:nvPr>
        </p:nvSpPr>
        <p:spPr>
          <a:xfrm>
            <a:off x="683568" y="1196752"/>
            <a:ext cx="7772400" cy="4611687"/>
          </a:xfrm>
        </p:spPr>
        <p:txBody>
          <a:bodyPr/>
          <a:lstStyle/>
          <a:p>
            <a:pPr eaLnBrk="1" hangingPunct="1">
              <a:defRPr/>
            </a:pPr>
            <a:r>
              <a:rPr lang="en-US" altLang="zh-CN" sz="2400" b="1" u="sng" dirty="0" smtClean="0">
                <a:ea typeface="华文新魏" pitchFamily="2" charset="-122"/>
              </a:rPr>
              <a:t>FTP RETR</a:t>
            </a:r>
            <a:r>
              <a:rPr lang="zh-CN" altLang="zh-CN" sz="2400" b="1" u="sng" dirty="0" smtClean="0">
                <a:ea typeface="华文新魏" pitchFamily="2" charset="-122"/>
              </a:rPr>
              <a:t>命令报文</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085E6B69-11BA-4481-89E1-5992E1584210}" type="slidenum">
              <a:rPr lang="zh-CN" altLang="en-US">
                <a:solidFill>
                  <a:srgbClr val="000000"/>
                </a:solidFill>
              </a:rPr>
              <a:pPr>
                <a:defRPr/>
              </a:pPr>
              <a:t>107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115616" y="1844824"/>
            <a:ext cx="6912768" cy="432048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620688"/>
            <a:ext cx="7772400" cy="5114925"/>
          </a:xfrm>
        </p:spPr>
        <p:txBody>
          <a:bodyPr/>
          <a:lstStyle/>
          <a:p>
            <a:pPr eaLnBrk="1" hangingPunct="1">
              <a:defRPr/>
            </a:pPr>
            <a:r>
              <a:rPr lang="en-US" altLang="zh-CN" sz="2400" b="1" u="sng" dirty="0" smtClean="0">
                <a:ea typeface="华文新魏" pitchFamily="2" charset="-122"/>
              </a:rPr>
              <a:t>FTP</a:t>
            </a:r>
            <a:r>
              <a:rPr lang="zh-CN" altLang="zh-CN" sz="2400" b="1" u="sng" dirty="0" smtClean="0">
                <a:ea typeface="华文新魏" pitchFamily="2" charset="-122"/>
              </a:rPr>
              <a:t>数据连接建立准备工作的报文交互过程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D5EC5377-1B04-44F1-ABA7-C783E7832846}" type="slidenum">
              <a:rPr lang="zh-CN" altLang="en-US">
                <a:solidFill>
                  <a:srgbClr val="000000"/>
                </a:solidFill>
              </a:rPr>
              <a:pPr>
                <a:defRPr/>
              </a:pPr>
              <a:t>108</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755576" y="1412776"/>
            <a:ext cx="7560840" cy="424847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548680"/>
            <a:ext cx="7772400" cy="5259387"/>
          </a:xfrm>
        </p:spPr>
        <p:txBody>
          <a:bodyPr/>
          <a:lstStyle/>
          <a:p>
            <a:pPr eaLnBrk="1" hangingPunct="1">
              <a:defRPr/>
            </a:pPr>
            <a:r>
              <a:rPr lang="en-US" altLang="zh-CN" sz="2400" b="1" u="sng" dirty="0" smtClean="0">
                <a:ea typeface="华文新魏" pitchFamily="2" charset="-122"/>
              </a:rPr>
              <a:t>FTP</a:t>
            </a:r>
            <a:r>
              <a:rPr lang="zh-CN" altLang="zh-CN" sz="2400" b="1" u="sng" dirty="0" smtClean="0">
                <a:ea typeface="华文新魏" pitchFamily="2" charset="-122"/>
              </a:rPr>
              <a:t>数据连接建立过程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C8E0588B-0AFE-4243-8289-1FCC9888770F}" type="slidenum">
              <a:rPr lang="zh-CN" altLang="en-US">
                <a:solidFill>
                  <a:srgbClr val="000000"/>
                </a:solidFill>
              </a:rPr>
              <a:pPr>
                <a:defRPr/>
              </a:pPr>
              <a:t>109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683568" y="1268760"/>
            <a:ext cx="7488832" cy="482453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404664"/>
            <a:ext cx="7772400" cy="648072"/>
          </a:xfrm>
        </p:spPr>
        <p:txBody>
          <a:bodyPr/>
          <a:lstStyle/>
          <a:p>
            <a:pPr eaLnBrk="1" hangingPunct="1">
              <a:defRPr/>
            </a:pPr>
            <a:r>
              <a:rPr lang="en-US" altLang="zh-CN" sz="3200" b="1" u="sng" dirty="0" smtClean="0">
                <a:solidFill>
                  <a:schemeClr val="accent6"/>
                </a:solidFill>
                <a:ea typeface="华文新魏" pitchFamily="2" charset="-122"/>
              </a:rPr>
              <a:t> DNS</a:t>
            </a:r>
            <a:r>
              <a:rPr lang="zh-CN" altLang="en-US" sz="3200" b="1" u="sng" dirty="0" smtClean="0">
                <a:solidFill>
                  <a:schemeClr val="accent6"/>
                </a:solidFill>
                <a:ea typeface="华文新魏" pitchFamily="2" charset="-122"/>
              </a:rPr>
              <a:t>与其他网络应用的关系</a:t>
            </a:r>
          </a:p>
        </p:txBody>
      </p:sp>
      <p:sp>
        <p:nvSpPr>
          <p:cNvPr id="5" name="灯片编号占位符 4"/>
          <p:cNvSpPr>
            <a:spLocks noGrp="1"/>
          </p:cNvSpPr>
          <p:nvPr>
            <p:ph type="sldNum" sz="quarter" idx="12"/>
          </p:nvPr>
        </p:nvSpPr>
        <p:spPr/>
        <p:txBody>
          <a:bodyPr/>
          <a:lstStyle/>
          <a:p>
            <a:pPr>
              <a:defRPr/>
            </a:pPr>
            <a:fld id="{CAB79577-36E5-4E6D-A5F1-9578F793398C}" type="slidenum">
              <a:rPr lang="zh-CN" altLang="en-US">
                <a:solidFill>
                  <a:srgbClr val="000000"/>
                </a:solidFill>
              </a:rPr>
              <a:pPr>
                <a:defRPr/>
              </a:pPr>
              <a:t>11</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372417" y="1188082"/>
            <a:ext cx="6192688" cy="496855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95536" y="260648"/>
            <a:ext cx="7772400" cy="1143000"/>
          </a:xfrm>
        </p:spPr>
        <p:txBody>
          <a:bodyPr/>
          <a:lstStyle/>
          <a:p>
            <a:pPr algn="l" eaLnBrk="1" hangingPunct="1">
              <a:defRPr/>
            </a:pPr>
            <a:r>
              <a:rPr lang="en-US" altLang="zh-CN" sz="2800" u="sng" dirty="0" smtClean="0"/>
              <a:t>7.9.5  FTP</a:t>
            </a:r>
            <a:r>
              <a:rPr lang="zh-CN" altLang="zh-CN" sz="2800" u="sng" dirty="0" smtClean="0">
                <a:latin typeface="华文新魏" pitchFamily="2" charset="-122"/>
                <a:ea typeface="华文新魏" pitchFamily="2" charset="-122"/>
              </a:rPr>
              <a:t>数据传输过程的分析</a:t>
            </a:r>
            <a:endParaRPr lang="zh-CN" altLang="en-US" sz="2800" u="sng" dirty="0" smtClean="0">
              <a:solidFill>
                <a:schemeClr val="accent6"/>
              </a:solidFill>
              <a:latin typeface="华文新魏" pitchFamily="2" charset="-122"/>
              <a:ea typeface="华文新魏" pitchFamily="2" charset="-122"/>
            </a:endParaRPr>
          </a:p>
        </p:txBody>
      </p:sp>
      <p:sp>
        <p:nvSpPr>
          <p:cNvPr id="17" name="内容占位符 16"/>
          <p:cNvSpPr>
            <a:spLocks noGrp="1"/>
          </p:cNvSpPr>
          <p:nvPr>
            <p:ph idx="1"/>
          </p:nvPr>
        </p:nvSpPr>
        <p:spPr>
          <a:xfrm>
            <a:off x="683568" y="1196752"/>
            <a:ext cx="7772400" cy="4611687"/>
          </a:xfrm>
        </p:spPr>
        <p:txBody>
          <a:bodyPr/>
          <a:lstStyle/>
          <a:p>
            <a:pPr eaLnBrk="1" hangingPunct="1">
              <a:defRPr/>
            </a:pPr>
            <a:r>
              <a:rPr lang="zh-CN" altLang="zh-CN" sz="2400" b="1" u="sng" dirty="0" smtClean="0">
                <a:latin typeface="华文新魏" pitchFamily="2" charset="-122"/>
                <a:ea typeface="华文新魏" pitchFamily="2" charset="-122"/>
              </a:rPr>
              <a:t>检索的文件名状态报文</a:t>
            </a:r>
            <a:endParaRPr lang="zh-CN" altLang="en-US" sz="24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2059C30C-D97A-484E-8AE7-B507A57EDBD1}" type="slidenum">
              <a:rPr lang="zh-CN" altLang="en-US">
                <a:solidFill>
                  <a:srgbClr val="000000"/>
                </a:solidFill>
              </a:rPr>
              <a:pPr>
                <a:defRPr/>
              </a:pPr>
              <a:t>110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115616" y="1844824"/>
            <a:ext cx="6552728" cy="439248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404664"/>
            <a:ext cx="7772400" cy="5187950"/>
          </a:xfrm>
        </p:spPr>
        <p:txBody>
          <a:bodyPr/>
          <a:lstStyle/>
          <a:p>
            <a:pPr eaLnBrk="1" hangingPunct="1">
              <a:defRPr/>
            </a:pPr>
            <a:r>
              <a:rPr lang="zh-CN" altLang="zh-CN" sz="2400" b="1" u="sng" dirty="0" smtClean="0">
                <a:latin typeface="华文新魏" pitchFamily="2" charset="-122"/>
                <a:ea typeface="华文新魏" pitchFamily="2" charset="-122"/>
              </a:rPr>
              <a:t>数据报文结构</a:t>
            </a:r>
            <a:endParaRPr lang="zh-CN" altLang="en-US" sz="24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6DDEA8FD-93AF-4045-BE87-DE53A920E617}" type="slidenum">
              <a:rPr lang="zh-CN" altLang="en-US">
                <a:solidFill>
                  <a:srgbClr val="000000"/>
                </a:solidFill>
              </a:rPr>
              <a:pPr>
                <a:defRPr/>
              </a:pPr>
              <a:t>111</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115616" y="1052736"/>
            <a:ext cx="6840538" cy="468153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617885"/>
            <a:ext cx="7772400" cy="5259387"/>
          </a:xfrm>
        </p:spPr>
        <p:txBody>
          <a:bodyPr/>
          <a:lstStyle/>
          <a:p>
            <a:pPr eaLnBrk="1" hangingPunct="1">
              <a:defRPr/>
            </a:pPr>
            <a:r>
              <a:rPr lang="en-US" altLang="zh-CN" sz="2400" b="1" u="sng" dirty="0" smtClean="0">
                <a:ea typeface="华文新魏" pitchFamily="2" charset="-122"/>
              </a:rPr>
              <a:t>FTP Server</a:t>
            </a:r>
            <a:r>
              <a:rPr lang="zh-CN" altLang="zh-CN" sz="2400" b="1" u="sng" dirty="0" smtClean="0">
                <a:ea typeface="华文新魏" pitchFamily="2" charset="-122"/>
              </a:rPr>
              <a:t>断开数据连接通知报文</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CDF51E9B-BF45-4E4F-890C-79FB47244DB2}" type="slidenum">
              <a:rPr lang="zh-CN" altLang="en-US">
                <a:solidFill>
                  <a:srgbClr val="000000"/>
                </a:solidFill>
              </a:rPr>
              <a:pPr>
                <a:defRPr/>
              </a:pPr>
              <a:t>112</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971600" y="1268760"/>
            <a:ext cx="7200900" cy="46085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548680"/>
            <a:ext cx="7772400" cy="5187950"/>
          </a:xfrm>
        </p:spPr>
        <p:txBody>
          <a:bodyPr/>
          <a:lstStyle/>
          <a:p>
            <a:pPr eaLnBrk="1" hangingPunct="1">
              <a:defRPr/>
            </a:pPr>
            <a:r>
              <a:rPr lang="en-US" altLang="zh-CN" sz="2400" b="1" u="sng" dirty="0" smtClean="0">
                <a:ea typeface="华文新魏" pitchFamily="2" charset="-122"/>
              </a:rPr>
              <a:t>FTP</a:t>
            </a:r>
            <a:r>
              <a:rPr lang="zh-CN" altLang="zh-CN" sz="2400" b="1" u="sng" dirty="0" smtClean="0">
                <a:ea typeface="华文新魏" pitchFamily="2" charset="-122"/>
              </a:rPr>
              <a:t>最后一个数据报文的结构</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962C2BC5-64E9-4EB2-9750-B52F81BD763D}" type="slidenum">
              <a:rPr lang="zh-CN" altLang="en-US">
                <a:solidFill>
                  <a:srgbClr val="000000"/>
                </a:solidFill>
              </a:rPr>
              <a:pPr>
                <a:defRPr/>
              </a:pPr>
              <a:t>113</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755576" y="1196752"/>
            <a:ext cx="7488238" cy="446563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04664"/>
            <a:ext cx="7772400" cy="5475287"/>
          </a:xfrm>
        </p:spPr>
        <p:txBody>
          <a:bodyPr/>
          <a:lstStyle/>
          <a:p>
            <a:pPr eaLnBrk="1" hangingPunct="1">
              <a:defRPr/>
            </a:pPr>
            <a:r>
              <a:rPr lang="zh-CN" altLang="zh-CN" sz="2400" b="1" u="sng" dirty="0" smtClean="0">
                <a:latin typeface="华文新魏" pitchFamily="2" charset="-122"/>
                <a:ea typeface="华文新魏" pitchFamily="2" charset="-122"/>
              </a:rPr>
              <a:t>数据传输过程的协议报文交互过程</a:t>
            </a:r>
            <a:endParaRPr lang="zh-CN" altLang="en-US" sz="24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1F93C001-F46F-47AC-B177-F57656BF70B3}" type="slidenum">
              <a:rPr lang="zh-CN" altLang="en-US">
                <a:solidFill>
                  <a:srgbClr val="000000"/>
                </a:solidFill>
              </a:rPr>
              <a:pPr>
                <a:defRPr/>
              </a:pPr>
              <a:t>114</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2123728" y="980728"/>
            <a:ext cx="5297487" cy="532923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188640"/>
            <a:ext cx="7772400" cy="1143000"/>
          </a:xfrm>
        </p:spPr>
        <p:txBody>
          <a:bodyPr/>
          <a:lstStyle/>
          <a:p>
            <a:pPr algn="l" eaLnBrk="1" hangingPunct="1">
              <a:defRPr/>
            </a:pPr>
            <a:r>
              <a:rPr lang="en-US" altLang="zh-CN" sz="2800" u="sng" dirty="0" smtClean="0">
                <a:latin typeface="+mn-lt"/>
                <a:ea typeface="华文新魏" pitchFamily="2" charset="-122"/>
              </a:rPr>
              <a:t>7.9.6  FTP</a:t>
            </a:r>
            <a:r>
              <a:rPr lang="zh-CN" altLang="zh-CN" sz="2800" u="sng" dirty="0" smtClean="0">
                <a:latin typeface="+mn-lt"/>
                <a:ea typeface="华文新魏" pitchFamily="2" charset="-122"/>
              </a:rPr>
              <a:t>用户退出登录过程的分析</a:t>
            </a:r>
            <a:endParaRPr lang="zh-CN" altLang="en-US" sz="28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395536" y="1196752"/>
            <a:ext cx="7772400" cy="4611687"/>
          </a:xfrm>
        </p:spPr>
        <p:txBody>
          <a:bodyPr/>
          <a:lstStyle/>
          <a:p>
            <a:pPr eaLnBrk="1" hangingPunct="1">
              <a:defRPr/>
            </a:pPr>
            <a:r>
              <a:rPr lang="en-US" altLang="zh-CN" sz="2400" b="1" u="sng" dirty="0" smtClean="0">
                <a:ea typeface="华文新魏" pitchFamily="2" charset="-122"/>
              </a:rPr>
              <a:t>FTP Client</a:t>
            </a:r>
            <a:r>
              <a:rPr lang="zh-CN" altLang="zh-CN" sz="2400" b="1" u="sng" dirty="0" smtClean="0">
                <a:ea typeface="华文新魏" pitchFamily="2" charset="-122"/>
              </a:rPr>
              <a:t>的</a:t>
            </a:r>
            <a:r>
              <a:rPr lang="en-US" altLang="zh-CN" sz="2400" b="1" u="sng" dirty="0" smtClean="0">
                <a:ea typeface="华文新魏" pitchFamily="2" charset="-122"/>
              </a:rPr>
              <a:t>QUIT</a:t>
            </a:r>
            <a:r>
              <a:rPr lang="zh-CN" altLang="zh-CN" sz="2400" b="1" u="sng" dirty="0" smtClean="0">
                <a:ea typeface="华文新魏" pitchFamily="2" charset="-122"/>
              </a:rPr>
              <a:t>命令包</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06B5733A-46E0-4364-9B22-A0C296796050}" type="slidenum">
              <a:rPr lang="zh-CN" altLang="en-US">
                <a:solidFill>
                  <a:srgbClr val="000000"/>
                </a:solidFill>
              </a:rPr>
              <a:pPr>
                <a:defRPr/>
              </a:pPr>
              <a:t>115</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043608" y="1916832"/>
            <a:ext cx="6985000" cy="431958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76672"/>
            <a:ext cx="7772400" cy="5114925"/>
          </a:xfrm>
        </p:spPr>
        <p:txBody>
          <a:bodyPr/>
          <a:lstStyle/>
          <a:p>
            <a:pPr eaLnBrk="1" hangingPunct="1">
              <a:defRPr/>
            </a:pPr>
            <a:r>
              <a:rPr lang="en-US" altLang="zh-CN" sz="2400" b="1" u="sng" dirty="0" smtClean="0">
                <a:ea typeface="华文新魏" pitchFamily="2" charset="-122"/>
              </a:rPr>
              <a:t>FTP Server</a:t>
            </a:r>
            <a:r>
              <a:rPr lang="zh-CN" altLang="zh-CN" sz="2400" b="1" u="sng" dirty="0" smtClean="0">
                <a:ea typeface="华文新魏" pitchFamily="2" charset="-122"/>
              </a:rPr>
              <a:t>对</a:t>
            </a:r>
            <a:r>
              <a:rPr lang="en-US" altLang="zh-CN" sz="2400" b="1" u="sng" dirty="0" smtClean="0">
                <a:ea typeface="华文新魏" pitchFamily="2" charset="-122"/>
              </a:rPr>
              <a:t>QUIT</a:t>
            </a:r>
            <a:r>
              <a:rPr lang="zh-CN" altLang="zh-CN" sz="2400" b="1" u="sng" dirty="0" smtClean="0">
                <a:ea typeface="华文新魏" pitchFamily="2" charset="-122"/>
              </a:rPr>
              <a:t>命令的应答包</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B7A85FAB-2F97-49F0-BF28-E8CAE1F6081B}" type="slidenum">
              <a:rPr lang="zh-CN" altLang="en-US">
                <a:solidFill>
                  <a:srgbClr val="000000"/>
                </a:solidFill>
              </a:rPr>
              <a:pPr>
                <a:defRPr/>
              </a:pPr>
              <a:t>116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971600" y="1124744"/>
            <a:ext cx="7056438" cy="46085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476672"/>
            <a:ext cx="7772400" cy="5259387"/>
          </a:xfrm>
        </p:spPr>
        <p:txBody>
          <a:bodyPr/>
          <a:lstStyle/>
          <a:p>
            <a:pPr eaLnBrk="1" hangingPunct="1">
              <a:defRPr/>
            </a:pPr>
            <a:r>
              <a:rPr lang="en-US" altLang="zh-CN" sz="2400" b="1" u="sng" dirty="0" smtClean="0">
                <a:ea typeface="华文新魏" pitchFamily="2" charset="-122"/>
              </a:rPr>
              <a:t>FTP</a:t>
            </a:r>
            <a:r>
              <a:rPr lang="zh-CN" altLang="zh-CN" sz="2400" b="1" u="sng" dirty="0" smtClean="0">
                <a:ea typeface="华文新魏" pitchFamily="2" charset="-122"/>
              </a:rPr>
              <a:t>数据传输和确认的报文交换过程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6D29809B-559C-4F49-8232-93D0E630A5EB}" type="slidenum">
              <a:rPr lang="zh-CN" altLang="en-US">
                <a:solidFill>
                  <a:srgbClr val="000000"/>
                </a:solidFill>
              </a:rPr>
              <a:pPr>
                <a:defRPr/>
              </a:pPr>
              <a:t>117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187624" y="1196752"/>
            <a:ext cx="6553200" cy="48244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772400" cy="720080"/>
          </a:xfrm>
        </p:spPr>
        <p:txBody>
          <a:bodyPr/>
          <a:lstStyle/>
          <a:p>
            <a:pPr algn="l" eaLnBrk="1" hangingPunct="1">
              <a:defRPr/>
            </a:pPr>
            <a:r>
              <a:rPr lang="en-US" altLang="zh-CN" sz="2800" u="sng" dirty="0" smtClean="0">
                <a:latin typeface="+mn-lt"/>
                <a:ea typeface="华文新魏" pitchFamily="2" charset="-122"/>
              </a:rPr>
              <a:t>7.9.7  FTP</a:t>
            </a:r>
            <a:r>
              <a:rPr lang="zh-CN" altLang="zh-CN" sz="2800" u="sng" dirty="0" smtClean="0">
                <a:latin typeface="+mn-lt"/>
                <a:ea typeface="华文新魏" pitchFamily="2" charset="-122"/>
              </a:rPr>
              <a:t>连接释放过程的分析</a:t>
            </a:r>
            <a:endParaRPr lang="zh-CN" altLang="en-US" sz="28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683568" y="980728"/>
            <a:ext cx="7772400" cy="4754562"/>
          </a:xfrm>
        </p:spPr>
        <p:txBody>
          <a:bodyPr/>
          <a:lstStyle/>
          <a:p>
            <a:pPr eaLnBrk="1" hangingPunct="1">
              <a:defRPr/>
            </a:pPr>
            <a:r>
              <a:rPr lang="en-US" altLang="zh-CN" sz="2400" b="1" u="sng" dirty="0" smtClean="0">
                <a:ea typeface="华文新魏" pitchFamily="2" charset="-122"/>
              </a:rPr>
              <a:t>FTP</a:t>
            </a:r>
            <a:r>
              <a:rPr lang="zh-CN" altLang="zh-CN" sz="2400" b="1" u="sng" dirty="0" smtClean="0">
                <a:ea typeface="华文新魏" pitchFamily="2" charset="-122"/>
              </a:rPr>
              <a:t>连接释放过程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A4FB9F35-088D-457F-A53A-3EAEA55B02FB}" type="slidenum">
              <a:rPr lang="zh-CN" altLang="en-US">
                <a:solidFill>
                  <a:srgbClr val="000000"/>
                </a:solidFill>
              </a:rPr>
              <a:pPr>
                <a:defRPr/>
              </a:pPr>
              <a:t>118</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835696" y="1484784"/>
            <a:ext cx="5832648" cy="51125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type="body" idx="1"/>
          </p:nvPr>
        </p:nvSpPr>
        <p:spPr>
          <a:xfrm>
            <a:off x="683568" y="1196752"/>
            <a:ext cx="7772400" cy="4114800"/>
          </a:xfrm>
        </p:spPr>
        <p:txBody>
          <a:bodyPr/>
          <a:lstStyle/>
          <a:p>
            <a:pPr eaLnBrk="1" hangingPunct="1">
              <a:lnSpc>
                <a:spcPct val="90000"/>
              </a:lnSpc>
            </a:pPr>
            <a:r>
              <a:rPr lang="zh-CN" altLang="en-US" dirty="0" smtClean="0">
                <a:latin typeface="华文新魏" pitchFamily="2" charset="-122"/>
                <a:ea typeface="华文新魏" pitchFamily="2" charset="-122"/>
              </a:rPr>
              <a:t>因特网采用层次结构的命名树作为主机的名字，并使用分布式的域名系统 </a:t>
            </a:r>
            <a:r>
              <a:rPr lang="en-US" altLang="zh-CN" dirty="0" smtClean="0">
                <a:latin typeface="华文新魏" pitchFamily="2" charset="-122"/>
                <a:ea typeface="华文新魏" pitchFamily="2" charset="-122"/>
              </a:rPr>
              <a:t>DNS</a:t>
            </a:r>
            <a:r>
              <a:rPr lang="zh-CN" altLang="en-US" dirty="0" smtClean="0">
                <a:latin typeface="华文新魏" pitchFamily="2" charset="-122"/>
                <a:ea typeface="华文新魏" pitchFamily="2" charset="-122"/>
              </a:rPr>
              <a:t>。</a:t>
            </a:r>
            <a:endParaRPr lang="en-US" altLang="zh-CN" dirty="0" smtClean="0">
              <a:latin typeface="华文新魏" pitchFamily="2" charset="-122"/>
              <a:ea typeface="华文新魏" pitchFamily="2" charset="-122"/>
            </a:endParaRPr>
          </a:p>
          <a:p>
            <a:pPr eaLnBrk="1" hangingPunct="1">
              <a:lnSpc>
                <a:spcPct val="90000"/>
              </a:lnSpc>
            </a:pPr>
            <a:r>
              <a:rPr lang="zh-CN" altLang="en-US" dirty="0" smtClean="0">
                <a:latin typeface="华文新魏" pitchFamily="2" charset="-122"/>
                <a:ea typeface="华文新魏" pitchFamily="2" charset="-122"/>
              </a:rPr>
              <a:t>任何一个连接在因特网上的主机或路由器，都有一个唯一的层次结构的名字，即域名。</a:t>
            </a:r>
          </a:p>
          <a:p>
            <a:pPr eaLnBrk="1" hangingPunct="1">
              <a:lnSpc>
                <a:spcPct val="90000"/>
              </a:lnSpc>
            </a:pPr>
            <a:r>
              <a:rPr lang="zh-CN" altLang="en-US" dirty="0" smtClean="0">
                <a:latin typeface="华文新魏" pitchFamily="2" charset="-122"/>
                <a:ea typeface="华文新魏" pitchFamily="2" charset="-122"/>
              </a:rPr>
              <a:t>域名的结构由标号序列组成，各标号之间用点隔开：</a:t>
            </a:r>
          </a:p>
          <a:p>
            <a:pPr eaLnBrk="1" hangingPunct="1">
              <a:lnSpc>
                <a:spcPct val="90000"/>
              </a:lnSpc>
              <a:spcBef>
                <a:spcPct val="60000"/>
              </a:spcBef>
              <a:spcAft>
                <a:spcPct val="60000"/>
              </a:spcAft>
              <a:buFont typeface="Wingdings" pitchFamily="2" charset="2"/>
              <a:buNone/>
            </a:pPr>
            <a:r>
              <a:rPr lang="zh-CN" altLang="en-US" dirty="0" smtClean="0">
                <a:latin typeface="华文新魏" pitchFamily="2" charset="-122"/>
                <a:ea typeface="华文新魏" pitchFamily="2" charset="-122"/>
              </a:rPr>
              <a:t>      </a:t>
            </a:r>
            <a:r>
              <a:rPr lang="en-US" altLang="zh-CN" dirty="0" smtClean="0">
                <a:latin typeface="华文新魏" pitchFamily="2" charset="-122"/>
                <a:ea typeface="华文新魏" pitchFamily="2" charset="-122"/>
              </a:rPr>
              <a:t>	</a:t>
            </a:r>
            <a:r>
              <a:rPr lang="en-US" altLang="zh-CN" dirty="0" smtClean="0">
                <a:solidFill>
                  <a:srgbClr val="FF0000"/>
                </a:solidFill>
                <a:latin typeface="华文新魏" pitchFamily="2" charset="-122"/>
                <a:ea typeface="华文新魏" pitchFamily="2" charset="-122"/>
              </a:rPr>
              <a:t>… </a:t>
            </a:r>
            <a:r>
              <a:rPr lang="en-US" altLang="zh-CN" sz="3600" dirty="0" smtClean="0">
                <a:solidFill>
                  <a:srgbClr val="FF0000"/>
                </a:solidFill>
                <a:latin typeface="华文新魏" pitchFamily="2" charset="-122"/>
                <a:ea typeface="华文新魏" pitchFamily="2" charset="-122"/>
              </a:rPr>
              <a:t>.</a:t>
            </a:r>
            <a:r>
              <a:rPr lang="en-US" altLang="zh-CN" dirty="0" smtClean="0">
                <a:solidFill>
                  <a:srgbClr val="FF0000"/>
                </a:solidFill>
                <a:latin typeface="华文新魏" pitchFamily="2" charset="-122"/>
                <a:ea typeface="华文新魏" pitchFamily="2" charset="-122"/>
              </a:rPr>
              <a:t> </a:t>
            </a:r>
            <a:r>
              <a:rPr lang="zh-CN" altLang="en-US" dirty="0" smtClean="0">
                <a:solidFill>
                  <a:srgbClr val="FF0000"/>
                </a:solidFill>
                <a:latin typeface="华文新魏" pitchFamily="2" charset="-122"/>
                <a:ea typeface="华文新魏" pitchFamily="2" charset="-122"/>
              </a:rPr>
              <a:t>三级域名 </a:t>
            </a:r>
            <a:r>
              <a:rPr lang="en-US" altLang="zh-CN" sz="3600" dirty="0" smtClean="0">
                <a:solidFill>
                  <a:srgbClr val="FF0000"/>
                </a:solidFill>
                <a:latin typeface="华文新魏" pitchFamily="2" charset="-122"/>
                <a:ea typeface="华文新魏" pitchFamily="2" charset="-122"/>
              </a:rPr>
              <a:t>.</a:t>
            </a:r>
            <a:r>
              <a:rPr lang="en-US" altLang="zh-CN" dirty="0" smtClean="0">
                <a:solidFill>
                  <a:srgbClr val="FF0000"/>
                </a:solidFill>
                <a:latin typeface="华文新魏" pitchFamily="2" charset="-122"/>
                <a:ea typeface="华文新魏" pitchFamily="2" charset="-122"/>
              </a:rPr>
              <a:t> </a:t>
            </a:r>
            <a:r>
              <a:rPr lang="zh-CN" altLang="en-US" dirty="0" smtClean="0">
                <a:solidFill>
                  <a:srgbClr val="FF0000"/>
                </a:solidFill>
                <a:latin typeface="华文新魏" pitchFamily="2" charset="-122"/>
                <a:ea typeface="华文新魏" pitchFamily="2" charset="-122"/>
              </a:rPr>
              <a:t>二级域名 </a:t>
            </a:r>
            <a:r>
              <a:rPr lang="en-US" altLang="zh-CN" sz="3600" dirty="0" smtClean="0">
                <a:solidFill>
                  <a:srgbClr val="FF0000"/>
                </a:solidFill>
                <a:latin typeface="华文新魏" pitchFamily="2" charset="-122"/>
                <a:ea typeface="华文新魏" pitchFamily="2" charset="-122"/>
              </a:rPr>
              <a:t>.</a:t>
            </a:r>
            <a:r>
              <a:rPr lang="en-US" altLang="zh-CN" dirty="0" smtClean="0">
                <a:solidFill>
                  <a:srgbClr val="FF0000"/>
                </a:solidFill>
                <a:latin typeface="华文新魏" pitchFamily="2" charset="-122"/>
                <a:ea typeface="华文新魏" pitchFamily="2" charset="-122"/>
              </a:rPr>
              <a:t> </a:t>
            </a:r>
            <a:r>
              <a:rPr lang="zh-CN" altLang="en-US" dirty="0" smtClean="0">
                <a:solidFill>
                  <a:srgbClr val="FF0000"/>
                </a:solidFill>
                <a:latin typeface="华文新魏" pitchFamily="2" charset="-122"/>
                <a:ea typeface="华文新魏" pitchFamily="2" charset="-122"/>
              </a:rPr>
              <a:t>顶级域名</a:t>
            </a:r>
          </a:p>
          <a:p>
            <a:pPr eaLnBrk="1" hangingPunct="1">
              <a:lnSpc>
                <a:spcPct val="90000"/>
              </a:lnSpc>
            </a:pPr>
            <a:r>
              <a:rPr lang="zh-CN" altLang="en-US" dirty="0" smtClean="0">
                <a:latin typeface="华文新魏" pitchFamily="2" charset="-122"/>
                <a:ea typeface="华文新魏" pitchFamily="2" charset="-122"/>
              </a:rPr>
              <a:t>各标号分别代表不同级别的域名。  </a:t>
            </a:r>
          </a:p>
        </p:txBody>
      </p:sp>
      <p:sp>
        <p:nvSpPr>
          <p:cNvPr id="19462" name="灯片编号占位符 6"/>
          <p:cNvSpPr>
            <a:spLocks noGrp="1"/>
          </p:cNvSpPr>
          <p:nvPr>
            <p:ph type="sldNum" sz="quarter" idx="12"/>
          </p:nvPr>
        </p:nvSpPr>
        <p:spPr>
          <a:noFill/>
        </p:spPr>
        <p:txBody>
          <a:bodyPr/>
          <a:lstStyle/>
          <a:p>
            <a:fld id="{F44459F2-B158-46C8-87EF-315BFEFF2C85}" type="slidenum">
              <a:rPr lang="en-US" altLang="zh-CN" smtClean="0"/>
              <a:pPr/>
              <a:t>12</a:t>
            </a:fld>
            <a:endParaRPr lang="en-US" altLang="zh-CN" smtClean="0"/>
          </a:p>
        </p:txBody>
      </p:sp>
      <p:sp>
        <p:nvSpPr>
          <p:cNvPr id="8" name="标题 15"/>
          <p:cNvSpPr txBox="1">
            <a:spLocks/>
          </p:cNvSpPr>
          <p:nvPr/>
        </p:nvSpPr>
        <p:spPr>
          <a:xfrm>
            <a:off x="179512" y="260648"/>
            <a:ext cx="7772400" cy="72008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defRPr/>
            </a:pPr>
            <a:r>
              <a:rPr kumimoji="1" lang="en-US" altLang="zh-CN" sz="3200" b="1" i="0" u="sng" strike="noStrike" kern="0" cap="none" spc="0" normalizeH="0" baseline="0" noProof="0" dirty="0" smtClean="0">
                <a:ln>
                  <a:noFill/>
                </a:ln>
                <a:solidFill>
                  <a:schemeClr val="accent2"/>
                </a:solidFill>
                <a:effectLst/>
                <a:uLnTx/>
                <a:uFillTx/>
                <a:latin typeface="华文新魏" pitchFamily="2" charset="-122"/>
                <a:ea typeface="华文新魏" pitchFamily="2" charset="-122"/>
                <a:cs typeface="+mj-cs"/>
              </a:rPr>
              <a:t>  </a:t>
            </a:r>
            <a:r>
              <a:rPr kumimoji="1" lang="zh-CN" altLang="zh-CN" sz="3200" b="1" i="0" u="sng" strike="noStrike" kern="0" cap="none" spc="0" normalizeH="0" baseline="0" noProof="0" dirty="0" smtClean="0">
                <a:ln>
                  <a:noFill/>
                </a:ln>
                <a:solidFill>
                  <a:schemeClr val="accent2"/>
                </a:solidFill>
                <a:effectLst/>
                <a:uLnTx/>
                <a:uFillTx/>
                <a:latin typeface="华文新魏" pitchFamily="2" charset="-122"/>
                <a:ea typeface="华文新魏" pitchFamily="2" charset="-122"/>
                <a:cs typeface="+mj-cs"/>
              </a:rPr>
              <a:t>域名</a:t>
            </a:r>
            <a:r>
              <a:rPr kumimoji="1" lang="zh-CN" altLang="en-US" sz="3200" b="1" i="0" u="sng" strike="noStrike" kern="0" cap="none" spc="0" normalizeH="0" baseline="0" noProof="0" dirty="0" smtClean="0">
                <a:ln>
                  <a:noFill/>
                </a:ln>
                <a:solidFill>
                  <a:schemeClr val="accent2"/>
                </a:solidFill>
                <a:effectLst/>
                <a:uLnTx/>
                <a:uFillTx/>
                <a:latin typeface="华文新魏" pitchFamily="2" charset="-122"/>
                <a:ea typeface="华文新魏" pitchFamily="2" charset="-122"/>
                <a:cs typeface="+mj-cs"/>
              </a:rPr>
              <a:t>的层次结构</a:t>
            </a:r>
            <a:endParaRPr kumimoji="1" lang="zh-CN" altLang="en-US" sz="3200" b="1" i="0" u="sng" strike="noStrike" kern="0" cap="none" spc="0" normalizeH="0" baseline="0" noProof="0" dirty="0" smtClean="0">
              <a:ln>
                <a:noFill/>
              </a:ln>
              <a:solidFill>
                <a:schemeClr val="accent6"/>
              </a:solidFill>
              <a:effectLst/>
              <a:uLnTx/>
              <a:uFillTx/>
              <a:latin typeface="华文新魏" pitchFamily="2" charset="-122"/>
              <a:ea typeface="华文新魏" pitchFamily="2" charset="-122"/>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404664"/>
            <a:ext cx="7772400" cy="1008112"/>
          </a:xfrm>
        </p:spPr>
        <p:txBody>
          <a:bodyPr/>
          <a:lstStyle/>
          <a:p>
            <a:pPr eaLnBrk="1" hangingPunct="1">
              <a:buFontTx/>
              <a:buNone/>
              <a:defRPr/>
            </a:pPr>
            <a:r>
              <a:rPr lang="en-US" altLang="zh-CN" sz="2800" u="sng" dirty="0" smtClean="0">
                <a:solidFill>
                  <a:schemeClr val="accent6"/>
                </a:solidFill>
                <a:ea typeface="华文新魏" pitchFamily="2" charset="-122"/>
              </a:rPr>
              <a:t>7</a:t>
            </a:r>
            <a:r>
              <a:rPr lang="en-US" altLang="zh-CN" sz="2800" b="1" u="sng" dirty="0" smtClean="0">
                <a:solidFill>
                  <a:schemeClr val="accent6"/>
                </a:solidFill>
                <a:ea typeface="华文新魏" pitchFamily="2" charset="-122"/>
              </a:rPr>
              <a:t>.2.2  DNS</a:t>
            </a:r>
            <a:r>
              <a:rPr lang="zh-CN" altLang="zh-CN" sz="2800" b="1" u="sng" dirty="0" smtClean="0">
                <a:solidFill>
                  <a:schemeClr val="accent6"/>
                </a:solidFill>
                <a:ea typeface="华文新魏" pitchFamily="2" charset="-122"/>
              </a:rPr>
              <a:t>域名空间</a:t>
            </a:r>
            <a:endParaRPr lang="zh-CN" altLang="en-US" sz="2800" b="1" u="sng" dirty="0" smtClean="0">
              <a:solidFill>
                <a:schemeClr val="accent6"/>
              </a:solidFill>
              <a:ea typeface="华文新魏" pitchFamily="2" charset="-122"/>
            </a:endParaRPr>
          </a:p>
        </p:txBody>
      </p:sp>
      <p:sp>
        <p:nvSpPr>
          <p:cNvPr id="5" name="灯片编号占位符 4"/>
          <p:cNvSpPr>
            <a:spLocks noGrp="1"/>
          </p:cNvSpPr>
          <p:nvPr>
            <p:ph type="sldNum" sz="quarter" idx="12"/>
          </p:nvPr>
        </p:nvSpPr>
        <p:spPr/>
        <p:txBody>
          <a:bodyPr/>
          <a:lstStyle/>
          <a:p>
            <a:pPr>
              <a:defRPr/>
            </a:pPr>
            <a:fld id="{AFBEFC20-9F93-4FBE-98C9-5DF4247646FD}" type="slidenum">
              <a:rPr lang="zh-CN" altLang="en-US">
                <a:solidFill>
                  <a:srgbClr val="000000"/>
                </a:solidFill>
              </a:rPr>
              <a:pPr>
                <a:defRPr/>
              </a:pPr>
              <a:t>13</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579655" y="1173479"/>
            <a:ext cx="7992888" cy="4464496"/>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7" name="Rectangle 3"/>
          <p:cNvSpPr txBox="1">
            <a:spLocks noChangeArrowheads="1"/>
          </p:cNvSpPr>
          <p:nvPr/>
        </p:nvSpPr>
        <p:spPr bwMode="auto">
          <a:xfrm>
            <a:off x="332428" y="5877271"/>
            <a:ext cx="8208912" cy="7414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600"/>
              </a:spcAft>
              <a:buChar char="•"/>
              <a:defRPr kumimoji="1" sz="2400" b="1">
                <a:solidFill>
                  <a:schemeClr val="tx1"/>
                </a:solidFill>
                <a:latin typeface="+mn-lt"/>
                <a:ea typeface="+mn-ea"/>
                <a:cs typeface="+mn-cs"/>
              </a:defRPr>
            </a:lvl1pPr>
            <a:lvl2pPr marL="742950" indent="-285750" algn="l" rtl="0" eaLnBrk="0" fontAlgn="base" hangingPunct="0">
              <a:spcBef>
                <a:spcPct val="20000"/>
              </a:spcBef>
              <a:spcAft>
                <a:spcPts val="600"/>
              </a:spcAft>
              <a:buChar char="–"/>
              <a:defRPr kumimoji="1" sz="2000" b="1">
                <a:solidFill>
                  <a:schemeClr val="tx1"/>
                </a:solidFill>
                <a:latin typeface="+mn-lt"/>
                <a:ea typeface="+mn-ea"/>
              </a:defRPr>
            </a:lvl2pPr>
            <a:lvl3pPr marL="1143000" indent="-228600" algn="l" rtl="0" eaLnBrk="0" fontAlgn="base" hangingPunct="0">
              <a:spcBef>
                <a:spcPct val="20000"/>
              </a:spcBef>
              <a:spcAft>
                <a:spcPts val="600"/>
              </a:spcAft>
              <a:buChar char="•"/>
              <a:defRPr kumimoji="1" sz="1800" b="1">
                <a:solidFill>
                  <a:schemeClr val="tx1"/>
                </a:solidFill>
                <a:latin typeface="+mn-lt"/>
                <a:ea typeface="+mn-ea"/>
              </a:defRPr>
            </a:lvl3pPr>
            <a:lvl4pPr marL="1600200" indent="-228600" algn="l" rtl="0" eaLnBrk="0" fontAlgn="base" hangingPunct="0">
              <a:spcBef>
                <a:spcPct val="20000"/>
              </a:spcBef>
              <a:spcAft>
                <a:spcPts val="600"/>
              </a:spcAft>
              <a:buChar char="–"/>
              <a:defRPr kumimoji="1" sz="1600" b="1">
                <a:solidFill>
                  <a:schemeClr val="tx1"/>
                </a:solidFill>
                <a:latin typeface="+mn-lt"/>
                <a:ea typeface="+mn-ea"/>
              </a:defRPr>
            </a:lvl4pPr>
            <a:lvl5pPr marL="2057400" indent="-228600" algn="l" rtl="0" eaLnBrk="0" fontAlgn="base" hangingPunct="0">
              <a:spcBef>
                <a:spcPct val="20000"/>
              </a:spcBef>
              <a:spcAft>
                <a:spcPts val="600"/>
              </a:spcAft>
              <a:buChar char="»"/>
              <a:defRPr kumimoji="1" sz="14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eaLnBrk="1" hangingPunct="1"/>
            <a:r>
              <a:rPr lang="en-US" altLang="zh-CN" kern="0" dirty="0" smtClean="0">
                <a:latin typeface="华文新魏" pitchFamily="2" charset="-122"/>
                <a:ea typeface="华文新魏" pitchFamily="2" charset="-122"/>
              </a:rPr>
              <a:t>CNNIC</a:t>
            </a:r>
            <a:r>
              <a:rPr lang="zh-CN" altLang="en-US" kern="0" dirty="0" smtClean="0">
                <a:latin typeface="华文新魏" pitchFamily="2" charset="-122"/>
                <a:ea typeface="华文新魏" pitchFamily="2" charset="-122"/>
              </a:rPr>
              <a:t>负责管理我国的顶级域，二级域名划分为：类别域名与行政区域域名</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251520" y="476672"/>
            <a:ext cx="7772400" cy="515144"/>
          </a:xfrm>
        </p:spPr>
        <p:txBody>
          <a:bodyPr/>
          <a:lstStyle/>
          <a:p>
            <a:pPr algn="l" eaLnBrk="1" hangingPunct="1"/>
            <a:r>
              <a:rPr lang="en-US" altLang="zh-CN" sz="3200" u="sng" dirty="0" smtClean="0">
                <a:ea typeface="华文新魏" pitchFamily="2" charset="-122"/>
              </a:rPr>
              <a:t>7.2.3 </a:t>
            </a:r>
            <a:r>
              <a:rPr lang="zh-CN" altLang="en-US" sz="3200" u="sng" dirty="0" smtClean="0"/>
              <a:t>域名服务器 </a:t>
            </a:r>
          </a:p>
        </p:txBody>
      </p:sp>
      <p:sp>
        <p:nvSpPr>
          <p:cNvPr id="25603" name="Rectangle 3"/>
          <p:cNvSpPr>
            <a:spLocks noGrp="1" noChangeArrowheads="1"/>
          </p:cNvSpPr>
          <p:nvPr>
            <p:ph type="body" idx="1"/>
          </p:nvPr>
        </p:nvSpPr>
        <p:spPr>
          <a:xfrm>
            <a:off x="539552" y="1340768"/>
            <a:ext cx="8208912" cy="4608512"/>
          </a:xfrm>
        </p:spPr>
        <p:txBody>
          <a:bodyPr/>
          <a:lstStyle/>
          <a:p>
            <a:pPr eaLnBrk="1" hangingPunct="1"/>
            <a:r>
              <a:rPr lang="zh-CN" altLang="en-US" dirty="0" smtClean="0">
                <a:latin typeface="华文新魏" pitchFamily="2" charset="-122"/>
                <a:ea typeface="华文新魏" pitchFamily="2" charset="-122"/>
              </a:rPr>
              <a:t>一个域名服务器所负责管辖的（或有权限的）范围叫做区。</a:t>
            </a:r>
          </a:p>
          <a:p>
            <a:pPr eaLnBrk="1" hangingPunct="1"/>
            <a:r>
              <a:rPr lang="zh-CN" altLang="en-US" dirty="0" smtClean="0">
                <a:latin typeface="华文新魏" pitchFamily="2" charset="-122"/>
                <a:ea typeface="华文新魏" pitchFamily="2" charset="-122"/>
              </a:rPr>
              <a:t>各单位根据具体情况来划分自己管辖范围的区。一个区中的所有节点必须是能够连通的。</a:t>
            </a:r>
          </a:p>
          <a:p>
            <a:pPr eaLnBrk="1" hangingPunct="1"/>
            <a:r>
              <a:rPr lang="zh-CN" altLang="en-US" dirty="0" smtClean="0">
                <a:latin typeface="华文新魏" pitchFamily="2" charset="-122"/>
                <a:ea typeface="华文新魏" pitchFamily="2" charset="-122"/>
              </a:rPr>
              <a:t>每一个区设置相应的权限域名服务器，用来保存该区中的所有主机的域名到</a:t>
            </a:r>
            <a:r>
              <a:rPr lang="en-US" altLang="zh-CN" dirty="0" smtClean="0">
                <a:latin typeface="华文新魏" pitchFamily="2" charset="-122"/>
                <a:ea typeface="华文新魏" pitchFamily="2" charset="-122"/>
              </a:rPr>
              <a:t>IP</a:t>
            </a:r>
            <a:r>
              <a:rPr lang="zh-CN" altLang="en-US" dirty="0" smtClean="0">
                <a:latin typeface="华文新魏" pitchFamily="2" charset="-122"/>
                <a:ea typeface="华文新魏" pitchFamily="2" charset="-122"/>
              </a:rPr>
              <a:t>地址的映射。</a:t>
            </a:r>
          </a:p>
          <a:p>
            <a:pPr eaLnBrk="1" hangingPunct="1"/>
            <a:r>
              <a:rPr lang="en-US" altLang="zh-CN" dirty="0" smtClean="0">
                <a:latin typeface="华文新魏" pitchFamily="2" charset="-122"/>
                <a:ea typeface="华文新魏" pitchFamily="2" charset="-122"/>
              </a:rPr>
              <a:t>DNS </a:t>
            </a:r>
            <a:r>
              <a:rPr lang="zh-CN" altLang="en-US" dirty="0" smtClean="0">
                <a:latin typeface="华文新魏" pitchFamily="2" charset="-122"/>
                <a:ea typeface="华文新魏" pitchFamily="2" charset="-122"/>
              </a:rPr>
              <a:t>服务器的管辖范围不是以“域”为单位，而是以“区”为单位。  </a:t>
            </a:r>
          </a:p>
        </p:txBody>
      </p:sp>
      <p:sp>
        <p:nvSpPr>
          <p:cNvPr id="25605" name="灯片编号占位符 5"/>
          <p:cNvSpPr>
            <a:spLocks noGrp="1"/>
          </p:cNvSpPr>
          <p:nvPr>
            <p:ph type="sldNum" sz="quarter" idx="12"/>
          </p:nvPr>
        </p:nvSpPr>
        <p:spPr>
          <a:noFill/>
        </p:spPr>
        <p:txBody>
          <a:bodyPr/>
          <a:lstStyle/>
          <a:p>
            <a:fld id="{2307EFEF-F59A-4962-A166-797AE7FE318B}" type="slidenum">
              <a:rPr lang="en-US" altLang="zh-CN" smtClean="0"/>
              <a:pPr/>
              <a:t>14</a:t>
            </a:fld>
            <a:endParaRPr lang="en-US" altLang="zh-CN"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620689"/>
            <a:ext cx="8061325" cy="720080"/>
          </a:xfrm>
        </p:spPr>
        <p:txBody>
          <a:bodyPr/>
          <a:lstStyle/>
          <a:p>
            <a:pPr eaLnBrk="1" hangingPunct="1">
              <a:defRPr/>
            </a:pPr>
            <a:r>
              <a:rPr lang="zh-CN" altLang="zh-CN" sz="3200" b="1" u="sng" dirty="0" smtClean="0">
                <a:solidFill>
                  <a:schemeClr val="accent6"/>
                </a:solidFill>
                <a:latin typeface="华文新魏" pitchFamily="2" charset="-122"/>
                <a:ea typeface="华文新魏" pitchFamily="2" charset="-122"/>
              </a:rPr>
              <a:t>域、区与域名服务器</a:t>
            </a:r>
            <a:endParaRPr lang="zh-CN" altLang="en-US" sz="3200" b="1" u="sng" dirty="0" smtClean="0">
              <a:solidFill>
                <a:schemeClr val="accent6"/>
              </a:solidFill>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187F2A77-1D3D-42AB-8C37-56ADE93685A3}" type="slidenum">
              <a:rPr lang="zh-CN" altLang="en-US">
                <a:solidFill>
                  <a:srgbClr val="000000"/>
                </a:solidFill>
              </a:rPr>
              <a:pPr>
                <a:defRPr/>
              </a:pPr>
              <a:t>15</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95536" y="1628800"/>
            <a:ext cx="8280400" cy="39608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79512" y="105544"/>
            <a:ext cx="7772400" cy="803176"/>
          </a:xfrm>
        </p:spPr>
        <p:txBody>
          <a:bodyPr/>
          <a:lstStyle/>
          <a:p>
            <a:pPr algn="l" eaLnBrk="1" hangingPunct="1">
              <a:buFont typeface="Arial" pitchFamily="34" charset="0"/>
              <a:buChar char="•"/>
            </a:pPr>
            <a:r>
              <a:rPr lang="zh-CN" altLang="en-US" sz="3200" u="sng" dirty="0" smtClean="0"/>
              <a:t> 域名服务器类型 </a:t>
            </a:r>
          </a:p>
        </p:txBody>
      </p:sp>
      <p:sp>
        <p:nvSpPr>
          <p:cNvPr id="28675" name="Rectangle 3"/>
          <p:cNvSpPr>
            <a:spLocks noGrp="1" noChangeArrowheads="1"/>
          </p:cNvSpPr>
          <p:nvPr>
            <p:ph type="body" idx="1"/>
          </p:nvPr>
        </p:nvSpPr>
        <p:spPr>
          <a:xfrm>
            <a:off x="467544" y="908720"/>
            <a:ext cx="8280920" cy="5733256"/>
          </a:xfrm>
        </p:spPr>
        <p:txBody>
          <a:bodyPr/>
          <a:lstStyle/>
          <a:p>
            <a:pPr algn="just"/>
            <a:r>
              <a:rPr lang="zh-CN" altLang="en-US" dirty="0" smtClean="0">
                <a:latin typeface="华文新魏" pitchFamily="2" charset="-122"/>
                <a:ea typeface="华文新魏" pitchFamily="2" charset="-122"/>
              </a:rPr>
              <a:t>根域名服务器</a:t>
            </a:r>
            <a:endParaRPr lang="en-US" altLang="zh-CN" dirty="0" smtClean="0">
              <a:latin typeface="华文新魏" pitchFamily="2" charset="-122"/>
              <a:ea typeface="华文新魏" pitchFamily="2" charset="-122"/>
            </a:endParaRPr>
          </a:p>
          <a:p>
            <a:pPr lvl="1" eaLnBrk="1" hangingPunct="1">
              <a:spcBef>
                <a:spcPts val="0"/>
              </a:spcBef>
              <a:spcAft>
                <a:spcPts val="0"/>
              </a:spcAft>
            </a:pPr>
            <a:r>
              <a:rPr lang="zh-CN" altLang="en-US" dirty="0" smtClean="0">
                <a:latin typeface="华文新魏" pitchFamily="2" charset="-122"/>
                <a:ea typeface="华文新魏" pitchFamily="2" charset="-122"/>
              </a:rPr>
              <a:t>根域名服务器是最重要的域名服务器。所有的根域名服务器都知道所有的顶级域名服务器的域名和 </a:t>
            </a:r>
            <a:r>
              <a:rPr lang="en-US" altLang="zh-CN" dirty="0" smtClean="0">
                <a:latin typeface="华文新魏" pitchFamily="2" charset="-122"/>
                <a:ea typeface="华文新魏" pitchFamily="2" charset="-122"/>
              </a:rPr>
              <a:t>IP </a:t>
            </a:r>
            <a:r>
              <a:rPr lang="zh-CN" altLang="en-US" dirty="0" smtClean="0">
                <a:latin typeface="华文新魏" pitchFamily="2" charset="-122"/>
                <a:ea typeface="华文新魏" pitchFamily="2" charset="-122"/>
              </a:rPr>
              <a:t>地址。</a:t>
            </a:r>
          </a:p>
          <a:p>
            <a:pPr lvl="1" eaLnBrk="1" hangingPunct="1">
              <a:spcBef>
                <a:spcPts val="0"/>
              </a:spcBef>
              <a:spcAft>
                <a:spcPts val="0"/>
              </a:spcAft>
            </a:pPr>
            <a:r>
              <a:rPr lang="zh-CN" altLang="en-US" dirty="0" smtClean="0">
                <a:latin typeface="华文新魏" pitchFamily="2" charset="-122"/>
                <a:ea typeface="华文新魏" pitchFamily="2" charset="-122"/>
              </a:rPr>
              <a:t>在因特网上共有</a:t>
            </a:r>
            <a:r>
              <a:rPr lang="en-US" altLang="zh-CN" dirty="0" smtClean="0">
                <a:latin typeface="华文新魏" pitchFamily="2" charset="-122"/>
                <a:ea typeface="华文新魏" pitchFamily="2" charset="-122"/>
              </a:rPr>
              <a:t>13 </a:t>
            </a:r>
            <a:r>
              <a:rPr lang="zh-CN" altLang="en-US" dirty="0" smtClean="0">
                <a:latin typeface="华文新魏" pitchFamily="2" charset="-122"/>
                <a:ea typeface="华文新魏" pitchFamily="2" charset="-122"/>
              </a:rPr>
              <a:t>个不同 </a:t>
            </a:r>
            <a:r>
              <a:rPr lang="en-US" altLang="zh-CN" dirty="0" smtClean="0">
                <a:latin typeface="华文新魏" pitchFamily="2" charset="-122"/>
                <a:ea typeface="华文新魏" pitchFamily="2" charset="-122"/>
              </a:rPr>
              <a:t>IP </a:t>
            </a:r>
            <a:r>
              <a:rPr lang="zh-CN" altLang="en-US" dirty="0" smtClean="0">
                <a:latin typeface="华文新魏" pitchFamily="2" charset="-122"/>
                <a:ea typeface="华文新魏" pitchFamily="2" charset="-122"/>
              </a:rPr>
              <a:t>地址的根域名服务器，它们的名字是用一个英文字母命名，从</a:t>
            </a:r>
            <a:r>
              <a:rPr lang="en-US" altLang="zh-CN" dirty="0" smtClean="0">
                <a:latin typeface="华文新魏" pitchFamily="2" charset="-122"/>
                <a:ea typeface="华文新魏" pitchFamily="2" charset="-122"/>
              </a:rPr>
              <a:t>a </a:t>
            </a:r>
            <a:r>
              <a:rPr lang="zh-CN" altLang="en-US" dirty="0" smtClean="0">
                <a:latin typeface="华文新魏" pitchFamily="2" charset="-122"/>
                <a:ea typeface="华文新魏" pitchFamily="2" charset="-122"/>
              </a:rPr>
              <a:t>一直到 </a:t>
            </a:r>
            <a:r>
              <a:rPr lang="en-US" altLang="zh-CN" dirty="0" smtClean="0">
                <a:latin typeface="华文新魏" pitchFamily="2" charset="-122"/>
                <a:ea typeface="华文新魏" pitchFamily="2" charset="-122"/>
              </a:rPr>
              <a:t>m</a:t>
            </a:r>
            <a:r>
              <a:rPr lang="zh-CN" altLang="en-US" dirty="0" smtClean="0">
                <a:latin typeface="华文新魏" pitchFamily="2" charset="-122"/>
                <a:ea typeface="华文新魏" pitchFamily="2" charset="-122"/>
              </a:rPr>
              <a:t>（前</a:t>
            </a:r>
            <a:r>
              <a:rPr lang="en-US" altLang="zh-CN" dirty="0" smtClean="0">
                <a:latin typeface="华文新魏" pitchFamily="2" charset="-122"/>
                <a:ea typeface="华文新魏" pitchFamily="2" charset="-122"/>
              </a:rPr>
              <a:t>13 </a:t>
            </a:r>
            <a:r>
              <a:rPr lang="zh-CN" altLang="en-US" dirty="0" smtClean="0">
                <a:latin typeface="华文新魏" pitchFamily="2" charset="-122"/>
                <a:ea typeface="华文新魏" pitchFamily="2" charset="-122"/>
              </a:rPr>
              <a:t>个字母）。</a:t>
            </a:r>
          </a:p>
          <a:p>
            <a:pPr eaLnBrk="1" hangingPunct="1"/>
            <a:r>
              <a:rPr lang="zh-CN" altLang="en-US" dirty="0" smtClean="0">
                <a:latin typeface="华文新魏" pitchFamily="2" charset="-122"/>
                <a:ea typeface="华文新魏" pitchFamily="2" charset="-122"/>
              </a:rPr>
              <a:t>顶级域名服务器 </a:t>
            </a:r>
            <a:endParaRPr lang="en-US" altLang="zh-CN" dirty="0" smtClean="0">
              <a:latin typeface="华文新魏" pitchFamily="2" charset="-122"/>
              <a:ea typeface="华文新魏" pitchFamily="2" charset="-122"/>
            </a:endParaRPr>
          </a:p>
          <a:p>
            <a:pPr lvl="1" eaLnBrk="1" hangingPunct="1">
              <a:spcBef>
                <a:spcPts val="0"/>
              </a:spcBef>
              <a:spcAft>
                <a:spcPts val="0"/>
              </a:spcAft>
            </a:pPr>
            <a:r>
              <a:rPr lang="zh-CN" altLang="en-US" dirty="0" smtClean="0">
                <a:latin typeface="华文新魏" pitchFamily="2" charset="-122"/>
                <a:ea typeface="华文新魏" pitchFamily="2" charset="-122"/>
              </a:rPr>
              <a:t>负责管理在该顶级域名服务器注册的所有二级域名。</a:t>
            </a:r>
          </a:p>
          <a:p>
            <a:pPr lvl="1" eaLnBrk="1" hangingPunct="1">
              <a:spcBef>
                <a:spcPts val="0"/>
              </a:spcBef>
              <a:spcAft>
                <a:spcPts val="0"/>
              </a:spcAft>
            </a:pPr>
            <a:r>
              <a:rPr lang="zh-CN" altLang="en-US" dirty="0" smtClean="0">
                <a:latin typeface="华文新魏" pitchFamily="2" charset="-122"/>
                <a:ea typeface="华文新魏" pitchFamily="2" charset="-122"/>
              </a:rPr>
              <a:t>当收到 </a:t>
            </a:r>
            <a:r>
              <a:rPr lang="en-US" altLang="zh-CN" dirty="0" smtClean="0">
                <a:latin typeface="华文新魏" pitchFamily="2" charset="-122"/>
                <a:ea typeface="华文新魏" pitchFamily="2" charset="-122"/>
              </a:rPr>
              <a:t>DNS </a:t>
            </a:r>
            <a:r>
              <a:rPr lang="zh-CN" altLang="en-US" dirty="0" smtClean="0">
                <a:latin typeface="华文新魏" pitchFamily="2" charset="-122"/>
                <a:ea typeface="华文新魏" pitchFamily="2" charset="-122"/>
              </a:rPr>
              <a:t>查询请求时，就给出相应的回答（可能是最后的结果，也可能是下一步应当找的域名服务器的 </a:t>
            </a:r>
            <a:r>
              <a:rPr lang="en-US" altLang="zh-CN" dirty="0" smtClean="0">
                <a:latin typeface="华文新魏" pitchFamily="2" charset="-122"/>
                <a:ea typeface="华文新魏" pitchFamily="2" charset="-122"/>
              </a:rPr>
              <a:t>IP </a:t>
            </a:r>
            <a:r>
              <a:rPr lang="zh-CN" altLang="en-US" dirty="0" smtClean="0">
                <a:latin typeface="华文新魏" pitchFamily="2" charset="-122"/>
                <a:ea typeface="华文新魏" pitchFamily="2" charset="-122"/>
              </a:rPr>
              <a:t>地址）。</a:t>
            </a:r>
          </a:p>
          <a:p>
            <a:pPr eaLnBrk="1" hangingPunct="1"/>
            <a:r>
              <a:rPr lang="zh-CN" altLang="en-US" dirty="0" smtClean="0">
                <a:latin typeface="华文新魏" pitchFamily="2" charset="-122"/>
                <a:ea typeface="华文新魏" pitchFamily="2" charset="-122"/>
              </a:rPr>
              <a:t>权限域名服务器 </a:t>
            </a:r>
            <a:endParaRPr lang="en-US" altLang="zh-CN" dirty="0" smtClean="0">
              <a:latin typeface="华文新魏" pitchFamily="2" charset="-122"/>
              <a:ea typeface="华文新魏" pitchFamily="2" charset="-122"/>
            </a:endParaRPr>
          </a:p>
          <a:p>
            <a:pPr lvl="1" eaLnBrk="1" hangingPunct="1">
              <a:spcBef>
                <a:spcPts val="0"/>
              </a:spcBef>
              <a:spcAft>
                <a:spcPts val="0"/>
              </a:spcAft>
            </a:pPr>
            <a:r>
              <a:rPr lang="zh-CN" altLang="en-US" dirty="0" smtClean="0">
                <a:latin typeface="华文新魏" pitchFamily="2" charset="-122"/>
                <a:ea typeface="华文新魏" pitchFamily="2" charset="-122"/>
              </a:rPr>
              <a:t>负责一个区的域名服务器。</a:t>
            </a:r>
          </a:p>
          <a:p>
            <a:pPr lvl="1" eaLnBrk="1" hangingPunct="1">
              <a:spcBef>
                <a:spcPts val="0"/>
              </a:spcBef>
              <a:spcAft>
                <a:spcPts val="0"/>
              </a:spcAft>
            </a:pPr>
            <a:r>
              <a:rPr lang="zh-CN" altLang="en-US" dirty="0" smtClean="0">
                <a:latin typeface="华文新魏" pitchFamily="2" charset="-122"/>
                <a:ea typeface="华文新魏" pitchFamily="2" charset="-122"/>
              </a:rPr>
              <a:t>当一个权限域名服务器还不能给出最后的查询回答时，就会告诉发出查询请求的 </a:t>
            </a:r>
            <a:r>
              <a:rPr lang="en-US" altLang="zh-CN" dirty="0" smtClean="0">
                <a:latin typeface="华文新魏" pitchFamily="2" charset="-122"/>
                <a:ea typeface="华文新魏" pitchFamily="2" charset="-122"/>
              </a:rPr>
              <a:t>DNS </a:t>
            </a:r>
            <a:r>
              <a:rPr lang="zh-CN" altLang="en-US" dirty="0" smtClean="0">
                <a:latin typeface="华文新魏" pitchFamily="2" charset="-122"/>
                <a:ea typeface="华文新魏" pitchFamily="2" charset="-122"/>
              </a:rPr>
              <a:t>客户，下一步应当找哪一个权限域名服务器。 </a:t>
            </a:r>
          </a:p>
          <a:p>
            <a:pPr eaLnBrk="1" hangingPunct="1"/>
            <a:r>
              <a:rPr lang="zh-CN" altLang="en-US" dirty="0" smtClean="0">
                <a:latin typeface="华文新魏" pitchFamily="2" charset="-122"/>
                <a:ea typeface="华文新魏" pitchFamily="2" charset="-122"/>
              </a:rPr>
              <a:t>本地域名服务器 </a:t>
            </a:r>
          </a:p>
        </p:txBody>
      </p:sp>
      <p:sp>
        <p:nvSpPr>
          <p:cNvPr id="28677" name="灯片编号占位符 5"/>
          <p:cNvSpPr>
            <a:spLocks noGrp="1"/>
          </p:cNvSpPr>
          <p:nvPr>
            <p:ph type="sldNum" sz="quarter" idx="12"/>
          </p:nvPr>
        </p:nvSpPr>
        <p:spPr>
          <a:noFill/>
        </p:spPr>
        <p:txBody>
          <a:bodyPr/>
          <a:lstStyle/>
          <a:p>
            <a:fld id="{CCF7165F-0BE2-4161-A2F5-1544E88F9BEA}" type="slidenum">
              <a:rPr lang="en-US" altLang="zh-CN" smtClean="0"/>
              <a:pPr/>
              <a:t>16</a:t>
            </a:fld>
            <a:endParaRPr lang="en-US" altLang="zh-CN"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79512" y="188640"/>
            <a:ext cx="7524750" cy="767680"/>
          </a:xfrm>
        </p:spPr>
        <p:txBody>
          <a:bodyPr/>
          <a:lstStyle/>
          <a:p>
            <a:pPr algn="l" eaLnBrk="1" hangingPunct="1">
              <a:buFont typeface="Arial" pitchFamily="34" charset="0"/>
              <a:buChar char="•"/>
            </a:pPr>
            <a:r>
              <a:rPr lang="zh-CN" altLang="en-US" sz="3200" u="sng" dirty="0" smtClean="0"/>
              <a:t> 根域名服务器共有 </a:t>
            </a:r>
            <a:r>
              <a:rPr lang="en-US" altLang="zh-CN" sz="3200" u="sng" dirty="0" smtClean="0"/>
              <a:t>13 </a:t>
            </a:r>
            <a:r>
              <a:rPr lang="zh-CN" altLang="en-US" sz="3200" u="sng" dirty="0" smtClean="0"/>
              <a:t>套装置</a:t>
            </a:r>
          </a:p>
        </p:txBody>
      </p:sp>
      <p:sp>
        <p:nvSpPr>
          <p:cNvPr id="30723" name="Rectangle 3"/>
          <p:cNvSpPr>
            <a:spLocks noGrp="1" noChangeArrowheads="1"/>
          </p:cNvSpPr>
          <p:nvPr>
            <p:ph type="body" idx="1"/>
          </p:nvPr>
        </p:nvSpPr>
        <p:spPr>
          <a:xfrm>
            <a:off x="251520" y="980729"/>
            <a:ext cx="8712968" cy="2664296"/>
          </a:xfrm>
        </p:spPr>
        <p:txBody>
          <a:bodyPr/>
          <a:lstStyle/>
          <a:p>
            <a:pPr eaLnBrk="1" hangingPunct="1">
              <a:lnSpc>
                <a:spcPct val="90000"/>
              </a:lnSpc>
            </a:pPr>
            <a:r>
              <a:rPr lang="zh-CN" altLang="en-US" dirty="0" smtClean="0">
                <a:latin typeface="华文新魏" pitchFamily="2" charset="-122"/>
                <a:ea typeface="华文新魏" pitchFamily="2" charset="-122"/>
              </a:rPr>
              <a:t>这些根域名服务器相应的域名分别是</a:t>
            </a:r>
          </a:p>
          <a:p>
            <a:pPr eaLnBrk="1" hangingPunct="1">
              <a:lnSpc>
                <a:spcPct val="90000"/>
              </a:lnSpc>
              <a:spcBef>
                <a:spcPts val="0"/>
              </a:spcBef>
              <a:spcAft>
                <a:spcPts val="0"/>
              </a:spcAft>
              <a:buFont typeface="Wingdings" pitchFamily="2" charset="2"/>
              <a:buNone/>
            </a:pPr>
            <a:r>
              <a:rPr lang="zh-CN" altLang="en-US" dirty="0" smtClean="0">
                <a:latin typeface="华文新魏" pitchFamily="2" charset="-122"/>
                <a:ea typeface="华文新魏" pitchFamily="2" charset="-122"/>
              </a:rPr>
              <a:t>    </a:t>
            </a:r>
            <a:r>
              <a:rPr lang="en-US" altLang="zh-CN" dirty="0" smtClean="0">
                <a:latin typeface="华文新魏" pitchFamily="2" charset="-122"/>
                <a:ea typeface="华文新魏" pitchFamily="2" charset="-122"/>
              </a:rPr>
              <a:t>a.rootservers.net</a:t>
            </a:r>
          </a:p>
          <a:p>
            <a:pPr eaLnBrk="1" hangingPunct="1">
              <a:lnSpc>
                <a:spcPct val="90000"/>
              </a:lnSpc>
              <a:spcBef>
                <a:spcPts val="0"/>
              </a:spcBef>
              <a:spcAft>
                <a:spcPts val="0"/>
              </a:spcAft>
              <a:buFont typeface="Wingdings" pitchFamily="2" charset="2"/>
              <a:buNone/>
            </a:pPr>
            <a:r>
              <a:rPr lang="en-US" altLang="zh-CN" dirty="0" smtClean="0">
                <a:latin typeface="华文新魏" pitchFamily="2" charset="-122"/>
                <a:ea typeface="华文新魏" pitchFamily="2" charset="-122"/>
              </a:rPr>
              <a:t>    b.rootservers.net</a:t>
            </a:r>
          </a:p>
          <a:p>
            <a:pPr eaLnBrk="1" hangingPunct="1">
              <a:lnSpc>
                <a:spcPct val="90000"/>
              </a:lnSpc>
              <a:spcBef>
                <a:spcPts val="0"/>
              </a:spcBef>
              <a:spcAft>
                <a:spcPts val="0"/>
              </a:spcAft>
              <a:buFont typeface="Wingdings" pitchFamily="2" charset="2"/>
              <a:buNone/>
            </a:pPr>
            <a:r>
              <a:rPr lang="en-US" altLang="zh-CN" dirty="0" smtClean="0">
                <a:latin typeface="华文新魏" pitchFamily="2" charset="-122"/>
                <a:ea typeface="华文新魏" pitchFamily="2" charset="-122"/>
              </a:rPr>
              <a:t>    … </a:t>
            </a:r>
          </a:p>
          <a:p>
            <a:pPr eaLnBrk="1" hangingPunct="1">
              <a:lnSpc>
                <a:spcPct val="90000"/>
              </a:lnSpc>
              <a:spcBef>
                <a:spcPts val="0"/>
              </a:spcBef>
              <a:spcAft>
                <a:spcPts val="0"/>
              </a:spcAft>
              <a:buFont typeface="Wingdings" pitchFamily="2" charset="2"/>
              <a:buNone/>
            </a:pPr>
            <a:r>
              <a:rPr lang="en-US" altLang="zh-CN" dirty="0" smtClean="0">
                <a:latin typeface="华文新魏" pitchFamily="2" charset="-122"/>
                <a:ea typeface="华文新魏" pitchFamily="2" charset="-122"/>
              </a:rPr>
              <a:t>    m.rootservers.net</a:t>
            </a:r>
          </a:p>
          <a:p>
            <a:pPr eaLnBrk="1" hangingPunct="1">
              <a:lnSpc>
                <a:spcPct val="90000"/>
              </a:lnSpc>
            </a:pPr>
            <a:r>
              <a:rPr lang="zh-CN" altLang="en-US" dirty="0" smtClean="0">
                <a:latin typeface="华文新魏" pitchFamily="2" charset="-122"/>
                <a:ea typeface="华文新魏" pitchFamily="2" charset="-122"/>
              </a:rPr>
              <a:t>到 </a:t>
            </a:r>
            <a:r>
              <a:rPr lang="en-US" altLang="zh-CN" dirty="0" smtClean="0">
                <a:latin typeface="华文新魏" pitchFamily="2" charset="-122"/>
                <a:ea typeface="华文新魏" pitchFamily="2" charset="-122"/>
              </a:rPr>
              <a:t>2012 </a:t>
            </a:r>
            <a:r>
              <a:rPr lang="zh-CN" altLang="en-US" dirty="0" smtClean="0">
                <a:latin typeface="华文新魏" pitchFamily="2" charset="-122"/>
                <a:ea typeface="华文新魏" pitchFamily="2" charset="-122"/>
              </a:rPr>
              <a:t>年</a:t>
            </a:r>
            <a:r>
              <a:rPr lang="en-US" altLang="zh-CN" dirty="0" smtClean="0">
                <a:latin typeface="华文新魏" pitchFamily="2" charset="-122"/>
                <a:ea typeface="华文新魏" pitchFamily="2" charset="-122"/>
              </a:rPr>
              <a:t>5</a:t>
            </a:r>
            <a:r>
              <a:rPr lang="zh-CN" altLang="en-US" dirty="0" smtClean="0">
                <a:latin typeface="华文新魏" pitchFamily="2" charset="-122"/>
                <a:ea typeface="华文新魏" pitchFamily="2" charset="-122"/>
              </a:rPr>
              <a:t>月，全世界已经安装了</a:t>
            </a:r>
            <a:r>
              <a:rPr lang="en-US" altLang="zh-CN" dirty="0" smtClean="0">
                <a:latin typeface="华文新魏" pitchFamily="2" charset="-122"/>
                <a:ea typeface="华文新魏" pitchFamily="2" charset="-122"/>
              </a:rPr>
              <a:t>312</a:t>
            </a:r>
            <a:r>
              <a:rPr lang="zh-CN" altLang="en-US" dirty="0" smtClean="0">
                <a:latin typeface="华文新魏" pitchFamily="2" charset="-122"/>
                <a:ea typeface="华文新魏" pitchFamily="2" charset="-122"/>
              </a:rPr>
              <a:t>个根域名服务器机器，分布在世界各地。（下图是根域名服务器 </a:t>
            </a:r>
            <a:r>
              <a:rPr lang="en-US" altLang="zh-CN" dirty="0" smtClean="0">
                <a:latin typeface="华文新魏" pitchFamily="2" charset="-122"/>
                <a:ea typeface="华文新魏" pitchFamily="2" charset="-122"/>
              </a:rPr>
              <a:t>f </a:t>
            </a:r>
            <a:r>
              <a:rPr lang="zh-CN" altLang="en-US" dirty="0" smtClean="0">
                <a:latin typeface="华文新魏" pitchFamily="2" charset="-122"/>
                <a:ea typeface="华文新魏" pitchFamily="2" charset="-122"/>
              </a:rPr>
              <a:t>的地点分布图  </a:t>
            </a:r>
            <a:r>
              <a:rPr lang="en-US" altLang="zh-CN" dirty="0" smtClean="0">
                <a:latin typeface="华文新魏" pitchFamily="2" charset="-122"/>
                <a:ea typeface="华文新魏" pitchFamily="2" charset="-122"/>
              </a:rPr>
              <a:t>49</a:t>
            </a:r>
            <a:r>
              <a:rPr lang="zh-CN" altLang="en-US" dirty="0" smtClean="0">
                <a:latin typeface="华文新魏" pitchFamily="2" charset="-122"/>
                <a:ea typeface="华文新魏" pitchFamily="2" charset="-122"/>
              </a:rPr>
              <a:t>）</a:t>
            </a:r>
          </a:p>
        </p:txBody>
      </p:sp>
      <p:sp>
        <p:nvSpPr>
          <p:cNvPr id="30725" name="灯片编号占位符 5"/>
          <p:cNvSpPr>
            <a:spLocks noGrp="1"/>
          </p:cNvSpPr>
          <p:nvPr>
            <p:ph type="sldNum" sz="quarter" idx="12"/>
          </p:nvPr>
        </p:nvSpPr>
        <p:spPr>
          <a:noFill/>
        </p:spPr>
        <p:txBody>
          <a:bodyPr/>
          <a:lstStyle/>
          <a:p>
            <a:fld id="{DF943B03-A710-4B50-B33B-07ED903C66BD}" type="slidenum">
              <a:rPr lang="en-US" altLang="zh-CN" smtClean="0"/>
              <a:pPr/>
              <a:t>17</a:t>
            </a:fld>
            <a:endParaRPr lang="en-US" altLang="zh-CN" smtClean="0"/>
          </a:p>
        </p:txBody>
      </p:sp>
      <p:pic>
        <p:nvPicPr>
          <p:cNvPr id="7" name="Picture 5" descr="map-inv"/>
          <p:cNvPicPr>
            <a:picLocks noChangeAspect="1" noChangeArrowheads="1"/>
          </p:cNvPicPr>
          <p:nvPr/>
        </p:nvPicPr>
        <p:blipFill>
          <a:blip r:embed="rId2" cstate="print"/>
          <a:srcRect l="11278" t="16026" r="203" b="18829"/>
          <a:stretch>
            <a:fillRect/>
          </a:stretch>
        </p:blipFill>
        <p:spPr bwMode="auto">
          <a:xfrm>
            <a:off x="251520" y="3653866"/>
            <a:ext cx="8532440" cy="32041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51520" y="332656"/>
            <a:ext cx="7772400" cy="854968"/>
          </a:xfrm>
        </p:spPr>
        <p:txBody>
          <a:bodyPr/>
          <a:lstStyle/>
          <a:p>
            <a:pPr algn="l" eaLnBrk="1" hangingPunct="1">
              <a:buFont typeface="Arial" pitchFamily="34" charset="0"/>
              <a:buChar char="•"/>
            </a:pPr>
            <a:r>
              <a:rPr lang="zh-CN" altLang="en-US" sz="3200" u="sng" dirty="0" smtClean="0"/>
              <a:t> 本地域名服务器 </a:t>
            </a:r>
          </a:p>
        </p:txBody>
      </p:sp>
      <p:sp>
        <p:nvSpPr>
          <p:cNvPr id="34819" name="Rectangle 3"/>
          <p:cNvSpPr>
            <a:spLocks noGrp="1" noChangeArrowheads="1"/>
          </p:cNvSpPr>
          <p:nvPr>
            <p:ph type="body" idx="1"/>
          </p:nvPr>
        </p:nvSpPr>
        <p:spPr>
          <a:xfrm>
            <a:off x="611560" y="1340768"/>
            <a:ext cx="7772400" cy="4114800"/>
          </a:xfrm>
        </p:spPr>
        <p:txBody>
          <a:bodyPr/>
          <a:lstStyle/>
          <a:p>
            <a:pPr eaLnBrk="1" hangingPunct="1">
              <a:lnSpc>
                <a:spcPct val="90000"/>
              </a:lnSpc>
            </a:pPr>
            <a:r>
              <a:rPr lang="zh-CN" altLang="en-US" dirty="0" smtClean="0">
                <a:latin typeface="华文新魏" pitchFamily="2" charset="-122"/>
                <a:ea typeface="华文新魏" pitchFamily="2" charset="-122"/>
              </a:rPr>
              <a:t>本地域名服务器对域名系统非常重要。</a:t>
            </a:r>
          </a:p>
          <a:p>
            <a:pPr eaLnBrk="1" hangingPunct="1">
              <a:lnSpc>
                <a:spcPct val="90000"/>
              </a:lnSpc>
            </a:pPr>
            <a:r>
              <a:rPr lang="zh-CN" altLang="en-US" dirty="0" smtClean="0">
                <a:latin typeface="华文新魏" pitchFamily="2" charset="-122"/>
                <a:ea typeface="华文新魏" pitchFamily="2" charset="-122"/>
              </a:rPr>
              <a:t>当一个主机发出 </a:t>
            </a:r>
            <a:r>
              <a:rPr lang="en-US" altLang="zh-CN" dirty="0" smtClean="0">
                <a:latin typeface="华文新魏" pitchFamily="2" charset="-122"/>
                <a:ea typeface="华文新魏" pitchFamily="2" charset="-122"/>
              </a:rPr>
              <a:t>DNS </a:t>
            </a:r>
            <a:r>
              <a:rPr lang="zh-CN" altLang="en-US" dirty="0" smtClean="0">
                <a:latin typeface="华文新魏" pitchFamily="2" charset="-122"/>
                <a:ea typeface="华文新魏" pitchFamily="2" charset="-122"/>
              </a:rPr>
              <a:t>查询请求时，这个查询请求报文就发送给本地域名服务器。</a:t>
            </a:r>
          </a:p>
          <a:p>
            <a:pPr eaLnBrk="1" hangingPunct="1">
              <a:lnSpc>
                <a:spcPct val="90000"/>
              </a:lnSpc>
            </a:pPr>
            <a:r>
              <a:rPr lang="zh-CN" altLang="en-US" dirty="0" smtClean="0">
                <a:latin typeface="华文新魏" pitchFamily="2" charset="-122"/>
                <a:ea typeface="华文新魏" pitchFamily="2" charset="-122"/>
              </a:rPr>
              <a:t>每一个因特网服务提供者 </a:t>
            </a:r>
            <a:r>
              <a:rPr lang="en-US" altLang="zh-CN" dirty="0" smtClean="0">
                <a:latin typeface="华文新魏" pitchFamily="2" charset="-122"/>
                <a:ea typeface="华文新魏" pitchFamily="2" charset="-122"/>
              </a:rPr>
              <a:t>ISP</a:t>
            </a:r>
            <a:r>
              <a:rPr lang="zh-CN" altLang="en-US" dirty="0" smtClean="0">
                <a:latin typeface="华文新魏" pitchFamily="2" charset="-122"/>
                <a:ea typeface="华文新魏" pitchFamily="2" charset="-122"/>
              </a:rPr>
              <a:t>，或一个大学，甚至一个大学里的系，都可以拥有一个本地域名服务器</a:t>
            </a:r>
          </a:p>
          <a:p>
            <a:pPr eaLnBrk="1" hangingPunct="1">
              <a:lnSpc>
                <a:spcPct val="90000"/>
              </a:lnSpc>
            </a:pPr>
            <a:r>
              <a:rPr lang="zh-CN" altLang="en-US" dirty="0" smtClean="0">
                <a:latin typeface="华文新魏" pitchFamily="2" charset="-122"/>
                <a:ea typeface="华文新魏" pitchFamily="2" charset="-122"/>
              </a:rPr>
              <a:t>这种域名服务器有时也称为默认域名服务器。 </a:t>
            </a:r>
          </a:p>
        </p:txBody>
      </p:sp>
      <p:sp>
        <p:nvSpPr>
          <p:cNvPr id="34821" name="灯片编号占位符 5"/>
          <p:cNvSpPr>
            <a:spLocks noGrp="1"/>
          </p:cNvSpPr>
          <p:nvPr>
            <p:ph type="sldNum" sz="quarter" idx="12"/>
          </p:nvPr>
        </p:nvSpPr>
        <p:spPr>
          <a:noFill/>
        </p:spPr>
        <p:txBody>
          <a:bodyPr/>
          <a:lstStyle/>
          <a:p>
            <a:fld id="{61F1F341-D9CE-4772-81A7-AF1FD29FB3D5}" type="slidenum">
              <a:rPr lang="en-US" altLang="zh-CN" smtClean="0"/>
              <a:pPr/>
              <a:t>18</a:t>
            </a:fld>
            <a:endParaRPr lang="en-US" altLang="zh-CN"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179512" y="260648"/>
            <a:ext cx="7772400" cy="915888"/>
          </a:xfrm>
        </p:spPr>
        <p:txBody>
          <a:bodyPr/>
          <a:lstStyle/>
          <a:p>
            <a:pPr algn="l" eaLnBrk="1" hangingPunct="1">
              <a:buFont typeface="Arial" pitchFamily="34" charset="0"/>
              <a:buChar char="•"/>
            </a:pPr>
            <a:r>
              <a:rPr lang="zh-CN" altLang="en-US" sz="3200" u="sng" dirty="0" smtClean="0"/>
              <a:t> 提高域名服务器的可靠性</a:t>
            </a:r>
          </a:p>
        </p:txBody>
      </p:sp>
      <p:sp>
        <p:nvSpPr>
          <p:cNvPr id="35843" name="Rectangle 3"/>
          <p:cNvSpPr>
            <a:spLocks noGrp="1" noChangeArrowheads="1"/>
          </p:cNvSpPr>
          <p:nvPr>
            <p:ph type="body" idx="1"/>
          </p:nvPr>
        </p:nvSpPr>
        <p:spPr>
          <a:xfrm>
            <a:off x="395536" y="1340768"/>
            <a:ext cx="8122943" cy="4114800"/>
          </a:xfrm>
        </p:spPr>
        <p:txBody>
          <a:bodyPr/>
          <a:lstStyle/>
          <a:p>
            <a:pPr eaLnBrk="1" hangingPunct="1"/>
            <a:r>
              <a:rPr lang="en-US" altLang="zh-CN" dirty="0" smtClean="0">
                <a:latin typeface="华文新魏" pitchFamily="2" charset="-122"/>
                <a:ea typeface="华文新魏" pitchFamily="2" charset="-122"/>
              </a:rPr>
              <a:t>DNS </a:t>
            </a:r>
            <a:r>
              <a:rPr lang="zh-CN" altLang="en-US" dirty="0" smtClean="0">
                <a:latin typeface="华文新魏" pitchFamily="2" charset="-122"/>
                <a:ea typeface="华文新魏" pitchFamily="2" charset="-122"/>
              </a:rPr>
              <a:t>域名服务器都把数据复制到几个域名服务器来保存，其中的一个是主域名服务器，其他的是从（辅助）域名服务器。</a:t>
            </a:r>
          </a:p>
          <a:p>
            <a:pPr eaLnBrk="1" hangingPunct="1"/>
            <a:r>
              <a:rPr lang="zh-CN" altLang="en-US" dirty="0" smtClean="0">
                <a:latin typeface="华文新魏" pitchFamily="2" charset="-122"/>
                <a:ea typeface="华文新魏" pitchFamily="2" charset="-122"/>
              </a:rPr>
              <a:t>当主域名服务器出故障时，</a:t>
            </a:r>
            <a:r>
              <a:rPr lang="zh-CN" altLang="en-US" dirty="0">
                <a:latin typeface="华文新魏" pitchFamily="2" charset="-122"/>
                <a:ea typeface="华文新魏" pitchFamily="2" charset="-122"/>
              </a:rPr>
              <a:t>从（辅助）域名</a:t>
            </a:r>
            <a:r>
              <a:rPr lang="zh-CN" altLang="en-US" dirty="0" smtClean="0">
                <a:latin typeface="华文新魏" pitchFamily="2" charset="-122"/>
                <a:ea typeface="华文新魏" pitchFamily="2" charset="-122"/>
              </a:rPr>
              <a:t>服务器可以保证 </a:t>
            </a:r>
            <a:r>
              <a:rPr lang="en-US" altLang="zh-CN" dirty="0" smtClean="0">
                <a:latin typeface="华文新魏" pitchFamily="2" charset="-122"/>
                <a:ea typeface="华文新魏" pitchFamily="2" charset="-122"/>
              </a:rPr>
              <a:t>DNS </a:t>
            </a:r>
            <a:r>
              <a:rPr lang="zh-CN" altLang="en-US" dirty="0" smtClean="0">
                <a:latin typeface="华文新魏" pitchFamily="2" charset="-122"/>
                <a:ea typeface="华文新魏" pitchFamily="2" charset="-122"/>
              </a:rPr>
              <a:t>的查询工作不会中断。</a:t>
            </a:r>
          </a:p>
          <a:p>
            <a:pPr eaLnBrk="1" hangingPunct="1"/>
            <a:r>
              <a:rPr lang="zh-CN" altLang="en-US" dirty="0" smtClean="0">
                <a:latin typeface="华文新魏" pitchFamily="2" charset="-122"/>
                <a:ea typeface="华文新魏" pitchFamily="2" charset="-122"/>
              </a:rPr>
              <a:t>主域名服务器定期把数据复制</a:t>
            </a:r>
            <a:r>
              <a:rPr lang="zh-CN" altLang="en-US" dirty="0">
                <a:latin typeface="华文新魏" pitchFamily="2" charset="-122"/>
                <a:ea typeface="华文新魏" pitchFamily="2" charset="-122"/>
              </a:rPr>
              <a:t>到从（辅助</a:t>
            </a:r>
            <a:r>
              <a:rPr lang="zh-CN" altLang="en-US" dirty="0" smtClean="0">
                <a:latin typeface="华文新魏" pitchFamily="2" charset="-122"/>
                <a:ea typeface="华文新魏" pitchFamily="2" charset="-122"/>
              </a:rPr>
              <a:t>）域名服务器中，而更改数据只能在主域名服务器中进行。这样就保证了数据的一致性。 </a:t>
            </a:r>
          </a:p>
        </p:txBody>
      </p:sp>
      <p:sp>
        <p:nvSpPr>
          <p:cNvPr id="35845" name="灯片编号占位符 5"/>
          <p:cNvSpPr>
            <a:spLocks noGrp="1"/>
          </p:cNvSpPr>
          <p:nvPr>
            <p:ph type="sldNum" sz="quarter" idx="12"/>
          </p:nvPr>
        </p:nvSpPr>
        <p:spPr>
          <a:noFill/>
        </p:spPr>
        <p:txBody>
          <a:bodyPr/>
          <a:lstStyle/>
          <a:p>
            <a:fld id="{6943A141-0209-461E-8D00-28AB33339860}" type="slidenum">
              <a:rPr lang="en-US" altLang="zh-CN" smtClean="0"/>
              <a:pPr/>
              <a:t>19</a:t>
            </a:fld>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730690"/>
            <a:ext cx="8352928" cy="5688632"/>
          </a:xfrm>
        </p:spPr>
        <p:txBody>
          <a:bodyPr/>
          <a:lstStyle/>
          <a:p>
            <a:pPr>
              <a:buFontTx/>
              <a:buNone/>
              <a:defRPr/>
            </a:pPr>
            <a:r>
              <a:rPr lang="zh-CN" altLang="zh-CN" sz="2800" b="1" u="sng" dirty="0" smtClean="0">
                <a:solidFill>
                  <a:schemeClr val="accent6"/>
                </a:solidFill>
                <a:ea typeface="华文新魏" pitchFamily="2" charset="-122"/>
              </a:rPr>
              <a:t>本章学习要求</a:t>
            </a:r>
            <a:r>
              <a:rPr lang="zh-CN" altLang="zh-CN" sz="2800" b="1" dirty="0" smtClean="0">
                <a:solidFill>
                  <a:schemeClr val="accent6"/>
                </a:solidFill>
                <a:ea typeface="华文新魏" pitchFamily="2" charset="-122"/>
              </a:rPr>
              <a:t>：</a:t>
            </a:r>
            <a:endParaRPr lang="en-US" altLang="zh-CN" b="1" dirty="0" smtClean="0">
              <a:ea typeface="华文新魏" pitchFamily="2" charset="-122"/>
            </a:endParaRPr>
          </a:p>
          <a:p>
            <a:pPr indent="107950">
              <a:spcBef>
                <a:spcPts val="1800"/>
              </a:spcBef>
              <a:defRPr/>
            </a:pPr>
            <a:r>
              <a:rPr lang="zh-CN" altLang="zh-CN" b="1" dirty="0" smtClean="0">
                <a:ea typeface="华文新魏" pitchFamily="2" charset="-122"/>
              </a:rPr>
              <a:t>了解：</a:t>
            </a:r>
            <a:r>
              <a:rPr lang="en-US" altLang="zh-CN" b="1" dirty="0" smtClean="0">
                <a:ea typeface="华文新魏" pitchFamily="2" charset="-122"/>
              </a:rPr>
              <a:t>Internet</a:t>
            </a:r>
            <a:r>
              <a:rPr lang="zh-CN" altLang="zh-CN" b="1" dirty="0" smtClean="0">
                <a:ea typeface="华文新魏" pitchFamily="2" charset="-122"/>
              </a:rPr>
              <a:t>应用的发展与应用层协议的分类。</a:t>
            </a:r>
          </a:p>
          <a:p>
            <a:pPr indent="107950">
              <a:defRPr/>
            </a:pPr>
            <a:r>
              <a:rPr lang="zh-CN" altLang="zh-CN" b="1" dirty="0" smtClean="0">
                <a:ea typeface="华文新魏" pitchFamily="2" charset="-122"/>
              </a:rPr>
              <a:t>掌握：</a:t>
            </a:r>
            <a:r>
              <a:rPr lang="en-US" altLang="zh-CN" b="1" dirty="0" smtClean="0">
                <a:ea typeface="华文新魏" pitchFamily="2" charset="-122"/>
              </a:rPr>
              <a:t>Client/Server</a:t>
            </a:r>
            <a:r>
              <a:rPr lang="zh-CN" altLang="zh-CN" b="1" dirty="0" smtClean="0">
                <a:ea typeface="华文新魏" pitchFamily="2" charset="-122"/>
              </a:rPr>
              <a:t>与</a:t>
            </a:r>
            <a:r>
              <a:rPr lang="en-US" altLang="zh-CN" b="1" dirty="0" smtClean="0">
                <a:ea typeface="华文新魏" pitchFamily="2" charset="-122"/>
              </a:rPr>
              <a:t>P2P</a:t>
            </a:r>
            <a:r>
              <a:rPr lang="zh-CN" altLang="zh-CN" b="1" dirty="0" smtClean="0">
                <a:ea typeface="华文新魏" pitchFamily="2" charset="-122"/>
              </a:rPr>
              <a:t>模式的特点。</a:t>
            </a:r>
          </a:p>
          <a:p>
            <a:pPr indent="107950">
              <a:defRPr/>
            </a:pPr>
            <a:r>
              <a:rPr lang="zh-CN" altLang="zh-CN" b="1" dirty="0" smtClean="0">
                <a:ea typeface="华文新魏" pitchFamily="2" charset="-122"/>
              </a:rPr>
              <a:t>掌握：</a:t>
            </a:r>
            <a:r>
              <a:rPr lang="en-US" altLang="zh-CN" b="1" dirty="0" smtClean="0">
                <a:ea typeface="华文新魏" pitchFamily="2" charset="-122"/>
              </a:rPr>
              <a:t>DNS</a:t>
            </a:r>
            <a:r>
              <a:rPr lang="zh-CN" altLang="zh-CN" b="1" dirty="0" smtClean="0">
                <a:ea typeface="华文新魏" pitchFamily="2" charset="-122"/>
              </a:rPr>
              <a:t>、</a:t>
            </a:r>
            <a:r>
              <a:rPr lang="en-US" altLang="zh-CN" b="1" dirty="0" smtClean="0">
                <a:ea typeface="华文新魏" pitchFamily="2" charset="-122"/>
              </a:rPr>
              <a:t>DHCP</a:t>
            </a:r>
            <a:r>
              <a:rPr lang="zh-CN" altLang="zh-CN" b="1" dirty="0" smtClean="0">
                <a:ea typeface="华文新魏" pitchFamily="2" charset="-122"/>
              </a:rPr>
              <a:t>的基本工作原理。</a:t>
            </a:r>
          </a:p>
          <a:p>
            <a:pPr indent="107950">
              <a:defRPr/>
            </a:pPr>
            <a:r>
              <a:rPr lang="zh-CN" altLang="zh-CN" b="1" dirty="0" smtClean="0">
                <a:ea typeface="华文新魏" pitchFamily="2" charset="-122"/>
              </a:rPr>
              <a:t>掌握：</a:t>
            </a:r>
            <a:r>
              <a:rPr lang="en-US" altLang="zh-CN" b="1" dirty="0" smtClean="0">
                <a:ea typeface="华文新魏" pitchFamily="2" charset="-122"/>
              </a:rPr>
              <a:t>SMTP</a:t>
            </a:r>
            <a:r>
              <a:rPr lang="zh-CN" altLang="zh-CN" b="1" dirty="0" smtClean="0">
                <a:ea typeface="华文新魏" pitchFamily="2" charset="-122"/>
              </a:rPr>
              <a:t>、</a:t>
            </a:r>
            <a:r>
              <a:rPr lang="en-US" altLang="zh-CN" b="1" dirty="0" smtClean="0">
                <a:ea typeface="华文新魏" pitchFamily="2" charset="-122"/>
              </a:rPr>
              <a:t>FTP</a:t>
            </a:r>
            <a:r>
              <a:rPr lang="zh-CN" altLang="zh-CN" b="1" dirty="0" smtClean="0">
                <a:ea typeface="华文新魏" pitchFamily="2" charset="-122"/>
              </a:rPr>
              <a:t>与</a:t>
            </a:r>
            <a:r>
              <a:rPr lang="en-US" altLang="zh-CN" b="1" dirty="0" smtClean="0">
                <a:ea typeface="华文新魏" pitchFamily="2" charset="-122"/>
              </a:rPr>
              <a:t>TELNET</a:t>
            </a:r>
            <a:r>
              <a:rPr lang="zh-CN" altLang="zh-CN" b="1" dirty="0" smtClean="0">
                <a:ea typeface="华文新魏" pitchFamily="2" charset="-122"/>
              </a:rPr>
              <a:t>等协议的基本工作原理。</a:t>
            </a:r>
          </a:p>
          <a:p>
            <a:pPr indent="107950">
              <a:defRPr/>
            </a:pPr>
            <a:r>
              <a:rPr lang="zh-CN" altLang="zh-CN" b="1" dirty="0" smtClean="0">
                <a:ea typeface="华文新魏" pitchFamily="2" charset="-122"/>
              </a:rPr>
              <a:t>掌握：</a:t>
            </a:r>
            <a:r>
              <a:rPr lang="en-US" altLang="zh-CN" b="1" dirty="0" smtClean="0">
                <a:ea typeface="华文新魏" pitchFamily="2" charset="-122"/>
              </a:rPr>
              <a:t>Web</a:t>
            </a:r>
            <a:r>
              <a:rPr lang="zh-CN" altLang="zh-CN" b="1" dirty="0" smtClean="0">
                <a:ea typeface="华文新魏" pitchFamily="2" charset="-122"/>
              </a:rPr>
              <a:t>与搜索引擎的基本工作原理。</a:t>
            </a:r>
          </a:p>
          <a:p>
            <a:pPr indent="107950">
              <a:defRPr/>
            </a:pPr>
            <a:r>
              <a:rPr lang="zh-CN" altLang="zh-CN" b="1" dirty="0" smtClean="0">
                <a:ea typeface="华文新魏" pitchFamily="2" charset="-122"/>
              </a:rPr>
              <a:t>掌握：</a:t>
            </a:r>
            <a:r>
              <a:rPr lang="en-US" altLang="zh-CN" b="1" dirty="0" smtClean="0">
                <a:ea typeface="华文新魏" pitchFamily="2" charset="-122"/>
              </a:rPr>
              <a:t>FTP</a:t>
            </a:r>
            <a:r>
              <a:rPr lang="zh-CN" altLang="zh-CN" b="1" dirty="0" smtClean="0">
                <a:ea typeface="华文新魏" pitchFamily="2" charset="-122"/>
              </a:rPr>
              <a:t>工作原理与应用层协议分析方法。</a:t>
            </a:r>
            <a:endParaRPr lang="zh-CN" altLang="en-US"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BEAF4506-A0D1-48BA-B651-2BD2FA31B346}" type="slidenum">
              <a:rPr lang="zh-CN" altLang="en-US">
                <a:solidFill>
                  <a:srgbClr val="000000"/>
                </a:solidFill>
              </a:rPr>
              <a:pPr>
                <a:defRPr/>
              </a:pPr>
              <a:t>2</a:t>
            </a:fld>
            <a:endParaRPr lang="en-US" altLang="zh-CN">
              <a:solidFill>
                <a:srgbClr val="0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188640"/>
            <a:ext cx="6981825" cy="792088"/>
          </a:xfrm>
        </p:spPr>
        <p:txBody>
          <a:bodyPr/>
          <a:lstStyle/>
          <a:p>
            <a:pPr algn="l" eaLnBrk="1" hangingPunct="1">
              <a:defRPr/>
            </a:pPr>
            <a:r>
              <a:rPr lang="en-US" altLang="zh-CN" sz="3200" u="sng" dirty="0" smtClean="0"/>
              <a:t>7.2.4 </a:t>
            </a:r>
            <a:r>
              <a:rPr lang="zh-CN" altLang="zh-CN" sz="3200" u="sng" dirty="0" smtClean="0">
                <a:latin typeface="华文新魏" pitchFamily="2" charset="-122"/>
                <a:ea typeface="华文新魏" pitchFamily="2" charset="-122"/>
              </a:rPr>
              <a:t>域名解析</a:t>
            </a:r>
            <a:endParaRPr lang="zh-CN" altLang="en-US" sz="3200" u="sng" dirty="0" smtClean="0">
              <a:solidFill>
                <a:schemeClr val="accent6"/>
              </a:solidFill>
              <a:latin typeface="华文新魏" pitchFamily="2" charset="-122"/>
              <a:ea typeface="华文新魏" pitchFamily="2" charset="-122"/>
            </a:endParaRPr>
          </a:p>
        </p:txBody>
      </p:sp>
      <p:sp>
        <p:nvSpPr>
          <p:cNvPr id="17" name="内容占位符 16"/>
          <p:cNvSpPr>
            <a:spLocks noGrp="1"/>
          </p:cNvSpPr>
          <p:nvPr>
            <p:ph idx="1"/>
          </p:nvPr>
        </p:nvSpPr>
        <p:spPr>
          <a:xfrm>
            <a:off x="395536" y="980728"/>
            <a:ext cx="6980238" cy="648072"/>
          </a:xfrm>
        </p:spPr>
        <p:txBody>
          <a:bodyPr/>
          <a:lstStyle/>
          <a:p>
            <a:pPr eaLnBrk="1" hangingPunct="1">
              <a:defRPr/>
            </a:pPr>
            <a:r>
              <a:rPr lang="zh-CN" altLang="zh-CN" sz="2800" b="1" u="sng" dirty="0" smtClean="0">
                <a:latin typeface="华文新魏" pitchFamily="2" charset="-122"/>
                <a:ea typeface="华文新魏" pitchFamily="2" charset="-122"/>
              </a:rPr>
              <a:t>主机向本地域名服务器查询过程</a:t>
            </a:r>
            <a:endParaRPr lang="zh-CN" altLang="en-US" sz="28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D21FF0EF-0C00-4A6D-95F8-DC6816D6C3A8}" type="slidenum">
              <a:rPr lang="zh-CN" altLang="en-US">
                <a:solidFill>
                  <a:srgbClr val="000000"/>
                </a:solidFill>
              </a:rPr>
              <a:pPr>
                <a:defRPr/>
              </a:pPr>
              <a:t>20</a:t>
            </a:fld>
            <a:endParaRPr lang="en-US" altLang="zh-CN">
              <a:solidFill>
                <a:srgbClr val="000000"/>
              </a:solidFill>
            </a:endParaRPr>
          </a:p>
        </p:txBody>
      </p:sp>
      <p:sp>
        <p:nvSpPr>
          <p:cNvPr id="3079"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mtClean="0">
              <a:solidFill>
                <a:srgbClr val="3333CC"/>
              </a:solidFill>
              <a:latin typeface="Arial" charset="0"/>
              <a:ea typeface="华文行楷" pitchFamily="2" charset="-122"/>
            </a:endParaRPr>
          </a:p>
        </p:txBody>
      </p:sp>
      <p:graphicFrame>
        <p:nvGraphicFramePr>
          <p:cNvPr id="3074" name="Object 6" descr="蓝色面巾纸"/>
          <p:cNvGraphicFramePr>
            <a:graphicFrameLocks noChangeAspect="1"/>
          </p:cNvGraphicFramePr>
          <p:nvPr/>
        </p:nvGraphicFramePr>
        <p:xfrm>
          <a:off x="1475656" y="1700808"/>
          <a:ext cx="6426806" cy="4824536"/>
        </p:xfrm>
        <a:graphic>
          <a:graphicData uri="http://schemas.openxmlformats.org/presentationml/2006/ole">
            <p:oleObj spid="_x0000_s226316" name="Visio" r:id="rId3" imgW="5266728" imgH="3934954" progId="Visio.Drawing.11">
              <p:embed/>
            </p:oleObj>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476672"/>
            <a:ext cx="7772400" cy="576064"/>
          </a:xfrm>
        </p:spPr>
        <p:txBody>
          <a:bodyPr/>
          <a:lstStyle/>
          <a:p>
            <a:pPr eaLnBrk="1" hangingPunct="1">
              <a:defRPr/>
            </a:pPr>
            <a:r>
              <a:rPr lang="zh-CN" altLang="zh-CN" sz="2800" b="1" u="sng" dirty="0" smtClean="0">
                <a:latin typeface="华文新魏" pitchFamily="2" charset="-122"/>
                <a:ea typeface="华文新魏" pitchFamily="2" charset="-122"/>
              </a:rPr>
              <a:t>递归解析过程中客户与服务器的交互过程</a:t>
            </a:r>
            <a:endParaRPr lang="zh-CN" altLang="en-US" sz="28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3E8F249D-A98B-473C-84B7-69DAA9769B2B}" type="slidenum">
              <a:rPr lang="zh-CN" altLang="en-US">
                <a:solidFill>
                  <a:srgbClr val="000000"/>
                </a:solidFill>
              </a:rPr>
              <a:pPr>
                <a:defRPr/>
              </a:pPr>
              <a:t>21</a:t>
            </a:fld>
            <a:endParaRPr lang="en-US" altLang="zh-CN">
              <a:solidFill>
                <a:srgbClr val="000000"/>
              </a:solidFill>
            </a:endParaRPr>
          </a:p>
        </p:txBody>
      </p:sp>
      <p:grpSp>
        <p:nvGrpSpPr>
          <p:cNvPr id="7" name="组合 6"/>
          <p:cNvGrpSpPr/>
          <p:nvPr/>
        </p:nvGrpSpPr>
        <p:grpSpPr>
          <a:xfrm>
            <a:off x="1115616" y="1196752"/>
            <a:ext cx="6586538" cy="4683125"/>
            <a:chOff x="1419225" y="1985963"/>
            <a:chExt cx="6586538" cy="4683125"/>
          </a:xfrm>
        </p:grpSpPr>
        <p:sp>
          <p:nvSpPr>
            <p:cNvPr id="8" name="Rectangle 4"/>
            <p:cNvSpPr>
              <a:spLocks noChangeArrowheads="1"/>
            </p:cNvSpPr>
            <p:nvPr/>
          </p:nvSpPr>
          <p:spPr bwMode="auto">
            <a:xfrm flipH="1">
              <a:off x="3109913" y="2019300"/>
              <a:ext cx="3035300" cy="2865438"/>
            </a:xfrm>
            <a:prstGeom prst="rect">
              <a:avLst/>
            </a:prstGeom>
            <a:solidFill>
              <a:srgbClr val="FFFF99"/>
            </a:solidFill>
            <a:ln>
              <a:noFill/>
            </a:ln>
            <a:extLst>
              <a:ext uri="{91240B29-F687-4F45-9708-019B960494DF}">
                <a14:hiddenLine xmlns="" xmlns:a14="http://schemas.microsoft.com/office/drawing/2010/main" w="9525" algn="ctr">
                  <a:solidFill>
                    <a:srgbClr val="000000"/>
                  </a:solidFill>
                  <a:prstDash val="dash"/>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zh-CN" altLang="en-US" sz="3600" b="0">
                <a:solidFill>
                  <a:schemeClr val="tx1"/>
                </a:solidFill>
                <a:latin typeface="Tahoma" panose="020B0604030504040204" pitchFamily="34" charset="0"/>
                <a:ea typeface="宋体" panose="02010600030101010101" pitchFamily="2" charset="-122"/>
              </a:endParaRPr>
            </a:p>
          </p:txBody>
        </p:sp>
        <p:sp>
          <p:nvSpPr>
            <p:cNvPr id="9" name="Text Box 6"/>
            <p:cNvSpPr txBox="1">
              <a:spLocks noChangeArrowheads="1"/>
            </p:cNvSpPr>
            <p:nvPr/>
          </p:nvSpPr>
          <p:spPr bwMode="auto">
            <a:xfrm flipH="1">
              <a:off x="6084888" y="2205038"/>
              <a:ext cx="178435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lnSpc>
                  <a:spcPct val="85000"/>
                </a:lnSpc>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顶级域名服务器</a:t>
              </a:r>
            </a:p>
            <a:p>
              <a:pPr algn="ctr" eaLnBrk="1" hangingPunct="1">
                <a:lnSpc>
                  <a:spcPct val="85000"/>
                </a:lnSpc>
                <a:spcBef>
                  <a:spcPct val="0"/>
                </a:spcBef>
                <a:buClrTx/>
                <a:buSzTx/>
                <a:buFontTx/>
                <a:buNone/>
              </a:pPr>
              <a:r>
                <a:rPr kumimoji="1" lang="en-US" altLang="zh-CN" sz="1800" b="0">
                  <a:solidFill>
                    <a:schemeClr val="tx1"/>
                  </a:solidFill>
                  <a:latin typeface="Arial" panose="020B0604020202020204" pitchFamily="34" charset="0"/>
                  <a:ea typeface="黑体" panose="02010609060101010101" pitchFamily="49" charset="-122"/>
                </a:rPr>
                <a:t>dns.com</a:t>
              </a:r>
            </a:p>
          </p:txBody>
        </p:sp>
        <p:sp>
          <p:nvSpPr>
            <p:cNvPr id="10" name="Text Box 7"/>
            <p:cNvSpPr txBox="1">
              <a:spLocks noChangeArrowheads="1"/>
            </p:cNvSpPr>
            <p:nvPr/>
          </p:nvSpPr>
          <p:spPr bwMode="auto">
            <a:xfrm flipH="1">
              <a:off x="5867400" y="4076700"/>
              <a:ext cx="2138363"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lnSpc>
                  <a:spcPct val="80000"/>
                </a:lnSpc>
                <a:spcBef>
                  <a:spcPct val="0"/>
                </a:spcBef>
                <a:buClrTx/>
                <a:buSzTx/>
                <a:buFontTx/>
                <a:buNone/>
              </a:pPr>
              <a:r>
                <a:rPr kumimoji="1" lang="zh-CN" altLang="en-US" sz="1800" b="0" dirty="0">
                  <a:solidFill>
                    <a:schemeClr val="tx1"/>
                  </a:solidFill>
                  <a:latin typeface="Arial" panose="020B0604020202020204" pitchFamily="34" charset="0"/>
                  <a:ea typeface="黑体" panose="02010609060101010101" pitchFamily="49" charset="-122"/>
                </a:rPr>
                <a:t>权限</a:t>
              </a:r>
              <a:r>
                <a:rPr kumimoji="1" lang="zh-CN" altLang="zh-CN" sz="1800" b="0" dirty="0">
                  <a:solidFill>
                    <a:schemeClr val="tx1"/>
                  </a:solidFill>
                  <a:latin typeface="Arial" panose="020B0604020202020204" pitchFamily="34" charset="0"/>
                  <a:ea typeface="黑体" panose="02010609060101010101" pitchFamily="49" charset="-122"/>
                </a:rPr>
                <a:t>域名</a:t>
              </a:r>
              <a:r>
                <a:rPr kumimoji="1" lang="zh-CN" altLang="zh-CN" sz="1800" b="0" dirty="0" smtClean="0">
                  <a:solidFill>
                    <a:schemeClr val="tx1"/>
                  </a:solidFill>
                  <a:latin typeface="Arial" panose="020B0604020202020204" pitchFamily="34" charset="0"/>
                  <a:ea typeface="黑体" panose="02010609060101010101" pitchFamily="49" charset="-122"/>
                </a:rPr>
                <a:t>服务</a:t>
              </a:r>
              <a:r>
                <a:rPr kumimoji="1" lang="zh-CN" altLang="en-US" sz="1800" b="0" dirty="0" smtClean="0">
                  <a:solidFill>
                    <a:schemeClr val="tx1"/>
                  </a:solidFill>
                  <a:latin typeface="Arial" panose="020B0604020202020204" pitchFamily="34" charset="0"/>
                  <a:ea typeface="黑体" panose="02010609060101010101" pitchFamily="49" charset="-122"/>
                </a:rPr>
                <a:t>器</a:t>
              </a:r>
              <a:r>
                <a:rPr kumimoji="1" lang="en-US" altLang="zh-CN" sz="1800" b="0" dirty="0" smtClean="0">
                  <a:solidFill>
                    <a:schemeClr val="tx1"/>
                  </a:solidFill>
                  <a:latin typeface="Arial" panose="020B0604020202020204" pitchFamily="34" charset="0"/>
                  <a:ea typeface="黑体" panose="02010609060101010101" pitchFamily="49" charset="-122"/>
                </a:rPr>
                <a:t>dns.abc.com</a:t>
              </a:r>
              <a:endParaRPr kumimoji="1" lang="en-US" altLang="zh-CN" sz="1800" b="0" dirty="0">
                <a:solidFill>
                  <a:schemeClr val="tx1"/>
                </a:solidFill>
                <a:latin typeface="Arial" panose="020B0604020202020204" pitchFamily="34" charset="0"/>
                <a:ea typeface="黑体" panose="02010609060101010101" pitchFamily="49" charset="-122"/>
              </a:endParaRPr>
            </a:p>
          </p:txBody>
        </p:sp>
        <p:sp>
          <p:nvSpPr>
            <p:cNvPr id="11" name="Text Box 8"/>
            <p:cNvSpPr txBox="1">
              <a:spLocks noChangeArrowheads="1"/>
            </p:cNvSpPr>
            <p:nvPr/>
          </p:nvSpPr>
          <p:spPr bwMode="auto">
            <a:xfrm flipH="1">
              <a:off x="1419225" y="4005263"/>
              <a:ext cx="1784350" cy="531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lnSpc>
                  <a:spcPct val="80000"/>
                </a:lnSpc>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本地域名服务器</a:t>
              </a:r>
            </a:p>
            <a:p>
              <a:pPr algn="ctr" eaLnBrk="1" hangingPunct="1">
                <a:lnSpc>
                  <a:spcPct val="80000"/>
                </a:lnSpc>
                <a:spcBef>
                  <a:spcPct val="0"/>
                </a:spcBef>
                <a:buClrTx/>
                <a:buSzTx/>
                <a:buFontTx/>
                <a:buNone/>
              </a:pPr>
              <a:r>
                <a:rPr kumimoji="1" lang="en-US" altLang="zh-CN" sz="1800" b="0">
                  <a:solidFill>
                    <a:schemeClr val="tx1"/>
                  </a:solidFill>
                  <a:latin typeface="Arial" panose="020B0604020202020204" pitchFamily="34" charset="0"/>
                  <a:ea typeface="黑体" panose="02010609060101010101" pitchFamily="49" charset="-122"/>
                </a:rPr>
                <a:t>dns.xyz.com</a:t>
              </a:r>
            </a:p>
          </p:txBody>
        </p:sp>
        <p:pic>
          <p:nvPicPr>
            <p:cNvPr id="12" name="Picture 9"/>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flipH="1">
              <a:off x="3321050" y="5875338"/>
              <a:ext cx="473075"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 Box 10"/>
            <p:cNvSpPr txBox="1">
              <a:spLocks noChangeArrowheads="1"/>
            </p:cNvSpPr>
            <p:nvPr/>
          </p:nvSpPr>
          <p:spPr bwMode="auto">
            <a:xfrm flipH="1">
              <a:off x="3040063" y="6357938"/>
              <a:ext cx="13398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lnSpc>
                  <a:spcPct val="80000"/>
                </a:lnSpc>
                <a:spcBef>
                  <a:spcPct val="0"/>
                </a:spcBef>
                <a:buClrTx/>
                <a:buSzTx/>
                <a:buFontTx/>
                <a:buNone/>
              </a:pPr>
              <a:r>
                <a:rPr kumimoji="1" lang="en-US" altLang="zh-CN" sz="1800" b="0">
                  <a:solidFill>
                    <a:schemeClr val="tx1"/>
                  </a:solidFill>
                  <a:latin typeface="Arial" panose="020B0604020202020204" pitchFamily="34" charset="0"/>
                  <a:ea typeface="黑体" panose="02010609060101010101" pitchFamily="49" charset="-122"/>
                </a:rPr>
                <a:t>m.xyz.com </a:t>
              </a:r>
            </a:p>
          </p:txBody>
        </p:sp>
        <p:sp>
          <p:nvSpPr>
            <p:cNvPr id="14" name="Text Box 11"/>
            <p:cNvSpPr txBox="1">
              <a:spLocks noChangeArrowheads="1"/>
            </p:cNvSpPr>
            <p:nvPr/>
          </p:nvSpPr>
          <p:spPr bwMode="auto">
            <a:xfrm flipH="1">
              <a:off x="1640870" y="2205038"/>
              <a:ext cx="15696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根域名服务器</a:t>
              </a:r>
            </a:p>
          </p:txBody>
        </p:sp>
        <p:pic>
          <p:nvPicPr>
            <p:cNvPr id="15" name="Picture 1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3195638" y="3798888"/>
              <a:ext cx="671512"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3195638" y="1985963"/>
              <a:ext cx="671512"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5334000" y="1985963"/>
              <a:ext cx="673100"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9" name="Group 37"/>
            <p:cNvGrpSpPr>
              <a:grpSpLocks/>
            </p:cNvGrpSpPr>
            <p:nvPr/>
          </p:nvGrpSpPr>
          <p:grpSpPr bwMode="auto">
            <a:xfrm>
              <a:off x="3108325" y="3086100"/>
              <a:ext cx="458788" cy="925513"/>
              <a:chOff x="1958" y="1944"/>
              <a:chExt cx="289" cy="583"/>
            </a:xfrm>
          </p:grpSpPr>
          <p:sp>
            <p:nvSpPr>
              <p:cNvPr id="47" name="Text Box 17"/>
              <p:cNvSpPr txBox="1">
                <a:spLocks noChangeArrowheads="1"/>
              </p:cNvSpPr>
              <p:nvPr/>
            </p:nvSpPr>
            <p:spPr bwMode="auto">
              <a:xfrm flipH="1">
                <a:off x="1958" y="2236"/>
                <a:ext cx="289"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48" name="Line 19"/>
              <p:cNvSpPr>
                <a:spLocks noChangeShapeType="1"/>
              </p:cNvSpPr>
              <p:nvPr/>
            </p:nvSpPr>
            <p:spPr bwMode="auto">
              <a:xfrm rot="10800000" flipH="1">
                <a:off x="2209" y="1944"/>
                <a:ext cx="0" cy="539"/>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20" name="Group 42"/>
            <p:cNvGrpSpPr>
              <a:grpSpLocks/>
            </p:cNvGrpSpPr>
            <p:nvPr/>
          </p:nvGrpSpPr>
          <p:grpSpPr bwMode="auto">
            <a:xfrm>
              <a:off x="3568700" y="2971800"/>
              <a:ext cx="455613" cy="969963"/>
              <a:chOff x="2248" y="1872"/>
              <a:chExt cx="287" cy="611"/>
            </a:xfrm>
          </p:grpSpPr>
          <p:sp>
            <p:nvSpPr>
              <p:cNvPr id="45" name="Text Box 18"/>
              <p:cNvSpPr txBox="1">
                <a:spLocks noChangeArrowheads="1"/>
              </p:cNvSpPr>
              <p:nvPr/>
            </p:nvSpPr>
            <p:spPr bwMode="auto">
              <a:xfrm flipH="1">
                <a:off x="2248" y="1872"/>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46" name="Line 20"/>
              <p:cNvSpPr>
                <a:spLocks noChangeShapeType="1"/>
              </p:cNvSpPr>
              <p:nvPr/>
            </p:nvSpPr>
            <p:spPr bwMode="auto">
              <a:xfrm rot="10800000" flipH="1" flipV="1">
                <a:off x="2301" y="1944"/>
                <a:ext cx="0" cy="539"/>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21" name="Group 38"/>
            <p:cNvGrpSpPr>
              <a:grpSpLocks/>
            </p:cNvGrpSpPr>
            <p:nvPr/>
          </p:nvGrpSpPr>
          <p:grpSpPr bwMode="auto">
            <a:xfrm>
              <a:off x="3736975" y="2325688"/>
              <a:ext cx="1681163" cy="461962"/>
              <a:chOff x="2354" y="1465"/>
              <a:chExt cx="1059" cy="291"/>
            </a:xfrm>
          </p:grpSpPr>
          <p:sp>
            <p:nvSpPr>
              <p:cNvPr id="43" name="Text Box 13"/>
              <p:cNvSpPr txBox="1">
                <a:spLocks noChangeArrowheads="1"/>
              </p:cNvSpPr>
              <p:nvPr/>
            </p:nvSpPr>
            <p:spPr bwMode="auto">
              <a:xfrm flipH="1">
                <a:off x="2354" y="1465"/>
                <a:ext cx="289"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44" name="Line 21"/>
              <p:cNvSpPr>
                <a:spLocks noChangeShapeType="1"/>
              </p:cNvSpPr>
              <p:nvPr/>
            </p:nvSpPr>
            <p:spPr bwMode="auto">
              <a:xfrm rot="10800000" flipH="1">
                <a:off x="2444" y="1728"/>
                <a:ext cx="969" cy="0"/>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pic>
          <p:nvPicPr>
            <p:cNvPr id="22" name="Picture 2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5418138" y="3798888"/>
              <a:ext cx="673100"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 name="Text Box 23"/>
            <p:cNvSpPr txBox="1">
              <a:spLocks noChangeArrowheads="1"/>
            </p:cNvSpPr>
            <p:nvPr/>
          </p:nvSpPr>
          <p:spPr bwMode="auto">
            <a:xfrm flipH="1">
              <a:off x="4121150" y="2054225"/>
              <a:ext cx="1098550" cy="36671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递归查询</a:t>
              </a:r>
            </a:p>
          </p:txBody>
        </p:sp>
        <p:sp>
          <p:nvSpPr>
            <p:cNvPr id="24" name="Text Box 24"/>
            <p:cNvSpPr txBox="1">
              <a:spLocks noChangeArrowheads="1"/>
            </p:cNvSpPr>
            <p:nvPr/>
          </p:nvSpPr>
          <p:spPr bwMode="auto">
            <a:xfrm flipH="1">
              <a:off x="2851150" y="4941888"/>
              <a:ext cx="641350" cy="61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递归</a:t>
              </a:r>
            </a:p>
            <a:p>
              <a:pPr algn="ctr" eaLnBrk="1" hangingPunct="1">
                <a:lnSpc>
                  <a:spcPct val="90000"/>
                </a:lnSpc>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查询</a:t>
              </a:r>
            </a:p>
          </p:txBody>
        </p:sp>
        <p:grpSp>
          <p:nvGrpSpPr>
            <p:cNvPr id="25" name="Group 36"/>
            <p:cNvGrpSpPr>
              <a:grpSpLocks/>
            </p:cNvGrpSpPr>
            <p:nvPr/>
          </p:nvGrpSpPr>
          <p:grpSpPr bwMode="auto">
            <a:xfrm>
              <a:off x="3108325" y="4933950"/>
              <a:ext cx="455613" cy="952500"/>
              <a:chOff x="1958" y="3108"/>
              <a:chExt cx="287" cy="600"/>
            </a:xfrm>
          </p:grpSpPr>
          <p:sp>
            <p:nvSpPr>
              <p:cNvPr id="41" name="Text Box 25"/>
              <p:cNvSpPr txBox="1">
                <a:spLocks noChangeArrowheads="1"/>
              </p:cNvSpPr>
              <p:nvPr/>
            </p:nvSpPr>
            <p:spPr bwMode="auto">
              <a:xfrm flipH="1">
                <a:off x="1958" y="3420"/>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42" name="Line 27"/>
              <p:cNvSpPr>
                <a:spLocks noChangeShapeType="1"/>
              </p:cNvSpPr>
              <p:nvPr/>
            </p:nvSpPr>
            <p:spPr bwMode="auto">
              <a:xfrm rot="10800000" flipH="1">
                <a:off x="2209" y="3108"/>
                <a:ext cx="0" cy="539"/>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26" name="Group 43"/>
            <p:cNvGrpSpPr>
              <a:grpSpLocks/>
            </p:cNvGrpSpPr>
            <p:nvPr/>
          </p:nvGrpSpPr>
          <p:grpSpPr bwMode="auto">
            <a:xfrm>
              <a:off x="3595688" y="4845050"/>
              <a:ext cx="2501900" cy="944563"/>
              <a:chOff x="2265" y="3052"/>
              <a:chExt cx="1576" cy="595"/>
            </a:xfrm>
          </p:grpSpPr>
          <p:sp>
            <p:nvSpPr>
              <p:cNvPr id="37" name="Text Box 5"/>
              <p:cNvSpPr txBox="1">
                <a:spLocks noChangeArrowheads="1"/>
              </p:cNvSpPr>
              <p:nvPr/>
            </p:nvSpPr>
            <p:spPr bwMode="auto">
              <a:xfrm flipH="1">
                <a:off x="2339" y="3327"/>
                <a:ext cx="1502" cy="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lnSpc>
                    <a:spcPct val="80000"/>
                  </a:lnSpc>
                  <a:spcBef>
                    <a:spcPct val="0"/>
                  </a:spcBef>
                  <a:buClrTx/>
                  <a:buSzTx/>
                  <a:buFontTx/>
                  <a:buNone/>
                </a:pPr>
                <a:r>
                  <a:rPr kumimoji="1" lang="en-US" altLang="zh-CN" sz="1800" b="0">
                    <a:solidFill>
                      <a:schemeClr val="tx1"/>
                    </a:solidFill>
                    <a:latin typeface="Arial" panose="020B0604020202020204" pitchFamily="34" charset="0"/>
                    <a:ea typeface="黑体" panose="02010609060101010101" pitchFamily="49" charset="-122"/>
                  </a:rPr>
                  <a:t> y.abc.com</a:t>
                </a:r>
                <a:r>
                  <a:rPr kumimoji="1" lang="en-US" altLang="zh-CN" sz="900" b="0">
                    <a:solidFill>
                      <a:schemeClr val="tx1"/>
                    </a:solidFill>
                    <a:latin typeface="Arial" panose="020B0604020202020204" pitchFamily="34" charset="0"/>
                    <a:ea typeface="黑体" panose="02010609060101010101" pitchFamily="49" charset="-122"/>
                  </a:rPr>
                  <a:t> </a:t>
                </a:r>
                <a:r>
                  <a:rPr kumimoji="1" lang="zh-CN" altLang="en-US" sz="1800" b="0">
                    <a:solidFill>
                      <a:schemeClr val="tx1"/>
                    </a:solidFill>
                    <a:latin typeface="Arial" panose="020B0604020202020204" pitchFamily="34" charset="0"/>
                    <a:ea typeface="黑体" panose="02010609060101010101" pitchFamily="49" charset="-122"/>
                  </a:rPr>
                  <a:t>的</a:t>
                </a:r>
                <a:r>
                  <a:rPr kumimoji="1" lang="zh-CN" altLang="en-US" sz="1400" b="0">
                    <a:solidFill>
                      <a:schemeClr val="tx1"/>
                    </a:solidFill>
                    <a:latin typeface="Arial" panose="020B0604020202020204" pitchFamily="34" charset="0"/>
                    <a:ea typeface="黑体" panose="02010609060101010101" pitchFamily="49" charset="-122"/>
                  </a:rPr>
                  <a:t> </a:t>
                </a:r>
                <a:r>
                  <a:rPr kumimoji="1" lang="en-US" altLang="zh-CN" sz="1800" b="0">
                    <a:solidFill>
                      <a:schemeClr val="tx1"/>
                    </a:solidFill>
                    <a:latin typeface="Arial" panose="020B0604020202020204" pitchFamily="34" charset="0"/>
                    <a:ea typeface="黑体" panose="02010609060101010101" pitchFamily="49" charset="-122"/>
                  </a:rPr>
                  <a:t>IP</a:t>
                </a:r>
                <a:r>
                  <a:rPr kumimoji="1" lang="en-US" altLang="zh-CN" sz="1400" b="0">
                    <a:solidFill>
                      <a:schemeClr val="tx1"/>
                    </a:solidFill>
                    <a:latin typeface="Arial" panose="020B0604020202020204" pitchFamily="34" charset="0"/>
                    <a:ea typeface="黑体" panose="02010609060101010101" pitchFamily="49" charset="-122"/>
                  </a:rPr>
                  <a:t> </a:t>
                </a:r>
                <a:r>
                  <a:rPr kumimoji="1" lang="zh-CN" altLang="en-US" sz="1800" b="0">
                    <a:solidFill>
                      <a:schemeClr val="tx1"/>
                    </a:solidFill>
                    <a:latin typeface="Arial" panose="020B0604020202020204" pitchFamily="34" charset="0"/>
                    <a:ea typeface="黑体" panose="02010609060101010101" pitchFamily="49" charset="-122"/>
                  </a:rPr>
                  <a:t>地址 </a:t>
                </a:r>
              </a:p>
            </p:txBody>
          </p:sp>
          <p:sp>
            <p:nvSpPr>
              <p:cNvPr id="38" name="Text Box 26"/>
              <p:cNvSpPr txBox="1">
                <a:spLocks noChangeArrowheads="1"/>
              </p:cNvSpPr>
              <p:nvPr/>
            </p:nvSpPr>
            <p:spPr bwMode="auto">
              <a:xfrm flipH="1">
                <a:off x="2265" y="3052"/>
                <a:ext cx="289"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39" name="Line 28"/>
              <p:cNvSpPr>
                <a:spLocks noChangeShapeType="1"/>
              </p:cNvSpPr>
              <p:nvPr/>
            </p:nvSpPr>
            <p:spPr bwMode="auto">
              <a:xfrm rot="10800000" flipH="1" flipV="1">
                <a:off x="2301" y="3108"/>
                <a:ext cx="0" cy="539"/>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40" name="Rectangle 29"/>
              <p:cNvSpPr>
                <a:spLocks noChangeArrowheads="1"/>
              </p:cNvSpPr>
              <p:nvPr/>
            </p:nvSpPr>
            <p:spPr bwMode="auto">
              <a:xfrm>
                <a:off x="2393" y="3321"/>
                <a:ext cx="1398" cy="249"/>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zh-CN" altLang="en-US" sz="3600" b="0">
                  <a:solidFill>
                    <a:schemeClr val="tx1"/>
                  </a:solidFill>
                  <a:latin typeface="Tahoma" panose="020B0604030504040204" pitchFamily="34" charset="0"/>
                  <a:ea typeface="宋体" panose="02010600030101010101" pitchFamily="2" charset="-122"/>
                </a:endParaRPr>
              </a:p>
            </p:txBody>
          </p:sp>
        </p:grpSp>
        <p:grpSp>
          <p:nvGrpSpPr>
            <p:cNvPr id="27" name="Group 41"/>
            <p:cNvGrpSpPr>
              <a:grpSpLocks/>
            </p:cNvGrpSpPr>
            <p:nvPr/>
          </p:nvGrpSpPr>
          <p:grpSpPr bwMode="auto">
            <a:xfrm>
              <a:off x="3879850" y="2827338"/>
              <a:ext cx="1681163" cy="457200"/>
              <a:chOff x="2444" y="1781"/>
              <a:chExt cx="1059" cy="288"/>
            </a:xfrm>
          </p:grpSpPr>
          <p:sp>
            <p:nvSpPr>
              <p:cNvPr id="35" name="Text Box 12"/>
              <p:cNvSpPr txBox="1">
                <a:spLocks noChangeArrowheads="1"/>
              </p:cNvSpPr>
              <p:nvPr/>
            </p:nvSpPr>
            <p:spPr bwMode="auto">
              <a:xfrm flipH="1">
                <a:off x="3216" y="1781"/>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36" name="Line 30"/>
              <p:cNvSpPr>
                <a:spLocks noChangeShapeType="1"/>
              </p:cNvSpPr>
              <p:nvPr/>
            </p:nvSpPr>
            <p:spPr bwMode="auto">
              <a:xfrm rot="10800000">
                <a:off x="2444" y="1836"/>
                <a:ext cx="969" cy="0"/>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28" name="Group 40"/>
            <p:cNvGrpSpPr>
              <a:grpSpLocks/>
            </p:cNvGrpSpPr>
            <p:nvPr/>
          </p:nvGrpSpPr>
          <p:grpSpPr bwMode="auto">
            <a:xfrm>
              <a:off x="5268913" y="3008313"/>
              <a:ext cx="458787" cy="954087"/>
              <a:chOff x="3319" y="1895"/>
              <a:chExt cx="289" cy="601"/>
            </a:xfrm>
          </p:grpSpPr>
          <p:sp>
            <p:nvSpPr>
              <p:cNvPr id="33" name="Text Box 31"/>
              <p:cNvSpPr txBox="1">
                <a:spLocks noChangeArrowheads="1"/>
              </p:cNvSpPr>
              <p:nvPr/>
            </p:nvSpPr>
            <p:spPr bwMode="auto">
              <a:xfrm flipH="1">
                <a:off x="3319" y="2205"/>
                <a:ext cx="289"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34" name="Line 33"/>
              <p:cNvSpPr>
                <a:spLocks noChangeShapeType="1"/>
              </p:cNvSpPr>
              <p:nvPr/>
            </p:nvSpPr>
            <p:spPr bwMode="auto">
              <a:xfrm rot="10800000" flipH="1">
                <a:off x="3586" y="1895"/>
                <a:ext cx="0" cy="539"/>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29" name="Group 39"/>
            <p:cNvGrpSpPr>
              <a:grpSpLocks/>
            </p:cNvGrpSpPr>
            <p:nvPr/>
          </p:nvGrpSpPr>
          <p:grpSpPr bwMode="auto">
            <a:xfrm>
              <a:off x="5764213" y="2941638"/>
              <a:ext cx="458787" cy="922337"/>
              <a:chOff x="3631" y="1853"/>
              <a:chExt cx="289" cy="581"/>
            </a:xfrm>
          </p:grpSpPr>
          <p:sp>
            <p:nvSpPr>
              <p:cNvPr id="31" name="Text Box 32"/>
              <p:cNvSpPr txBox="1">
                <a:spLocks noChangeArrowheads="1"/>
              </p:cNvSpPr>
              <p:nvPr/>
            </p:nvSpPr>
            <p:spPr bwMode="auto">
              <a:xfrm flipH="1">
                <a:off x="3631" y="1853"/>
                <a:ext cx="289"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32" name="Line 34"/>
              <p:cNvSpPr>
                <a:spLocks noChangeShapeType="1"/>
              </p:cNvSpPr>
              <p:nvPr/>
            </p:nvSpPr>
            <p:spPr bwMode="auto">
              <a:xfrm rot="10800000" flipH="1" flipV="1">
                <a:off x="3677" y="1895"/>
                <a:ext cx="0" cy="539"/>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sp>
          <p:nvSpPr>
            <p:cNvPr id="30" name="Text Box 44"/>
            <p:cNvSpPr txBox="1">
              <a:spLocks noChangeArrowheads="1"/>
            </p:cNvSpPr>
            <p:nvPr/>
          </p:nvSpPr>
          <p:spPr bwMode="auto">
            <a:xfrm flipH="1">
              <a:off x="3636963" y="5949950"/>
              <a:ext cx="35274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lnSpc>
                  <a:spcPct val="80000"/>
                </a:lnSpc>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需要查找 </a:t>
              </a:r>
              <a:r>
                <a:rPr kumimoji="1" lang="en-US" altLang="zh-CN" sz="1800" b="0">
                  <a:solidFill>
                    <a:schemeClr val="tx1"/>
                  </a:solidFill>
                  <a:latin typeface="Arial" panose="020B0604020202020204" pitchFamily="34" charset="0"/>
                  <a:ea typeface="黑体" panose="02010609060101010101" pitchFamily="49" charset="-122"/>
                </a:rPr>
                <a:t>y.abc.com </a:t>
              </a:r>
              <a:r>
                <a:rPr kumimoji="1" lang="zh-CN" altLang="en-US" sz="1800" b="0">
                  <a:solidFill>
                    <a:schemeClr val="tx1"/>
                  </a:solidFill>
                  <a:latin typeface="Arial" panose="020B0604020202020204" pitchFamily="34" charset="0"/>
                  <a:ea typeface="黑体" panose="02010609060101010101" pitchFamily="49" charset="-122"/>
                </a:rPr>
                <a:t>的 </a:t>
              </a:r>
              <a:r>
                <a:rPr kumimoji="1" lang="en-US" altLang="zh-CN" sz="1800" b="0">
                  <a:solidFill>
                    <a:schemeClr val="tx1"/>
                  </a:solidFill>
                  <a:latin typeface="Arial" panose="020B0604020202020204" pitchFamily="34" charset="0"/>
                  <a:ea typeface="黑体" panose="02010609060101010101" pitchFamily="49" charset="-122"/>
                </a:rPr>
                <a:t>IP </a:t>
              </a:r>
              <a:r>
                <a:rPr kumimoji="1" lang="zh-CN" altLang="en-US" sz="1800" b="0">
                  <a:solidFill>
                    <a:schemeClr val="tx1"/>
                  </a:solidFill>
                  <a:latin typeface="Arial" panose="020B0604020202020204" pitchFamily="34" charset="0"/>
                  <a:ea typeface="黑体" panose="02010609060101010101" pitchFamily="49" charset="-122"/>
                </a:rPr>
                <a:t>地址</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0" y="476672"/>
            <a:ext cx="8748464" cy="864096"/>
          </a:xfrm>
        </p:spPr>
        <p:txBody>
          <a:bodyPr/>
          <a:lstStyle/>
          <a:p>
            <a:pPr eaLnBrk="1" hangingPunct="1">
              <a:defRPr/>
            </a:pPr>
            <a:r>
              <a:rPr lang="zh-CN" altLang="zh-CN" sz="2800" b="1" u="sng" dirty="0" smtClean="0">
                <a:latin typeface="华文新魏" pitchFamily="2" charset="-122"/>
                <a:ea typeface="华文新魏" pitchFamily="2" charset="-122"/>
              </a:rPr>
              <a:t>反复解析中客户与域名服务器的交互过程</a:t>
            </a:r>
            <a:r>
              <a:rPr lang="en-US" altLang="zh-CN" sz="2800" b="1" u="sng" dirty="0" smtClean="0">
                <a:latin typeface="华文新魏" pitchFamily="2" charset="-122"/>
                <a:ea typeface="华文新魏" pitchFamily="2" charset="-122"/>
              </a:rPr>
              <a:t>(</a:t>
            </a:r>
            <a:r>
              <a:rPr lang="zh-CN" altLang="en-US" sz="2800" u="sng" dirty="0" smtClean="0">
                <a:latin typeface="华文新魏" pitchFamily="2" charset="-122"/>
                <a:ea typeface="华文新魏" pitchFamily="2" charset="-122"/>
              </a:rPr>
              <a:t>迭代解析</a:t>
            </a:r>
            <a:r>
              <a:rPr lang="en-US" altLang="zh-CN" sz="2800" b="1" u="sng" dirty="0" smtClean="0">
                <a:latin typeface="华文新魏" pitchFamily="2" charset="-122"/>
                <a:ea typeface="华文新魏" pitchFamily="2" charset="-122"/>
              </a:rPr>
              <a:t>)</a:t>
            </a:r>
            <a:endParaRPr lang="zh-CN" altLang="en-US" sz="28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4CDB92AB-D40B-438E-9E88-AAC0FB8971E7}" type="slidenum">
              <a:rPr lang="zh-CN" altLang="en-US">
                <a:solidFill>
                  <a:srgbClr val="000000"/>
                </a:solidFill>
              </a:rPr>
              <a:pPr>
                <a:defRPr/>
              </a:pPr>
              <a:t>22</a:t>
            </a:fld>
            <a:endParaRPr lang="en-US" altLang="zh-CN">
              <a:solidFill>
                <a:srgbClr val="000000"/>
              </a:solidFill>
            </a:endParaRPr>
          </a:p>
        </p:txBody>
      </p:sp>
      <p:grpSp>
        <p:nvGrpSpPr>
          <p:cNvPr id="7" name="组合 6"/>
          <p:cNvGrpSpPr/>
          <p:nvPr/>
        </p:nvGrpSpPr>
        <p:grpSpPr>
          <a:xfrm>
            <a:off x="1115616" y="1124744"/>
            <a:ext cx="6834321" cy="4938713"/>
            <a:chOff x="907917" y="1898650"/>
            <a:chExt cx="6834321" cy="4938713"/>
          </a:xfrm>
        </p:grpSpPr>
        <p:sp>
          <p:nvSpPr>
            <p:cNvPr id="8" name="Rectangle 5"/>
            <p:cNvSpPr>
              <a:spLocks noChangeArrowheads="1"/>
            </p:cNvSpPr>
            <p:nvPr/>
          </p:nvSpPr>
          <p:spPr bwMode="auto">
            <a:xfrm flipH="1">
              <a:off x="2767013" y="1933575"/>
              <a:ext cx="3070225" cy="3024188"/>
            </a:xfrm>
            <a:prstGeom prst="rect">
              <a:avLst/>
            </a:prstGeom>
            <a:solidFill>
              <a:srgbClr val="FFFF99"/>
            </a:solidFill>
            <a:ln>
              <a:noFill/>
            </a:ln>
            <a:extLst>
              <a:ext uri="{91240B29-F687-4F45-9708-019B960494DF}">
                <a14:hiddenLine xmlns="" xmlns:a14="http://schemas.microsoft.com/office/drawing/2010/main" w="9525">
                  <a:solidFill>
                    <a:srgbClr val="000000"/>
                  </a:solidFill>
                  <a:prstDash val="dash"/>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zh-CN" altLang="en-US" sz="3600" b="0">
                <a:solidFill>
                  <a:schemeClr val="tx1"/>
                </a:solidFill>
                <a:latin typeface="Tahoma" panose="020B0604030504040204" pitchFamily="34" charset="0"/>
                <a:ea typeface="宋体" panose="02010600030101010101" pitchFamily="2" charset="-122"/>
              </a:endParaRPr>
            </a:p>
          </p:txBody>
        </p:sp>
        <p:sp>
          <p:nvSpPr>
            <p:cNvPr id="9" name="Text Box 7"/>
            <p:cNvSpPr txBox="1">
              <a:spLocks noChangeArrowheads="1"/>
            </p:cNvSpPr>
            <p:nvPr/>
          </p:nvSpPr>
          <p:spPr bwMode="auto">
            <a:xfrm flipH="1">
              <a:off x="5867400" y="2047875"/>
              <a:ext cx="178435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lnSpc>
                  <a:spcPct val="85000"/>
                </a:lnSpc>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顶级域名服务器</a:t>
              </a:r>
            </a:p>
            <a:p>
              <a:pPr algn="ctr" eaLnBrk="1" hangingPunct="1">
                <a:lnSpc>
                  <a:spcPct val="85000"/>
                </a:lnSpc>
                <a:spcBef>
                  <a:spcPct val="0"/>
                </a:spcBef>
                <a:buClrTx/>
                <a:buSzTx/>
                <a:buFontTx/>
                <a:buNone/>
              </a:pPr>
              <a:r>
                <a:rPr kumimoji="1" lang="en-US" altLang="zh-CN" sz="1800" b="0">
                  <a:solidFill>
                    <a:schemeClr val="tx1"/>
                  </a:solidFill>
                  <a:latin typeface="Arial" panose="020B0604020202020204" pitchFamily="34" charset="0"/>
                  <a:ea typeface="黑体" panose="02010609060101010101" pitchFamily="49" charset="-122"/>
                </a:rPr>
                <a:t>dns.com</a:t>
              </a:r>
            </a:p>
          </p:txBody>
        </p:sp>
        <p:sp>
          <p:nvSpPr>
            <p:cNvPr id="10" name="Text Box 8"/>
            <p:cNvSpPr txBox="1">
              <a:spLocks noChangeArrowheads="1"/>
            </p:cNvSpPr>
            <p:nvPr/>
          </p:nvSpPr>
          <p:spPr bwMode="auto">
            <a:xfrm flipH="1">
              <a:off x="5580063" y="4137025"/>
              <a:ext cx="2162175"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lnSpc>
                  <a:spcPct val="80000"/>
                </a:lnSpc>
                <a:spcBef>
                  <a:spcPct val="0"/>
                </a:spcBef>
                <a:buClrTx/>
                <a:buSzTx/>
                <a:buFontTx/>
                <a:buNone/>
              </a:pPr>
              <a:r>
                <a:rPr kumimoji="1" lang="zh-CN" altLang="en-US" sz="1800" b="0" dirty="0">
                  <a:solidFill>
                    <a:schemeClr val="tx1"/>
                  </a:solidFill>
                  <a:latin typeface="Arial" panose="020B0604020202020204" pitchFamily="34" charset="0"/>
                  <a:ea typeface="黑体" panose="02010609060101010101" pitchFamily="49" charset="-122"/>
                </a:rPr>
                <a:t>权限</a:t>
              </a:r>
              <a:r>
                <a:rPr kumimoji="1" lang="zh-CN" altLang="zh-CN" sz="1800" b="0" dirty="0">
                  <a:solidFill>
                    <a:schemeClr val="tx1"/>
                  </a:solidFill>
                  <a:latin typeface="Arial" panose="020B0604020202020204" pitchFamily="34" charset="0"/>
                  <a:ea typeface="黑体" panose="02010609060101010101" pitchFamily="49" charset="-122"/>
                </a:rPr>
                <a:t>域名</a:t>
              </a:r>
              <a:r>
                <a:rPr kumimoji="1" lang="zh-CN" altLang="zh-CN" sz="1800" b="0" dirty="0" smtClean="0">
                  <a:solidFill>
                    <a:schemeClr val="tx1"/>
                  </a:solidFill>
                  <a:latin typeface="Arial" panose="020B0604020202020204" pitchFamily="34" charset="0"/>
                  <a:ea typeface="黑体" panose="02010609060101010101" pitchFamily="49" charset="-122"/>
                </a:rPr>
                <a:t>服务</a:t>
              </a:r>
              <a:r>
                <a:rPr kumimoji="1" lang="zh-CN" altLang="en-US" sz="1800" b="0" dirty="0" smtClean="0">
                  <a:solidFill>
                    <a:schemeClr val="tx1"/>
                  </a:solidFill>
                  <a:latin typeface="Arial" panose="020B0604020202020204" pitchFamily="34" charset="0"/>
                  <a:ea typeface="黑体" panose="02010609060101010101" pitchFamily="49" charset="-122"/>
                </a:rPr>
                <a:t>器</a:t>
              </a:r>
              <a:r>
                <a:rPr kumimoji="1" lang="en-US" altLang="zh-CN" sz="1800" b="0" dirty="0" smtClean="0">
                  <a:solidFill>
                    <a:schemeClr val="tx1"/>
                  </a:solidFill>
                  <a:latin typeface="Arial" panose="020B0604020202020204" pitchFamily="34" charset="0"/>
                  <a:ea typeface="黑体" panose="02010609060101010101" pitchFamily="49" charset="-122"/>
                </a:rPr>
                <a:t>dns.abc.com</a:t>
              </a:r>
              <a:endParaRPr kumimoji="1" lang="en-US" altLang="zh-CN" sz="1800" b="0" dirty="0">
                <a:solidFill>
                  <a:schemeClr val="tx1"/>
                </a:solidFill>
                <a:latin typeface="Arial" panose="020B0604020202020204" pitchFamily="34" charset="0"/>
                <a:ea typeface="黑体" panose="02010609060101010101" pitchFamily="49" charset="-122"/>
              </a:endParaRPr>
            </a:p>
          </p:txBody>
        </p:sp>
        <p:sp>
          <p:nvSpPr>
            <p:cNvPr id="11" name="Text Box 9"/>
            <p:cNvSpPr txBox="1">
              <a:spLocks noChangeArrowheads="1"/>
            </p:cNvSpPr>
            <p:nvPr/>
          </p:nvSpPr>
          <p:spPr bwMode="auto">
            <a:xfrm flipH="1">
              <a:off x="907917" y="4105275"/>
              <a:ext cx="1800493"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lnSpc>
                  <a:spcPct val="80000"/>
                </a:lnSpc>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本地域名服务器</a:t>
              </a:r>
            </a:p>
            <a:p>
              <a:pPr algn="ctr" eaLnBrk="1" hangingPunct="1">
                <a:lnSpc>
                  <a:spcPct val="80000"/>
                </a:lnSpc>
                <a:spcBef>
                  <a:spcPct val="0"/>
                </a:spcBef>
                <a:buClrTx/>
                <a:buSzTx/>
                <a:buFontTx/>
                <a:buNone/>
              </a:pPr>
              <a:r>
                <a:rPr kumimoji="1" lang="en-US" altLang="zh-CN" sz="1800" b="0">
                  <a:solidFill>
                    <a:schemeClr val="tx1"/>
                  </a:solidFill>
                  <a:latin typeface="Arial" panose="020B0604020202020204" pitchFamily="34" charset="0"/>
                  <a:ea typeface="黑体" panose="02010609060101010101" pitchFamily="49" charset="-122"/>
                </a:rPr>
                <a:t>dns.xyz.com</a:t>
              </a:r>
            </a:p>
          </p:txBody>
        </p:sp>
        <p:sp>
          <p:nvSpPr>
            <p:cNvPr id="12" name="Text Box 12"/>
            <p:cNvSpPr txBox="1">
              <a:spLocks noChangeArrowheads="1"/>
            </p:cNvSpPr>
            <p:nvPr/>
          </p:nvSpPr>
          <p:spPr bwMode="auto">
            <a:xfrm flipH="1">
              <a:off x="1216025" y="2060575"/>
              <a:ext cx="15557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根域名服务器</a:t>
              </a:r>
            </a:p>
          </p:txBody>
        </p:sp>
        <p:pic>
          <p:nvPicPr>
            <p:cNvPr id="13" name="Picture 15"/>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flipH="1">
              <a:off x="2854325" y="3811588"/>
              <a:ext cx="679450" cy="1252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6"/>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flipH="1">
              <a:off x="2854325" y="1898650"/>
              <a:ext cx="679450" cy="1252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7"/>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flipH="1">
              <a:off x="5016500" y="1898650"/>
              <a:ext cx="681038" cy="1252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6" name="Group 40"/>
            <p:cNvGrpSpPr>
              <a:grpSpLocks/>
            </p:cNvGrpSpPr>
            <p:nvPr/>
          </p:nvGrpSpPr>
          <p:grpSpPr bwMode="auto">
            <a:xfrm>
              <a:off x="2747963" y="3059113"/>
              <a:ext cx="455612" cy="901700"/>
              <a:chOff x="1731" y="1927"/>
              <a:chExt cx="287" cy="568"/>
            </a:xfrm>
          </p:grpSpPr>
          <p:sp>
            <p:nvSpPr>
              <p:cNvPr id="49" name="Text Box 18"/>
              <p:cNvSpPr txBox="1">
                <a:spLocks noChangeArrowheads="1"/>
              </p:cNvSpPr>
              <p:nvPr/>
            </p:nvSpPr>
            <p:spPr bwMode="auto">
              <a:xfrm flipH="1">
                <a:off x="1731" y="2190"/>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50" name="Line 20"/>
              <p:cNvSpPr>
                <a:spLocks noChangeShapeType="1"/>
              </p:cNvSpPr>
              <p:nvPr/>
            </p:nvSpPr>
            <p:spPr bwMode="auto">
              <a:xfrm rot="10800000" flipH="1">
                <a:off x="1996" y="1927"/>
                <a:ext cx="0" cy="568"/>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18" name="Group 41"/>
            <p:cNvGrpSpPr>
              <a:grpSpLocks/>
            </p:cNvGrpSpPr>
            <p:nvPr/>
          </p:nvGrpSpPr>
          <p:grpSpPr bwMode="auto">
            <a:xfrm>
              <a:off x="3230563" y="2906713"/>
              <a:ext cx="455612" cy="1054100"/>
              <a:chOff x="2035" y="1831"/>
              <a:chExt cx="287" cy="664"/>
            </a:xfrm>
          </p:grpSpPr>
          <p:sp>
            <p:nvSpPr>
              <p:cNvPr id="47" name="Text Box 19"/>
              <p:cNvSpPr txBox="1">
                <a:spLocks noChangeArrowheads="1"/>
              </p:cNvSpPr>
              <p:nvPr/>
            </p:nvSpPr>
            <p:spPr bwMode="auto">
              <a:xfrm flipH="1">
                <a:off x="2035" y="1831"/>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48" name="Line 21"/>
              <p:cNvSpPr>
                <a:spLocks noChangeShapeType="1"/>
              </p:cNvSpPr>
              <p:nvPr/>
            </p:nvSpPr>
            <p:spPr bwMode="auto">
              <a:xfrm rot="10800000" flipH="1" flipV="1">
                <a:off x="2089" y="1927"/>
                <a:ext cx="0" cy="568"/>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19" name="Group 42"/>
            <p:cNvGrpSpPr>
              <a:grpSpLocks/>
            </p:cNvGrpSpPr>
            <p:nvPr/>
          </p:nvGrpSpPr>
          <p:grpSpPr bwMode="auto">
            <a:xfrm>
              <a:off x="3419475" y="2878138"/>
              <a:ext cx="1787525" cy="1112837"/>
              <a:chOff x="2154" y="1813"/>
              <a:chExt cx="1126" cy="701"/>
            </a:xfrm>
          </p:grpSpPr>
          <p:sp>
            <p:nvSpPr>
              <p:cNvPr id="45" name="Text Box 14"/>
              <p:cNvSpPr txBox="1">
                <a:spLocks noChangeArrowheads="1"/>
              </p:cNvSpPr>
              <p:nvPr/>
            </p:nvSpPr>
            <p:spPr bwMode="auto">
              <a:xfrm flipH="1">
                <a:off x="2154" y="2205"/>
                <a:ext cx="289"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46" name="Line 22"/>
              <p:cNvSpPr>
                <a:spLocks noChangeShapeType="1"/>
              </p:cNvSpPr>
              <p:nvPr/>
            </p:nvSpPr>
            <p:spPr bwMode="auto">
              <a:xfrm rot="10800000" flipH="1">
                <a:off x="2245" y="1813"/>
                <a:ext cx="1035" cy="701"/>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20" name="Group 43"/>
            <p:cNvGrpSpPr>
              <a:grpSpLocks/>
            </p:cNvGrpSpPr>
            <p:nvPr/>
          </p:nvGrpSpPr>
          <p:grpSpPr bwMode="auto">
            <a:xfrm>
              <a:off x="3546475" y="2906713"/>
              <a:ext cx="1955800" cy="1268412"/>
              <a:chOff x="2234" y="1831"/>
              <a:chExt cx="1232" cy="799"/>
            </a:xfrm>
          </p:grpSpPr>
          <p:sp>
            <p:nvSpPr>
              <p:cNvPr id="43" name="Text Box 13"/>
              <p:cNvSpPr txBox="1">
                <a:spLocks noChangeArrowheads="1"/>
              </p:cNvSpPr>
              <p:nvPr/>
            </p:nvSpPr>
            <p:spPr bwMode="auto">
              <a:xfrm flipH="1">
                <a:off x="3179" y="1831"/>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44" name="Line 23"/>
              <p:cNvSpPr>
                <a:spLocks noChangeShapeType="1"/>
              </p:cNvSpPr>
              <p:nvPr/>
            </p:nvSpPr>
            <p:spPr bwMode="auto">
              <a:xfrm flipH="1">
                <a:off x="2234" y="1870"/>
                <a:ext cx="1100" cy="760"/>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pic>
          <p:nvPicPr>
            <p:cNvPr id="21" name="Picture 24"/>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flipH="1">
              <a:off x="5102225" y="3811588"/>
              <a:ext cx="681038" cy="1252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2" name="Group 45"/>
            <p:cNvGrpSpPr>
              <a:grpSpLocks/>
            </p:cNvGrpSpPr>
            <p:nvPr/>
          </p:nvGrpSpPr>
          <p:grpSpPr bwMode="auto">
            <a:xfrm>
              <a:off x="3546475" y="4051300"/>
              <a:ext cx="1600200" cy="457200"/>
              <a:chOff x="2234" y="2552"/>
              <a:chExt cx="1008" cy="288"/>
            </a:xfrm>
          </p:grpSpPr>
          <p:sp>
            <p:nvSpPr>
              <p:cNvPr id="41" name="Text Box 25"/>
              <p:cNvSpPr txBox="1">
                <a:spLocks noChangeArrowheads="1"/>
              </p:cNvSpPr>
              <p:nvPr/>
            </p:nvSpPr>
            <p:spPr bwMode="auto">
              <a:xfrm flipH="1">
                <a:off x="2275" y="2552"/>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42" name="Line 27"/>
              <p:cNvSpPr>
                <a:spLocks noChangeShapeType="1"/>
              </p:cNvSpPr>
              <p:nvPr/>
            </p:nvSpPr>
            <p:spPr bwMode="auto">
              <a:xfrm rot="16200000" flipH="1">
                <a:off x="2738" y="2283"/>
                <a:ext cx="0" cy="1008"/>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23" name="Group 46"/>
            <p:cNvGrpSpPr>
              <a:grpSpLocks/>
            </p:cNvGrpSpPr>
            <p:nvPr/>
          </p:nvGrpSpPr>
          <p:grpSpPr bwMode="auto">
            <a:xfrm>
              <a:off x="3546475" y="4508500"/>
              <a:ext cx="1625600" cy="457200"/>
              <a:chOff x="2234" y="2840"/>
              <a:chExt cx="1024" cy="288"/>
            </a:xfrm>
          </p:grpSpPr>
          <p:sp>
            <p:nvSpPr>
              <p:cNvPr id="39" name="Line 28"/>
              <p:cNvSpPr>
                <a:spLocks noChangeShapeType="1"/>
              </p:cNvSpPr>
              <p:nvPr/>
            </p:nvSpPr>
            <p:spPr bwMode="auto">
              <a:xfrm rot="5400000">
                <a:off x="2738" y="2379"/>
                <a:ext cx="0" cy="1008"/>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40" name="Text Box 29"/>
              <p:cNvSpPr txBox="1">
                <a:spLocks noChangeArrowheads="1"/>
              </p:cNvSpPr>
              <p:nvPr/>
            </p:nvSpPr>
            <p:spPr bwMode="auto">
              <a:xfrm flipH="1">
                <a:off x="2971" y="2840"/>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grpSp>
        <p:sp>
          <p:nvSpPr>
            <p:cNvPr id="24" name="Text Box 30"/>
            <p:cNvSpPr txBox="1">
              <a:spLocks noChangeArrowheads="1"/>
            </p:cNvSpPr>
            <p:nvPr/>
          </p:nvSpPr>
          <p:spPr bwMode="auto">
            <a:xfrm flipH="1">
              <a:off x="3781425" y="1982788"/>
              <a:ext cx="1098550" cy="36671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迭代查询</a:t>
              </a:r>
            </a:p>
          </p:txBody>
        </p:sp>
        <p:grpSp>
          <p:nvGrpSpPr>
            <p:cNvPr id="25" name="Group 49"/>
            <p:cNvGrpSpPr>
              <a:grpSpLocks/>
            </p:cNvGrpSpPr>
            <p:nvPr/>
          </p:nvGrpSpPr>
          <p:grpSpPr bwMode="auto">
            <a:xfrm>
              <a:off x="3259138" y="4916488"/>
              <a:ext cx="2536825" cy="1011237"/>
              <a:chOff x="2053" y="3097"/>
              <a:chExt cx="1598" cy="637"/>
            </a:xfrm>
          </p:grpSpPr>
          <p:grpSp>
            <p:nvGrpSpPr>
              <p:cNvPr id="33" name="Group 48"/>
              <p:cNvGrpSpPr>
                <a:grpSpLocks/>
              </p:cNvGrpSpPr>
              <p:nvPr/>
            </p:nvGrpSpPr>
            <p:grpSpPr bwMode="auto">
              <a:xfrm>
                <a:off x="2053" y="3097"/>
                <a:ext cx="1598" cy="637"/>
                <a:chOff x="2053" y="3097"/>
                <a:chExt cx="1598" cy="637"/>
              </a:xfrm>
            </p:grpSpPr>
            <p:sp>
              <p:nvSpPr>
                <p:cNvPr id="35" name="Rectangle 36"/>
                <p:cNvSpPr>
                  <a:spLocks noChangeArrowheads="1"/>
                </p:cNvSpPr>
                <p:nvPr/>
              </p:nvSpPr>
              <p:spPr bwMode="auto">
                <a:xfrm>
                  <a:off x="2135" y="3356"/>
                  <a:ext cx="1516" cy="263"/>
                </a:xfrm>
                <a:prstGeom prst="rect">
                  <a:avLst/>
                </a:prstGeom>
                <a:solidFill>
                  <a:srgbClr val="CCECFF"/>
                </a:solidFill>
                <a:ln w="9525">
                  <a:solidFill>
                    <a:schemeClr val="folHlink"/>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zh-CN" altLang="en-US" sz="3600" b="0">
                    <a:solidFill>
                      <a:schemeClr val="tx1"/>
                    </a:solidFill>
                    <a:latin typeface="Tahoma" panose="020B0604030504040204" pitchFamily="34" charset="0"/>
                    <a:ea typeface="宋体" panose="02010600030101010101" pitchFamily="2" charset="-122"/>
                  </a:endParaRPr>
                </a:p>
              </p:txBody>
            </p:sp>
            <p:grpSp>
              <p:nvGrpSpPr>
                <p:cNvPr id="36" name="Group 47"/>
                <p:cNvGrpSpPr>
                  <a:grpSpLocks/>
                </p:cNvGrpSpPr>
                <p:nvPr/>
              </p:nvGrpSpPr>
              <p:grpSpPr bwMode="auto">
                <a:xfrm>
                  <a:off x="2053" y="3097"/>
                  <a:ext cx="287" cy="637"/>
                  <a:chOff x="2053" y="3097"/>
                  <a:chExt cx="287" cy="637"/>
                </a:xfrm>
              </p:grpSpPr>
              <p:sp>
                <p:nvSpPr>
                  <p:cNvPr id="37" name="Text Box 33"/>
                  <p:cNvSpPr txBox="1">
                    <a:spLocks noChangeArrowheads="1"/>
                  </p:cNvSpPr>
                  <p:nvPr/>
                </p:nvSpPr>
                <p:spPr bwMode="auto">
                  <a:xfrm flipH="1">
                    <a:off x="2053" y="3097"/>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38" name="Line 35"/>
                  <p:cNvSpPr>
                    <a:spLocks noChangeShapeType="1"/>
                  </p:cNvSpPr>
                  <p:nvPr/>
                </p:nvSpPr>
                <p:spPr bwMode="auto">
                  <a:xfrm rot="10800000" flipH="1" flipV="1">
                    <a:off x="2089" y="3166"/>
                    <a:ext cx="0" cy="568"/>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sp>
            <p:nvSpPr>
              <p:cNvPr id="34" name="Text Box 6"/>
              <p:cNvSpPr txBox="1">
                <a:spLocks noChangeArrowheads="1"/>
              </p:cNvSpPr>
              <p:nvPr/>
            </p:nvSpPr>
            <p:spPr bwMode="auto">
              <a:xfrm flipH="1">
                <a:off x="2104" y="3417"/>
                <a:ext cx="1505" cy="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lnSpc>
                    <a:spcPct val="80000"/>
                  </a:lnSpc>
                  <a:spcBef>
                    <a:spcPct val="0"/>
                  </a:spcBef>
                  <a:buClrTx/>
                  <a:buSzTx/>
                  <a:buFontTx/>
                  <a:buNone/>
                </a:pPr>
                <a:r>
                  <a:rPr kumimoji="1" lang="en-US" altLang="zh-CN" sz="1800" b="0">
                    <a:solidFill>
                      <a:schemeClr val="tx1"/>
                    </a:solidFill>
                    <a:latin typeface="Arial" panose="020B0604020202020204" pitchFamily="34" charset="0"/>
                    <a:ea typeface="黑体" panose="02010609060101010101" pitchFamily="49" charset="-122"/>
                  </a:rPr>
                  <a:t> y.abc.com</a:t>
                </a:r>
                <a:r>
                  <a:rPr kumimoji="1" lang="en-US" altLang="zh-CN" sz="900" b="0">
                    <a:solidFill>
                      <a:schemeClr val="tx1"/>
                    </a:solidFill>
                    <a:latin typeface="Arial" panose="020B0604020202020204" pitchFamily="34" charset="0"/>
                    <a:ea typeface="黑体" panose="02010609060101010101" pitchFamily="49" charset="-122"/>
                  </a:rPr>
                  <a:t> </a:t>
                </a:r>
                <a:r>
                  <a:rPr kumimoji="1" lang="zh-CN" altLang="en-US" sz="1800" b="0">
                    <a:solidFill>
                      <a:schemeClr val="tx1"/>
                    </a:solidFill>
                    <a:latin typeface="Arial" panose="020B0604020202020204" pitchFamily="34" charset="0"/>
                    <a:ea typeface="黑体" panose="02010609060101010101" pitchFamily="49" charset="-122"/>
                  </a:rPr>
                  <a:t>的</a:t>
                </a:r>
                <a:r>
                  <a:rPr kumimoji="1" lang="zh-CN" altLang="en-US" sz="1400" b="0">
                    <a:solidFill>
                      <a:schemeClr val="tx1"/>
                    </a:solidFill>
                    <a:latin typeface="Arial" panose="020B0604020202020204" pitchFamily="34" charset="0"/>
                    <a:ea typeface="黑体" panose="02010609060101010101" pitchFamily="49" charset="-122"/>
                  </a:rPr>
                  <a:t> </a:t>
                </a:r>
                <a:r>
                  <a:rPr kumimoji="1" lang="en-US" altLang="zh-CN" sz="1800" b="0">
                    <a:solidFill>
                      <a:schemeClr val="tx1"/>
                    </a:solidFill>
                    <a:latin typeface="Arial" panose="020B0604020202020204" pitchFamily="34" charset="0"/>
                    <a:ea typeface="黑体" panose="02010609060101010101" pitchFamily="49" charset="-122"/>
                  </a:rPr>
                  <a:t>IP</a:t>
                </a:r>
                <a:r>
                  <a:rPr kumimoji="1" lang="en-US" altLang="zh-CN" sz="1400" b="0">
                    <a:solidFill>
                      <a:schemeClr val="tx1"/>
                    </a:solidFill>
                    <a:latin typeface="Arial" panose="020B0604020202020204" pitchFamily="34" charset="0"/>
                    <a:ea typeface="黑体" panose="02010609060101010101" pitchFamily="49" charset="-122"/>
                  </a:rPr>
                  <a:t> </a:t>
                </a:r>
                <a:r>
                  <a:rPr kumimoji="1" lang="zh-CN" altLang="en-US" sz="1800" b="0">
                    <a:solidFill>
                      <a:schemeClr val="tx1"/>
                    </a:solidFill>
                    <a:latin typeface="Arial" panose="020B0604020202020204" pitchFamily="34" charset="0"/>
                    <a:ea typeface="黑体" panose="02010609060101010101" pitchFamily="49" charset="-122"/>
                  </a:rPr>
                  <a:t>地址 </a:t>
                </a:r>
              </a:p>
            </p:txBody>
          </p:sp>
        </p:grpSp>
        <p:pic>
          <p:nvPicPr>
            <p:cNvPr id="26" name="Picture 1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2981325" y="6018213"/>
              <a:ext cx="477838" cy="54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1"/>
            <p:cNvSpPr txBox="1">
              <a:spLocks noChangeArrowheads="1"/>
            </p:cNvSpPr>
            <p:nvPr/>
          </p:nvSpPr>
          <p:spPr bwMode="auto">
            <a:xfrm flipH="1">
              <a:off x="2700338" y="6526213"/>
              <a:ext cx="13398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lnSpc>
                  <a:spcPct val="80000"/>
                </a:lnSpc>
                <a:spcBef>
                  <a:spcPct val="0"/>
                </a:spcBef>
                <a:buClrTx/>
                <a:buSzTx/>
                <a:buFontTx/>
                <a:buNone/>
              </a:pPr>
              <a:r>
                <a:rPr kumimoji="1" lang="en-US" altLang="zh-CN" sz="1800" b="0">
                  <a:solidFill>
                    <a:schemeClr val="tx1"/>
                  </a:solidFill>
                  <a:latin typeface="Arial" panose="020B0604020202020204" pitchFamily="34" charset="0"/>
                  <a:ea typeface="黑体" panose="02010609060101010101" pitchFamily="49" charset="-122"/>
                </a:rPr>
                <a:t>m.xyz.com </a:t>
              </a:r>
            </a:p>
          </p:txBody>
        </p:sp>
        <p:sp>
          <p:nvSpPr>
            <p:cNvPr id="28" name="Text Box 31"/>
            <p:cNvSpPr txBox="1">
              <a:spLocks noChangeArrowheads="1"/>
            </p:cNvSpPr>
            <p:nvPr/>
          </p:nvSpPr>
          <p:spPr bwMode="auto">
            <a:xfrm flipH="1">
              <a:off x="2481154" y="5157788"/>
              <a:ext cx="646331" cy="618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递归</a:t>
              </a:r>
            </a:p>
            <a:p>
              <a:pPr algn="ctr" eaLnBrk="1" hangingPunct="1">
                <a:lnSpc>
                  <a:spcPct val="90000"/>
                </a:lnSpc>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查询</a:t>
              </a:r>
            </a:p>
          </p:txBody>
        </p:sp>
        <p:grpSp>
          <p:nvGrpSpPr>
            <p:cNvPr id="29" name="Group 39"/>
            <p:cNvGrpSpPr>
              <a:grpSpLocks/>
            </p:cNvGrpSpPr>
            <p:nvPr/>
          </p:nvGrpSpPr>
          <p:grpSpPr bwMode="auto">
            <a:xfrm>
              <a:off x="2771775" y="5026025"/>
              <a:ext cx="455613" cy="1066800"/>
              <a:chOff x="1746" y="3166"/>
              <a:chExt cx="287" cy="672"/>
            </a:xfrm>
          </p:grpSpPr>
          <p:sp>
            <p:nvSpPr>
              <p:cNvPr id="31" name="Text Box 32"/>
              <p:cNvSpPr txBox="1">
                <a:spLocks noChangeArrowheads="1"/>
              </p:cNvSpPr>
              <p:nvPr/>
            </p:nvSpPr>
            <p:spPr bwMode="auto">
              <a:xfrm flipH="1">
                <a:off x="1746" y="3550"/>
                <a:ext cx="2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kumimoji="1" lang="en-US" altLang="zh-CN" b="0">
                    <a:solidFill>
                      <a:schemeClr val="tx1"/>
                    </a:solidFill>
                    <a:latin typeface="Arial" panose="020B0604020202020204" pitchFamily="34" charset="0"/>
                    <a:ea typeface="黑体" panose="02010609060101010101" pitchFamily="49" charset="-122"/>
                    <a:sym typeface="Wingdings" panose="05000000000000000000" pitchFamily="2" charset="2"/>
                  </a:rPr>
                  <a:t></a:t>
                </a:r>
              </a:p>
            </p:txBody>
          </p:sp>
          <p:sp>
            <p:nvSpPr>
              <p:cNvPr id="32" name="Line 34"/>
              <p:cNvSpPr>
                <a:spLocks noChangeShapeType="1"/>
              </p:cNvSpPr>
              <p:nvPr/>
            </p:nvSpPr>
            <p:spPr bwMode="auto">
              <a:xfrm rot="10800000" flipH="1">
                <a:off x="1996" y="3166"/>
                <a:ext cx="0" cy="568"/>
              </a:xfrm>
              <a:prstGeom prst="line">
                <a:avLst/>
              </a:prstGeom>
              <a:noFill/>
              <a:ln w="38100">
                <a:solidFill>
                  <a:schemeClr val="folHlink"/>
                </a:solidFill>
                <a:round/>
                <a:headEn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a:p>
            </p:txBody>
          </p:sp>
        </p:grpSp>
        <p:sp>
          <p:nvSpPr>
            <p:cNvPr id="30" name="Text Box 50"/>
            <p:cNvSpPr txBox="1">
              <a:spLocks noChangeArrowheads="1"/>
            </p:cNvSpPr>
            <p:nvPr/>
          </p:nvSpPr>
          <p:spPr bwMode="auto">
            <a:xfrm flipH="1">
              <a:off x="3276600" y="6165850"/>
              <a:ext cx="35274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lgn="ctr" eaLnBrk="1" hangingPunct="1">
                <a:lnSpc>
                  <a:spcPct val="80000"/>
                </a:lnSpc>
                <a:spcBef>
                  <a:spcPct val="0"/>
                </a:spcBef>
                <a:buClrTx/>
                <a:buSzTx/>
                <a:buFontTx/>
                <a:buNone/>
              </a:pPr>
              <a:r>
                <a:rPr kumimoji="1" lang="zh-CN" altLang="en-US" sz="1800" b="0">
                  <a:solidFill>
                    <a:schemeClr val="tx1"/>
                  </a:solidFill>
                  <a:latin typeface="Arial" panose="020B0604020202020204" pitchFamily="34" charset="0"/>
                  <a:ea typeface="黑体" panose="02010609060101010101" pitchFamily="49" charset="-122"/>
                </a:rPr>
                <a:t>需要查找 </a:t>
              </a:r>
              <a:r>
                <a:rPr kumimoji="1" lang="en-US" altLang="zh-CN" sz="1800" b="0">
                  <a:solidFill>
                    <a:schemeClr val="tx1"/>
                  </a:solidFill>
                  <a:latin typeface="Arial" panose="020B0604020202020204" pitchFamily="34" charset="0"/>
                  <a:ea typeface="黑体" panose="02010609060101010101" pitchFamily="49" charset="-122"/>
                </a:rPr>
                <a:t>y.abc.com </a:t>
              </a:r>
              <a:r>
                <a:rPr kumimoji="1" lang="zh-CN" altLang="en-US" sz="1800" b="0">
                  <a:solidFill>
                    <a:schemeClr val="tx1"/>
                  </a:solidFill>
                  <a:latin typeface="Arial" panose="020B0604020202020204" pitchFamily="34" charset="0"/>
                  <a:ea typeface="黑体" panose="02010609060101010101" pitchFamily="49" charset="-122"/>
                </a:rPr>
                <a:t>的 </a:t>
              </a:r>
              <a:r>
                <a:rPr kumimoji="1" lang="en-US" altLang="zh-CN" sz="1800" b="0">
                  <a:solidFill>
                    <a:schemeClr val="tx1"/>
                  </a:solidFill>
                  <a:latin typeface="Arial" panose="020B0604020202020204" pitchFamily="34" charset="0"/>
                  <a:ea typeface="黑体" panose="02010609060101010101" pitchFamily="49" charset="-122"/>
                </a:rPr>
                <a:t>IP </a:t>
              </a:r>
              <a:r>
                <a:rPr kumimoji="1" lang="zh-CN" altLang="en-US" sz="1800" b="0">
                  <a:solidFill>
                    <a:schemeClr val="tx1"/>
                  </a:solidFill>
                  <a:latin typeface="Arial" panose="020B0604020202020204" pitchFamily="34" charset="0"/>
                  <a:ea typeface="黑体" panose="02010609060101010101" pitchFamily="49" charset="-122"/>
                </a:rPr>
                <a:t>地址</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251520" y="260648"/>
            <a:ext cx="6805612" cy="838423"/>
          </a:xfrm>
        </p:spPr>
        <p:txBody>
          <a:bodyPr/>
          <a:lstStyle/>
          <a:p>
            <a:pPr marL="457200" indent="-457200" algn="l" eaLnBrk="1" hangingPunct="1">
              <a:buFont typeface="Arial" panose="020B0604020202020204" pitchFamily="34" charset="0"/>
              <a:buChar char="•"/>
            </a:pPr>
            <a:r>
              <a:rPr lang="zh-CN" altLang="en-US" sz="3200" u="sng" dirty="0" smtClean="0"/>
              <a:t>名字的高速缓存 </a:t>
            </a:r>
          </a:p>
        </p:txBody>
      </p:sp>
      <p:sp>
        <p:nvSpPr>
          <p:cNvPr id="38915" name="Rectangle 3"/>
          <p:cNvSpPr>
            <a:spLocks noGrp="1" noChangeArrowheads="1"/>
          </p:cNvSpPr>
          <p:nvPr>
            <p:ph type="body" idx="1"/>
          </p:nvPr>
        </p:nvSpPr>
        <p:spPr>
          <a:xfrm>
            <a:off x="611560" y="1340768"/>
            <a:ext cx="7843838" cy="4618038"/>
          </a:xfrm>
        </p:spPr>
        <p:txBody>
          <a:bodyPr/>
          <a:lstStyle/>
          <a:p>
            <a:pPr eaLnBrk="1" hangingPunct="1"/>
            <a:r>
              <a:rPr lang="zh-CN" altLang="en-US" dirty="0" smtClean="0">
                <a:latin typeface="华文新魏" panose="02010800040101010101" pitchFamily="2" charset="-122"/>
                <a:ea typeface="华文新魏" panose="02010800040101010101" pitchFamily="2" charset="-122"/>
              </a:rPr>
              <a:t>每个域名服务器都维护一个高速缓存，存放最近用过的名字以及从何处获得名字映射信息的记录。</a:t>
            </a:r>
          </a:p>
          <a:p>
            <a:pPr eaLnBrk="1" hangingPunct="1"/>
            <a:r>
              <a:rPr lang="zh-CN" altLang="en-US" dirty="0" smtClean="0">
                <a:latin typeface="华文新魏" panose="02010800040101010101" pitchFamily="2" charset="-122"/>
                <a:ea typeface="华文新魏" panose="02010800040101010101" pitchFamily="2" charset="-122"/>
              </a:rPr>
              <a:t>可大大减轻根域名服务器的负荷，使因特网上的 </a:t>
            </a:r>
            <a:r>
              <a:rPr lang="en-US" altLang="zh-CN" dirty="0" smtClean="0">
                <a:latin typeface="华文新魏" panose="02010800040101010101" pitchFamily="2" charset="-122"/>
                <a:ea typeface="华文新魏" panose="02010800040101010101" pitchFamily="2" charset="-122"/>
              </a:rPr>
              <a:t>DNS </a:t>
            </a:r>
            <a:r>
              <a:rPr lang="zh-CN" altLang="en-US" dirty="0" smtClean="0">
                <a:latin typeface="华文新魏" panose="02010800040101010101" pitchFamily="2" charset="-122"/>
                <a:ea typeface="华文新魏" panose="02010800040101010101" pitchFamily="2" charset="-122"/>
              </a:rPr>
              <a:t>查询请求和回答报文的数量大为减少。 </a:t>
            </a:r>
          </a:p>
          <a:p>
            <a:pPr eaLnBrk="1" hangingPunct="1"/>
            <a:r>
              <a:rPr lang="zh-CN" altLang="en-US" dirty="0" smtClean="0">
                <a:latin typeface="华文新魏" panose="02010800040101010101" pitchFamily="2" charset="-122"/>
                <a:ea typeface="华文新魏" panose="02010800040101010101" pitchFamily="2" charset="-122"/>
              </a:rPr>
              <a:t>为保持高速缓存中的内容正确，域名服务器应为每项内容设置计时器，并处理超过合理时间的项（例如，每个项目只存放两天）。</a:t>
            </a:r>
          </a:p>
          <a:p>
            <a:pPr eaLnBrk="1" hangingPunct="1"/>
            <a:r>
              <a:rPr lang="zh-CN" altLang="en-US" dirty="0" smtClean="0">
                <a:latin typeface="华文新魏" panose="02010800040101010101" pitchFamily="2" charset="-122"/>
                <a:ea typeface="华文新魏" panose="02010800040101010101" pitchFamily="2" charset="-122"/>
              </a:rPr>
              <a:t>当权限域名服务器回答一个查询请求时，在响应中都指明绑定有效存在的时间值。增加此时间值可减少网络开销，而减少此时间值可提高域名转换的准确性。 </a:t>
            </a:r>
          </a:p>
        </p:txBody>
      </p:sp>
      <p:sp>
        <p:nvSpPr>
          <p:cNvPr id="38917"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b="1">
                <a:solidFill>
                  <a:srgbClr val="333399"/>
                </a:solidFill>
                <a:latin typeface="隶书" panose="02010509060101010101" pitchFamily="49" charset="-122"/>
                <a:ea typeface="隶书" panose="02010509060101010101" pitchFamily="49" charset="-122"/>
              </a:defRPr>
            </a:lvl1pPr>
            <a:lvl2pPr marL="742950" indent="-285750">
              <a:spcBef>
                <a:spcPts val="600"/>
              </a:spcBef>
              <a:buClr>
                <a:schemeClr val="hlink"/>
              </a:buClr>
              <a:buSzPct val="55000"/>
              <a:buFont typeface="Wingdings" panose="05000000000000000000" pitchFamily="2" charset="2"/>
              <a:buChar char="n"/>
              <a:defRPr sz="2000" b="1">
                <a:solidFill>
                  <a:schemeClr val="tx1"/>
                </a:solidFill>
                <a:latin typeface="隶书" panose="02010509060101010101" pitchFamily="49" charset="-122"/>
                <a:ea typeface="隶书" panose="02010509060101010101" pitchFamily="49" charset="-122"/>
              </a:defRPr>
            </a:lvl2pPr>
            <a:lvl3pPr marL="1143000" indent="-228600">
              <a:spcBef>
                <a:spcPts val="600"/>
              </a:spcBef>
              <a:buClr>
                <a:schemeClr val="folHlink"/>
              </a:buClr>
              <a:buSzPct val="50000"/>
              <a:buFont typeface="Wingdings" panose="05000000000000000000" pitchFamily="2" charset="2"/>
              <a:buChar char="n"/>
              <a:defRPr b="1">
                <a:solidFill>
                  <a:schemeClr val="tx1"/>
                </a:solidFill>
                <a:latin typeface="隶书" panose="02010509060101010101" pitchFamily="49" charset="-122"/>
                <a:ea typeface="隶书" panose="02010509060101010101" pitchFamily="49" charset="-122"/>
              </a:defRPr>
            </a:lvl3pPr>
            <a:lvl4pPr marL="1600200" indent="-228600">
              <a:spcBef>
                <a:spcPts val="600"/>
              </a:spcBef>
              <a:buClr>
                <a:schemeClr val="accent2"/>
              </a:buClr>
              <a:buSzPct val="55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4pPr>
            <a:lvl5pPr marL="2057400" indent="-228600">
              <a:spcBef>
                <a:spcPts val="600"/>
              </a:spcBef>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ts val="600"/>
              </a:spcBef>
              <a:spcAft>
                <a:spcPct val="0"/>
              </a:spcAft>
              <a:buClr>
                <a:schemeClr val="accent1"/>
              </a:buClr>
              <a:buSzPct val="50000"/>
              <a:buFont typeface="Wingdings" panose="05000000000000000000" pitchFamily="2" charset="2"/>
              <a:buChar char="n"/>
              <a:defRPr sz="16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fld id="{2C00AE3F-89C2-45BB-B8C5-764023DED7A9}" type="slidenum">
              <a:rPr lang="en-US" altLang="zh-CN" sz="1400" b="0">
                <a:solidFill>
                  <a:schemeClr val="tx1"/>
                </a:solidFill>
                <a:latin typeface="Tahoma" panose="020B0604030504040204" pitchFamily="34" charset="0"/>
                <a:ea typeface="宋体" panose="02010600030101010101" pitchFamily="2" charset="-122"/>
              </a:rPr>
              <a:pPr>
                <a:spcBef>
                  <a:spcPct val="0"/>
                </a:spcBef>
                <a:buClrTx/>
                <a:buSzTx/>
                <a:buFontTx/>
                <a:buNone/>
              </a:pPr>
              <a:t>23</a:t>
            </a:fld>
            <a:endParaRPr lang="en-US" altLang="zh-CN" sz="1400" b="0">
              <a:solidFill>
                <a:schemeClr val="tx1"/>
              </a:solidFill>
              <a:latin typeface="Tahoma" panose="020B0604030504040204" pitchFamily="34" charset="0"/>
              <a:ea typeface="宋体" panose="02010600030101010101" pitchFamily="2" charset="-122"/>
            </a:endParaRPr>
          </a:p>
        </p:txBody>
      </p:sp>
    </p:spTree>
    <p:extLst>
      <p:ext uri="{BB962C8B-B14F-4D97-AF65-F5344CB8AC3E}">
        <p14:creationId xmlns="" xmlns:p14="http://schemas.microsoft.com/office/powerpoint/2010/main" val="1839757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6"/>
          <p:cNvSpPr>
            <a:spLocks noGrp="1"/>
          </p:cNvSpPr>
          <p:nvPr>
            <p:ph type="sldNum" sz="quarter" idx="12"/>
          </p:nvPr>
        </p:nvSpPr>
        <p:spPr>
          <a:noFill/>
        </p:spPr>
        <p:txBody>
          <a:bodyPr/>
          <a:lstStyle/>
          <a:p>
            <a:fld id="{F0CE414E-4E25-420E-98C4-61353BD4A084}" type="slidenum">
              <a:rPr lang="zh-CN" altLang="en-US" smtClean="0"/>
              <a:pPr/>
              <a:t>24</a:t>
            </a:fld>
            <a:endParaRPr lang="en-US" altLang="zh-CN" smtClean="0"/>
          </a:p>
        </p:txBody>
      </p:sp>
      <p:sp>
        <p:nvSpPr>
          <p:cNvPr id="40963" name="Rectangle 2"/>
          <p:cNvSpPr>
            <a:spLocks noGrp="1" noChangeArrowheads="1"/>
          </p:cNvSpPr>
          <p:nvPr>
            <p:ph type="title"/>
          </p:nvPr>
        </p:nvSpPr>
        <p:spPr>
          <a:xfrm>
            <a:off x="467544" y="404664"/>
            <a:ext cx="7772400" cy="1143000"/>
          </a:xfrm>
        </p:spPr>
        <p:txBody>
          <a:bodyPr/>
          <a:lstStyle/>
          <a:p>
            <a:pPr algn="l">
              <a:buFont typeface="Arial" pitchFamily="34" charset="0"/>
              <a:buChar char="•"/>
            </a:pPr>
            <a:r>
              <a:rPr lang="en-US" altLang="zh-CN" sz="3200" u="sng" dirty="0" smtClean="0">
                <a:latin typeface="Comic Sans MS" pitchFamily="66" charset="0"/>
                <a:ea typeface="宋体" pitchFamily="2" charset="-122"/>
              </a:rPr>
              <a:t> DNS </a:t>
            </a:r>
            <a:r>
              <a:rPr lang="zh-CN" altLang="en-US" sz="3200" u="sng" dirty="0" smtClean="0"/>
              <a:t>记录</a:t>
            </a:r>
            <a:endParaRPr lang="en-US" altLang="zh-CN" sz="3200" u="sng" dirty="0" smtClean="0"/>
          </a:p>
        </p:txBody>
      </p:sp>
      <p:sp>
        <p:nvSpPr>
          <p:cNvPr id="40964" name="Rectangle 3"/>
          <p:cNvSpPr>
            <a:spLocks noGrp="1" noChangeArrowheads="1"/>
          </p:cNvSpPr>
          <p:nvPr>
            <p:ph type="body" sz="half" idx="1"/>
          </p:nvPr>
        </p:nvSpPr>
        <p:spPr>
          <a:xfrm>
            <a:off x="899592" y="1412776"/>
            <a:ext cx="7459662" cy="514350"/>
          </a:xfrm>
        </p:spPr>
        <p:txBody>
          <a:bodyPr/>
          <a:lstStyle/>
          <a:p>
            <a:pPr>
              <a:buFont typeface="ZapfDingbats"/>
              <a:buNone/>
            </a:pPr>
            <a:r>
              <a:rPr lang="en-US" altLang="zh-CN" sz="2400" dirty="0" smtClean="0">
                <a:solidFill>
                  <a:srgbClr val="FF0000"/>
                </a:solidFill>
                <a:latin typeface="Comic Sans MS" pitchFamily="66" charset="0"/>
                <a:ea typeface="宋体" pitchFamily="2" charset="-122"/>
              </a:rPr>
              <a:t>RR</a:t>
            </a:r>
            <a:r>
              <a:rPr lang="zh-CN" altLang="en-US" sz="2400" dirty="0" smtClean="0">
                <a:solidFill>
                  <a:srgbClr val="FF0000"/>
                </a:solidFill>
                <a:latin typeface="Comic Sans MS" pitchFamily="66" charset="0"/>
                <a:ea typeface="宋体" pitchFamily="2" charset="-122"/>
              </a:rPr>
              <a:t>：</a:t>
            </a:r>
            <a:r>
              <a:rPr lang="en-US" altLang="zh-CN" sz="2400" dirty="0" smtClean="0">
                <a:latin typeface="Comic Sans MS" pitchFamily="66" charset="0"/>
                <a:ea typeface="宋体" pitchFamily="2" charset="-122"/>
              </a:rPr>
              <a:t>resource records</a:t>
            </a:r>
          </a:p>
        </p:txBody>
      </p:sp>
      <p:sp>
        <p:nvSpPr>
          <p:cNvPr id="95238" name="Rectangle 4"/>
          <p:cNvSpPr>
            <a:spLocks noGrp="1" noChangeArrowheads="1"/>
          </p:cNvSpPr>
          <p:nvPr>
            <p:ph type="body" sz="half" idx="2"/>
          </p:nvPr>
        </p:nvSpPr>
        <p:spPr>
          <a:xfrm>
            <a:off x="468313" y="4221163"/>
            <a:ext cx="4000500" cy="1866900"/>
          </a:xfrm>
        </p:spPr>
        <p:txBody>
          <a:bodyPr/>
          <a:lstStyle/>
          <a:p>
            <a:pPr>
              <a:spcBef>
                <a:spcPct val="0"/>
              </a:spcBef>
              <a:buClrTx/>
              <a:buSzPct val="100000"/>
              <a:buFont typeface="Wingdings" pitchFamily="2" charset="2"/>
              <a:buChar char="p"/>
              <a:defRPr/>
            </a:pPr>
            <a:r>
              <a:rPr lang="en-US" altLang="zh-CN" sz="2400" b="0" kern="1200" dirty="0" smtClean="0">
                <a:solidFill>
                  <a:schemeClr val="tx1"/>
                </a:solidFill>
                <a:latin typeface="Comic Sans MS" pitchFamily="66" charset="0"/>
                <a:ea typeface="宋体" charset="-122"/>
              </a:rPr>
              <a:t>Type=NS</a:t>
            </a:r>
          </a:p>
          <a:p>
            <a:pPr lvl="1">
              <a:defRPr/>
            </a:pPr>
            <a:r>
              <a:rPr lang="en-US" altLang="zh-CN" sz="2000" dirty="0" smtClean="0">
                <a:latin typeface="Comic Sans MS" pitchFamily="66" charset="0"/>
                <a:ea typeface="宋体" charset="-122"/>
              </a:rPr>
              <a:t>name is domain (e.g. foo.com)</a:t>
            </a:r>
          </a:p>
          <a:p>
            <a:pPr lvl="1">
              <a:defRPr/>
            </a:pPr>
            <a:r>
              <a:rPr lang="en-US" altLang="zh-CN" sz="2000" dirty="0" smtClean="0">
                <a:latin typeface="Comic Sans MS" pitchFamily="66" charset="0"/>
                <a:ea typeface="宋体" charset="-122"/>
              </a:rPr>
              <a:t>value is hostname of authoritative name server for this domain</a:t>
            </a:r>
          </a:p>
          <a:p>
            <a:pPr>
              <a:defRPr/>
            </a:pPr>
            <a:endParaRPr lang="zh-CN" altLang="en-US" sz="2400" dirty="0" smtClean="0">
              <a:latin typeface="Comic Sans MS" pitchFamily="66" charset="0"/>
              <a:ea typeface="宋体" charset="-122"/>
            </a:endParaRPr>
          </a:p>
        </p:txBody>
      </p:sp>
      <p:grpSp>
        <p:nvGrpSpPr>
          <p:cNvPr id="2" name="Group 5"/>
          <p:cNvGrpSpPr>
            <a:grpSpLocks/>
          </p:cNvGrpSpPr>
          <p:nvPr/>
        </p:nvGrpSpPr>
        <p:grpSpPr bwMode="auto">
          <a:xfrm>
            <a:off x="1547292" y="1989609"/>
            <a:ext cx="5832475" cy="571500"/>
            <a:chOff x="1296" y="1251"/>
            <a:chExt cx="3470" cy="360"/>
          </a:xfrm>
        </p:grpSpPr>
        <p:sp>
          <p:nvSpPr>
            <p:cNvPr id="40971" name="Text Box 6"/>
            <p:cNvSpPr txBox="1">
              <a:spLocks noChangeArrowheads="1"/>
            </p:cNvSpPr>
            <p:nvPr/>
          </p:nvSpPr>
          <p:spPr bwMode="auto">
            <a:xfrm>
              <a:off x="1387" y="1278"/>
              <a:ext cx="3379" cy="291"/>
            </a:xfrm>
            <a:prstGeom prst="rect">
              <a:avLst/>
            </a:prstGeom>
            <a:noFill/>
            <a:ln w="9525">
              <a:noFill/>
              <a:miter lim="800000"/>
              <a:headEnd/>
              <a:tailEnd/>
            </a:ln>
          </p:spPr>
          <p:txBody>
            <a:bodyPr anchor="ctr">
              <a:spAutoFit/>
            </a:bodyPr>
            <a:lstStyle/>
            <a:p>
              <a:pPr algn="ctr"/>
              <a:r>
                <a:rPr lang="en-US" altLang="zh-CN" sz="2400" b="1" dirty="0">
                  <a:solidFill>
                    <a:srgbClr val="C00000"/>
                  </a:solidFill>
                  <a:latin typeface="Comic Sans MS" pitchFamily="66" charset="0"/>
                </a:rPr>
                <a:t>RR format: (name, value, type, </a:t>
              </a:r>
              <a:r>
                <a:rPr lang="en-US" altLang="zh-CN" sz="2400" b="1" dirty="0" err="1">
                  <a:solidFill>
                    <a:srgbClr val="C00000"/>
                  </a:solidFill>
                  <a:latin typeface="Comic Sans MS" pitchFamily="66" charset="0"/>
                </a:rPr>
                <a:t>ttl</a:t>
              </a:r>
              <a:r>
                <a:rPr lang="en-US" altLang="zh-CN" sz="2400" b="1" dirty="0">
                  <a:solidFill>
                    <a:srgbClr val="C00000"/>
                  </a:solidFill>
                  <a:latin typeface="Comic Sans MS" pitchFamily="66" charset="0"/>
                </a:rPr>
                <a:t>)</a:t>
              </a:r>
            </a:p>
          </p:txBody>
        </p:sp>
        <p:sp>
          <p:nvSpPr>
            <p:cNvPr id="40972" name="Rectangle 7"/>
            <p:cNvSpPr>
              <a:spLocks noChangeArrowheads="1"/>
            </p:cNvSpPr>
            <p:nvPr/>
          </p:nvSpPr>
          <p:spPr bwMode="auto">
            <a:xfrm>
              <a:off x="1296" y="1251"/>
              <a:ext cx="3427" cy="360"/>
            </a:xfrm>
            <a:prstGeom prst="rect">
              <a:avLst/>
            </a:prstGeom>
            <a:noFill/>
            <a:ln w="19050">
              <a:solidFill>
                <a:schemeClr val="accent2"/>
              </a:solidFill>
              <a:miter lim="800000"/>
              <a:headEnd/>
              <a:tailEnd/>
            </a:ln>
          </p:spPr>
          <p:txBody>
            <a:bodyPr wrap="none" anchor="ctr"/>
            <a:lstStyle/>
            <a:p>
              <a:pPr algn="ctr"/>
              <a:endParaRPr lang="zh-CN" altLang="en-US">
                <a:solidFill>
                  <a:schemeClr val="accent2"/>
                </a:solidFill>
                <a:latin typeface="Comic Sans MS" pitchFamily="66" charset="0"/>
              </a:endParaRPr>
            </a:p>
          </p:txBody>
        </p:sp>
      </p:grpSp>
      <p:sp>
        <p:nvSpPr>
          <p:cNvPr id="40967" name="Rectangle 8"/>
          <p:cNvSpPr>
            <a:spLocks noChangeArrowheads="1"/>
          </p:cNvSpPr>
          <p:nvPr/>
        </p:nvSpPr>
        <p:spPr bwMode="auto">
          <a:xfrm>
            <a:off x="539750" y="3068638"/>
            <a:ext cx="3810000" cy="1152525"/>
          </a:xfrm>
          <a:prstGeom prst="rect">
            <a:avLst/>
          </a:prstGeom>
          <a:noFill/>
          <a:ln w="9525">
            <a:noFill/>
            <a:miter lim="800000"/>
            <a:headEnd/>
            <a:tailEnd/>
          </a:ln>
        </p:spPr>
        <p:txBody>
          <a:bodyPr/>
          <a:lstStyle/>
          <a:p>
            <a:pPr marL="342900" indent="-342900">
              <a:buFont typeface="Wingdings" pitchFamily="2" charset="2"/>
              <a:buChar char="p"/>
            </a:pPr>
            <a:r>
              <a:rPr lang="en-US" altLang="zh-CN" sz="2400" dirty="0">
                <a:latin typeface="Comic Sans MS" pitchFamily="66" charset="0"/>
              </a:rPr>
              <a:t>Type=A</a:t>
            </a:r>
          </a:p>
          <a:p>
            <a:pPr marL="742950" lvl="1" indent="-285750">
              <a:buSzPct val="75000"/>
              <a:buFont typeface="Wingdings" pitchFamily="2" charset="2"/>
              <a:buChar char="v"/>
            </a:pPr>
            <a:r>
              <a:rPr lang="en-US" altLang="zh-CN" sz="2000" b="1" dirty="0">
                <a:latin typeface="Comic Sans MS" pitchFamily="66" charset="0"/>
              </a:rPr>
              <a:t>name</a:t>
            </a:r>
            <a:r>
              <a:rPr lang="en-US" altLang="zh-CN" sz="2000" dirty="0">
                <a:latin typeface="Comic Sans MS" pitchFamily="66" charset="0"/>
              </a:rPr>
              <a:t> is hostname</a:t>
            </a:r>
          </a:p>
          <a:p>
            <a:pPr marL="742950" lvl="1" indent="-285750">
              <a:buSzPct val="75000"/>
              <a:buFont typeface="Wingdings" pitchFamily="2" charset="2"/>
              <a:buChar char="v"/>
            </a:pPr>
            <a:r>
              <a:rPr lang="en-US" altLang="zh-CN" sz="2000" b="1" dirty="0">
                <a:latin typeface="Comic Sans MS" pitchFamily="66" charset="0"/>
              </a:rPr>
              <a:t>value</a:t>
            </a:r>
            <a:r>
              <a:rPr lang="en-US" altLang="zh-CN" sz="2000" dirty="0">
                <a:latin typeface="Comic Sans MS" pitchFamily="66" charset="0"/>
              </a:rPr>
              <a:t> is IP address</a:t>
            </a:r>
          </a:p>
        </p:txBody>
      </p:sp>
      <p:sp>
        <p:nvSpPr>
          <p:cNvPr id="40968" name="Rectangle 9"/>
          <p:cNvSpPr>
            <a:spLocks noChangeArrowheads="1"/>
          </p:cNvSpPr>
          <p:nvPr/>
        </p:nvSpPr>
        <p:spPr bwMode="auto">
          <a:xfrm>
            <a:off x="4284663" y="3068638"/>
            <a:ext cx="4514850" cy="2171700"/>
          </a:xfrm>
          <a:prstGeom prst="rect">
            <a:avLst/>
          </a:prstGeom>
          <a:noFill/>
          <a:ln w="9525">
            <a:noFill/>
            <a:miter lim="800000"/>
            <a:headEnd/>
            <a:tailEnd/>
          </a:ln>
        </p:spPr>
        <p:txBody>
          <a:bodyPr/>
          <a:lstStyle/>
          <a:p>
            <a:pPr marL="342900" indent="-342900">
              <a:buFont typeface="Wingdings" pitchFamily="2" charset="2"/>
              <a:buChar char="p"/>
            </a:pPr>
            <a:r>
              <a:rPr lang="en-US" altLang="zh-CN" sz="2400">
                <a:latin typeface="Comic Sans MS" pitchFamily="66" charset="0"/>
              </a:rPr>
              <a:t>Type=CNAME</a:t>
            </a:r>
          </a:p>
          <a:p>
            <a:pPr marL="742950" lvl="1" indent="-285750">
              <a:buSzPct val="75000"/>
              <a:buFont typeface="Wingdings" pitchFamily="2" charset="2"/>
              <a:buChar char="v"/>
            </a:pPr>
            <a:r>
              <a:rPr lang="en-US" altLang="zh-CN" sz="2000" b="1">
                <a:latin typeface="Comic Sans MS" pitchFamily="66" charset="0"/>
              </a:rPr>
              <a:t>name</a:t>
            </a:r>
            <a:r>
              <a:rPr lang="en-US" altLang="zh-CN" sz="2000">
                <a:latin typeface="Comic Sans MS" pitchFamily="66" charset="0"/>
              </a:rPr>
              <a:t> is alias name for some “canonical” (the real) name</a:t>
            </a:r>
          </a:p>
          <a:p>
            <a:pPr marL="742950" lvl="1" indent="-285750">
              <a:buSzPct val="75000"/>
              <a:buFont typeface="Wingdings" pitchFamily="2" charset="2"/>
              <a:buNone/>
            </a:pPr>
            <a:r>
              <a:rPr lang="en-US" altLang="zh-CN" sz="1800">
                <a:latin typeface="Comic Sans MS" pitchFamily="66" charset="0"/>
              </a:rPr>
              <a:t>  www.ibm.com </a:t>
            </a:r>
            <a:r>
              <a:rPr lang="en-US" altLang="zh-CN" sz="2000">
                <a:latin typeface="Comic Sans MS" pitchFamily="66" charset="0"/>
              </a:rPr>
              <a:t>is really</a:t>
            </a:r>
            <a:endParaRPr lang="en-US" altLang="zh-CN" sz="1800">
              <a:latin typeface="Comic Sans MS" pitchFamily="66" charset="0"/>
            </a:endParaRPr>
          </a:p>
          <a:p>
            <a:pPr marL="742950" lvl="1" indent="-285750">
              <a:buSzPct val="75000"/>
              <a:buFont typeface="Wingdings" pitchFamily="2" charset="2"/>
              <a:buNone/>
            </a:pPr>
            <a:r>
              <a:rPr lang="en-US" altLang="zh-CN" sz="1800">
                <a:latin typeface="Comic Sans MS" pitchFamily="66" charset="0"/>
              </a:rPr>
              <a:t>  servereast.backup2.ibm.com</a:t>
            </a:r>
          </a:p>
          <a:p>
            <a:pPr marL="742950" lvl="1" indent="-285750">
              <a:buSzPct val="75000"/>
              <a:buFont typeface="Wingdings" pitchFamily="2" charset="2"/>
              <a:buChar char="v"/>
            </a:pPr>
            <a:r>
              <a:rPr lang="en-US" altLang="zh-CN" sz="2000" b="1">
                <a:latin typeface="Comic Sans MS" pitchFamily="66" charset="0"/>
              </a:rPr>
              <a:t>value</a:t>
            </a:r>
            <a:r>
              <a:rPr lang="en-US" altLang="zh-CN" sz="2000">
                <a:latin typeface="Comic Sans MS" pitchFamily="66" charset="0"/>
              </a:rPr>
              <a:t> is canonical name</a:t>
            </a:r>
          </a:p>
          <a:p>
            <a:pPr marL="342900" indent="-342900">
              <a:buFont typeface="ZapfDingbats"/>
              <a:buChar char="r"/>
            </a:pPr>
            <a:endParaRPr lang="zh-CN" altLang="en-US">
              <a:latin typeface="Comic Sans MS" pitchFamily="66" charset="0"/>
            </a:endParaRPr>
          </a:p>
        </p:txBody>
      </p:sp>
      <p:sp>
        <p:nvSpPr>
          <p:cNvPr id="40969" name="Rectangle 10"/>
          <p:cNvSpPr>
            <a:spLocks noChangeArrowheads="1"/>
          </p:cNvSpPr>
          <p:nvPr/>
        </p:nvSpPr>
        <p:spPr bwMode="auto">
          <a:xfrm>
            <a:off x="4284663" y="5157788"/>
            <a:ext cx="4408487" cy="1309687"/>
          </a:xfrm>
          <a:prstGeom prst="rect">
            <a:avLst/>
          </a:prstGeom>
          <a:noFill/>
          <a:ln w="9525">
            <a:noFill/>
            <a:miter lim="800000"/>
            <a:headEnd/>
            <a:tailEnd/>
          </a:ln>
        </p:spPr>
        <p:txBody>
          <a:bodyPr/>
          <a:lstStyle/>
          <a:p>
            <a:pPr marL="342900" indent="-342900">
              <a:buFont typeface="Wingdings" pitchFamily="2" charset="2"/>
              <a:buChar char="p"/>
            </a:pPr>
            <a:r>
              <a:rPr lang="en-US" altLang="zh-CN" sz="2400">
                <a:latin typeface="Comic Sans MS" pitchFamily="66" charset="0"/>
              </a:rPr>
              <a:t>Type=MX</a:t>
            </a:r>
          </a:p>
          <a:p>
            <a:pPr marL="742950" lvl="1" indent="-285750">
              <a:buSzPct val="75000"/>
              <a:buFont typeface="Wingdings" pitchFamily="2" charset="2"/>
              <a:buChar char="v"/>
            </a:pPr>
            <a:r>
              <a:rPr lang="en-US" altLang="zh-CN" sz="2000" b="1">
                <a:latin typeface="Comic Sans MS" pitchFamily="66" charset="0"/>
              </a:rPr>
              <a:t>value</a:t>
            </a:r>
            <a:r>
              <a:rPr lang="en-US" altLang="zh-CN" sz="2000">
                <a:latin typeface="Comic Sans MS" pitchFamily="66" charset="0"/>
              </a:rPr>
              <a:t> is name of mailserver associated with </a:t>
            </a:r>
            <a:r>
              <a:rPr lang="en-US" altLang="zh-CN" sz="2000" b="1">
                <a:latin typeface="Comic Sans MS" pitchFamily="66" charset="0"/>
              </a:rPr>
              <a:t>name</a:t>
            </a:r>
            <a:endParaRPr lang="en-US" altLang="zh-CN" sz="2000">
              <a:latin typeface="Comic Sans MS" pitchFamily="66" charset="0"/>
            </a:endParaRPr>
          </a:p>
        </p:txBody>
      </p:sp>
      <p:sp>
        <p:nvSpPr>
          <p:cNvPr id="40970" name="页脚占位符 6"/>
          <p:cNvSpPr txBox="1">
            <a:spLocks/>
          </p:cNvSpPr>
          <p:nvPr/>
        </p:nvSpPr>
        <p:spPr bwMode="auto">
          <a:xfrm>
            <a:off x="6248400" y="6237312"/>
            <a:ext cx="2895600" cy="457200"/>
          </a:xfrm>
          <a:prstGeom prst="rect">
            <a:avLst/>
          </a:prstGeom>
          <a:noFill/>
          <a:ln w="9525">
            <a:noFill/>
            <a:miter lim="800000"/>
            <a:headEnd/>
            <a:tailEnd/>
          </a:ln>
        </p:spPr>
        <p:txBody>
          <a:bodyPr anchor="b"/>
          <a:lstStyle/>
          <a:p>
            <a:pPr algn="ctr"/>
            <a:endParaRPr lang="zh-CN" altLang="en-US" sz="1400" dirty="0">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p:spPr>
        <p:txBody>
          <a:bodyPr/>
          <a:lstStyle/>
          <a:p>
            <a:fld id="{6776322A-D583-4740-B4EC-1D93B20D24D2}" type="slidenum">
              <a:rPr lang="zh-CN" altLang="en-US" smtClean="0"/>
              <a:pPr/>
              <a:t>25</a:t>
            </a:fld>
            <a:endParaRPr lang="en-US" altLang="zh-CN" smtClean="0"/>
          </a:p>
        </p:txBody>
      </p:sp>
      <p:sp>
        <p:nvSpPr>
          <p:cNvPr id="41988" name="Rectangle 4"/>
          <p:cNvSpPr>
            <a:spLocks noGrp="1" noChangeArrowheads="1"/>
          </p:cNvSpPr>
          <p:nvPr>
            <p:ph type="body" idx="1"/>
          </p:nvPr>
        </p:nvSpPr>
        <p:spPr>
          <a:xfrm>
            <a:off x="467544" y="1340768"/>
            <a:ext cx="8107362" cy="4648200"/>
          </a:xfrm>
        </p:spPr>
        <p:txBody>
          <a:bodyPr/>
          <a:lstStyle/>
          <a:p>
            <a:pPr>
              <a:lnSpc>
                <a:spcPct val="80000"/>
              </a:lnSpc>
            </a:pPr>
            <a:r>
              <a:rPr lang="zh-CN" altLang="en-US" dirty="0" smtClean="0">
                <a:latin typeface="华文新魏" panose="02010800040101010101" pitchFamily="2" charset="-122"/>
                <a:ea typeface="华文新魏" panose="02010800040101010101" pitchFamily="2" charset="-122"/>
              </a:rPr>
              <a:t>新成立公司：</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贝壳网络</a:t>
            </a:r>
            <a:r>
              <a:rPr lang="en-US" altLang="zh-CN" dirty="0" smtClean="0">
                <a:latin typeface="华文新魏" panose="02010800040101010101" pitchFamily="2" charset="-122"/>
                <a:ea typeface="华文新魏" panose="02010800040101010101" pitchFamily="2" charset="-122"/>
              </a:rPr>
              <a:t>”</a:t>
            </a:r>
          </a:p>
          <a:p>
            <a:pPr>
              <a:lnSpc>
                <a:spcPct val="80000"/>
              </a:lnSpc>
            </a:pPr>
            <a:r>
              <a:rPr lang="zh-CN" altLang="en-US" dirty="0" smtClean="0">
                <a:latin typeface="华文新魏" panose="02010800040101010101" pitchFamily="2" charset="-122"/>
                <a:ea typeface="华文新魏" panose="02010800040101010101" pitchFamily="2" charset="-122"/>
              </a:rPr>
              <a:t>注册域名 </a:t>
            </a:r>
            <a:r>
              <a:rPr lang="en-US" altLang="zh-CN" dirty="0" smtClean="0">
                <a:latin typeface="华文新魏" panose="02010800040101010101" pitchFamily="2" charset="-122"/>
                <a:ea typeface="华文新魏" panose="02010800040101010101" pitchFamily="2" charset="-122"/>
              </a:rPr>
              <a:t>netbeike.com </a:t>
            </a:r>
            <a:r>
              <a:rPr lang="zh-CN" altLang="en-US" dirty="0" smtClean="0">
                <a:latin typeface="华文新魏" panose="02010800040101010101" pitchFamily="2" charset="-122"/>
                <a:ea typeface="华文新魏" panose="02010800040101010101" pitchFamily="2" charset="-122"/>
              </a:rPr>
              <a:t>在</a:t>
            </a:r>
            <a:r>
              <a:rPr lang="en-US" altLang="zh-CN" i="1" dirty="0" smtClean="0">
                <a:latin typeface="华文新魏" panose="02010800040101010101" pitchFamily="2" charset="-122"/>
                <a:ea typeface="华文新魏" panose="02010800040101010101" pitchFamily="2" charset="-122"/>
              </a:rPr>
              <a:t>DNS </a:t>
            </a:r>
            <a:r>
              <a:rPr lang="zh-CN" altLang="en-US" dirty="0" smtClean="0">
                <a:latin typeface="华文新魏" panose="02010800040101010101" pitchFamily="2" charset="-122"/>
                <a:ea typeface="华文新魏" panose="02010800040101010101" pitchFamily="2" charset="-122"/>
              </a:rPr>
              <a:t>注册机构</a:t>
            </a:r>
            <a:r>
              <a:rPr lang="en-US" altLang="zh-CN" dirty="0" smtClean="0">
                <a:latin typeface="华文新魏" panose="02010800040101010101" pitchFamily="2" charset="-122"/>
                <a:ea typeface="华文新魏" panose="02010800040101010101" pitchFamily="2" charset="-122"/>
              </a:rPr>
              <a:t> (e.g., CNNIC)</a:t>
            </a:r>
          </a:p>
          <a:p>
            <a:pPr lvl="1">
              <a:lnSpc>
                <a:spcPct val="80000"/>
              </a:lnSpc>
            </a:pPr>
            <a:r>
              <a:rPr lang="zh-CN" altLang="en-US" dirty="0" smtClean="0">
                <a:latin typeface="华文新魏" panose="02010800040101010101" pitchFamily="2" charset="-122"/>
                <a:ea typeface="华文新魏" panose="02010800040101010101" pitchFamily="2" charset="-122"/>
              </a:rPr>
              <a:t>提供：管辖该域名的权威域名服务器的名字和</a:t>
            </a:r>
            <a:r>
              <a:rPr lang="en-US" altLang="zh-CN" dirty="0" smtClean="0">
                <a:latin typeface="华文新魏" panose="02010800040101010101" pitchFamily="2" charset="-122"/>
                <a:ea typeface="华文新魏" panose="02010800040101010101" pitchFamily="2" charset="-122"/>
              </a:rPr>
              <a:t>IP</a:t>
            </a:r>
            <a:r>
              <a:rPr lang="zh-CN" altLang="en-US" dirty="0" smtClean="0">
                <a:latin typeface="华文新魏" panose="02010800040101010101" pitchFamily="2" charset="-122"/>
                <a:ea typeface="华文新魏" panose="02010800040101010101" pitchFamily="2" charset="-122"/>
              </a:rPr>
              <a:t>地址（主要权威域名服务器和从域名服务器）</a:t>
            </a:r>
            <a:endParaRPr lang="en-US" altLang="zh-CN" dirty="0" smtClean="0">
              <a:latin typeface="华文新魏" panose="02010800040101010101" pitchFamily="2" charset="-122"/>
              <a:ea typeface="华文新魏" panose="02010800040101010101" pitchFamily="2" charset="-122"/>
            </a:endParaRPr>
          </a:p>
          <a:p>
            <a:pPr lvl="1">
              <a:lnSpc>
                <a:spcPct val="80000"/>
              </a:lnSpc>
            </a:pPr>
            <a:r>
              <a:rPr lang="zh-CN" altLang="en-US" dirty="0" smtClean="0">
                <a:latin typeface="华文新魏" panose="02010800040101010101" pitchFamily="2" charset="-122"/>
                <a:ea typeface="华文新魏" panose="02010800040101010101" pitchFamily="2" charset="-122"/>
              </a:rPr>
              <a:t>注册机构在其所管辖的</a:t>
            </a:r>
            <a:r>
              <a:rPr lang="en-US" altLang="zh-CN" dirty="0" smtClean="0">
                <a:latin typeface="华文新魏" panose="02010800040101010101" pitchFamily="2" charset="-122"/>
                <a:ea typeface="华文新魏" panose="02010800040101010101" pitchFamily="2" charset="-122"/>
              </a:rPr>
              <a:t>.com </a:t>
            </a:r>
            <a:r>
              <a:rPr lang="zh-CN" altLang="en-US" dirty="0" smtClean="0">
                <a:latin typeface="华文新魏" panose="02010800040101010101" pitchFamily="2" charset="-122"/>
                <a:ea typeface="华文新魏" panose="02010800040101010101" pitchFamily="2" charset="-122"/>
              </a:rPr>
              <a:t>顶级域名服务器数据库中插入</a:t>
            </a:r>
            <a:r>
              <a:rPr lang="en-US" altLang="zh-CN" dirty="0" smtClean="0">
                <a:latin typeface="华文新魏" panose="02010800040101010101" pitchFamily="2" charset="-122"/>
                <a:ea typeface="华文新魏" panose="02010800040101010101" pitchFamily="2" charset="-122"/>
              </a:rPr>
              <a:t>2</a:t>
            </a:r>
            <a:r>
              <a:rPr lang="zh-CN" altLang="en-US" dirty="0" smtClean="0">
                <a:latin typeface="华文新魏" panose="02010800040101010101" pitchFamily="2" charset="-122"/>
                <a:ea typeface="华文新魏" panose="02010800040101010101" pitchFamily="2" charset="-122"/>
              </a:rPr>
              <a:t>条</a:t>
            </a:r>
            <a:r>
              <a:rPr lang="en-US" altLang="zh-CN" dirty="0" smtClean="0">
                <a:latin typeface="华文新魏" panose="02010800040101010101" pitchFamily="2" charset="-122"/>
                <a:ea typeface="华文新魏" panose="02010800040101010101" pitchFamily="2" charset="-122"/>
              </a:rPr>
              <a:t>RR</a:t>
            </a:r>
            <a:r>
              <a:rPr lang="zh-CN" altLang="en-US" dirty="0" smtClean="0">
                <a:latin typeface="华文新魏" panose="02010800040101010101" pitchFamily="2" charset="-122"/>
                <a:ea typeface="华文新魏" panose="02010800040101010101" pitchFamily="2" charset="-122"/>
              </a:rPr>
              <a:t>记录</a:t>
            </a:r>
            <a:endParaRPr lang="en-US" altLang="zh-CN" dirty="0" smtClean="0">
              <a:latin typeface="华文新魏" panose="02010800040101010101" pitchFamily="2" charset="-122"/>
              <a:ea typeface="华文新魏" panose="02010800040101010101" pitchFamily="2" charset="-122"/>
            </a:endParaRPr>
          </a:p>
          <a:p>
            <a:pPr lvl="1">
              <a:lnSpc>
                <a:spcPct val="80000"/>
              </a:lnSpc>
              <a:buFont typeface="Wingdings" pitchFamily="2" charset="2"/>
              <a:buNone/>
            </a:pPr>
            <a:r>
              <a:rPr lang="en-US" altLang="zh-CN" dirty="0" smtClean="0">
                <a:solidFill>
                  <a:srgbClr val="C00000"/>
                </a:solidFill>
                <a:latin typeface="华文新魏" panose="02010800040101010101" pitchFamily="2" charset="-122"/>
                <a:ea typeface="华文新魏" panose="02010800040101010101" pitchFamily="2" charset="-122"/>
              </a:rPr>
              <a:t>(</a:t>
            </a:r>
            <a:r>
              <a:rPr lang="en-US" altLang="zh-CN" dirty="0" smtClean="0">
                <a:solidFill>
                  <a:srgbClr val="C00000"/>
                </a:solidFill>
                <a:latin typeface="华文新魏" panose="02010800040101010101" pitchFamily="2" charset="-122"/>
                <a:ea typeface="华文新魏" panose="02010800040101010101" pitchFamily="2" charset="-122"/>
              </a:rPr>
              <a:t>netbeike.com</a:t>
            </a:r>
            <a:r>
              <a:rPr lang="en-US" altLang="zh-CN" dirty="0" smtClean="0">
                <a:solidFill>
                  <a:srgbClr val="C00000"/>
                </a:solidFill>
                <a:latin typeface="华文新魏" panose="02010800040101010101" pitchFamily="2" charset="-122"/>
                <a:ea typeface="华文新魏" panose="02010800040101010101" pitchFamily="2" charset="-122"/>
              </a:rPr>
              <a:t>, </a:t>
            </a:r>
            <a:r>
              <a:rPr lang="en-US" altLang="zh-CN" dirty="0" smtClean="0">
                <a:solidFill>
                  <a:srgbClr val="C00000"/>
                </a:solidFill>
                <a:latin typeface="华文新魏" panose="02010800040101010101" pitchFamily="2" charset="-122"/>
                <a:ea typeface="华文新魏" panose="02010800040101010101" pitchFamily="2" charset="-122"/>
              </a:rPr>
              <a:t>dns1.netuniversity.com</a:t>
            </a:r>
            <a:r>
              <a:rPr lang="en-US" altLang="zh-CN" dirty="0" smtClean="0">
                <a:solidFill>
                  <a:srgbClr val="C00000"/>
                </a:solidFill>
                <a:latin typeface="华文新魏" panose="02010800040101010101" pitchFamily="2" charset="-122"/>
                <a:ea typeface="华文新魏" panose="02010800040101010101" pitchFamily="2" charset="-122"/>
              </a:rPr>
              <a:t>, NS)</a:t>
            </a:r>
          </a:p>
          <a:p>
            <a:pPr lvl="1">
              <a:lnSpc>
                <a:spcPct val="80000"/>
              </a:lnSpc>
              <a:buFont typeface="Wingdings" pitchFamily="2" charset="2"/>
              <a:buNone/>
            </a:pPr>
            <a:r>
              <a:rPr lang="en-US" altLang="zh-CN" dirty="0" smtClean="0">
                <a:solidFill>
                  <a:srgbClr val="C00000"/>
                </a:solidFill>
                <a:latin typeface="华文新魏" panose="02010800040101010101" pitchFamily="2" charset="-122"/>
                <a:ea typeface="华文新魏" panose="02010800040101010101" pitchFamily="2" charset="-122"/>
              </a:rPr>
              <a:t>(</a:t>
            </a:r>
            <a:r>
              <a:rPr lang="en-US" altLang="zh-CN" dirty="0" smtClean="0">
                <a:solidFill>
                  <a:srgbClr val="C00000"/>
                </a:solidFill>
                <a:latin typeface="华文新魏" panose="02010800040101010101" pitchFamily="2" charset="-122"/>
                <a:ea typeface="华文新魏" panose="02010800040101010101" pitchFamily="2" charset="-122"/>
              </a:rPr>
              <a:t>dns1.netuniversity.com</a:t>
            </a:r>
            <a:r>
              <a:rPr lang="en-US" altLang="zh-CN" dirty="0" smtClean="0">
                <a:solidFill>
                  <a:srgbClr val="C00000"/>
                </a:solidFill>
                <a:latin typeface="华文新魏" panose="02010800040101010101" pitchFamily="2" charset="-122"/>
                <a:ea typeface="华文新魏" panose="02010800040101010101" pitchFamily="2" charset="-122"/>
              </a:rPr>
              <a:t>, 212.212.212.1, A)</a:t>
            </a:r>
            <a:br>
              <a:rPr lang="en-US" altLang="zh-CN" dirty="0" smtClean="0">
                <a:solidFill>
                  <a:srgbClr val="C00000"/>
                </a:solidFill>
                <a:latin typeface="华文新魏" panose="02010800040101010101" pitchFamily="2" charset="-122"/>
                <a:ea typeface="华文新魏" panose="02010800040101010101" pitchFamily="2" charset="-122"/>
              </a:rPr>
            </a:br>
            <a:endParaRPr lang="en-US" altLang="zh-CN" dirty="0" smtClean="0">
              <a:solidFill>
                <a:srgbClr val="C00000"/>
              </a:solidFill>
              <a:latin typeface="华文新魏" panose="02010800040101010101" pitchFamily="2" charset="-122"/>
              <a:ea typeface="华文新魏" panose="02010800040101010101" pitchFamily="2" charset="-122"/>
            </a:endParaRPr>
          </a:p>
          <a:p>
            <a:pPr>
              <a:lnSpc>
                <a:spcPct val="80000"/>
              </a:lnSpc>
            </a:pPr>
            <a:r>
              <a:rPr lang="zh-CN" altLang="en-US" dirty="0" smtClean="0">
                <a:latin typeface="华文新魏" panose="02010800040101010101" pitchFamily="2" charset="-122"/>
                <a:ea typeface="华文新魏" panose="02010800040101010101" pitchFamily="2" charset="-122"/>
              </a:rPr>
              <a:t>权威域名服务器中也创建</a:t>
            </a:r>
            <a:r>
              <a:rPr lang="en-US" altLang="zh-CN" dirty="0" smtClean="0">
                <a:latin typeface="华文新魏" panose="02010800040101010101" pitchFamily="2" charset="-122"/>
                <a:ea typeface="华文新魏" panose="02010800040101010101" pitchFamily="2" charset="-122"/>
              </a:rPr>
              <a:t>1</a:t>
            </a:r>
            <a:r>
              <a:rPr lang="zh-CN" altLang="en-US" dirty="0" smtClean="0">
                <a:latin typeface="华文新魏" panose="02010800040101010101" pitchFamily="2" charset="-122"/>
                <a:ea typeface="华文新魏" panose="02010800040101010101" pitchFamily="2" charset="-122"/>
              </a:rPr>
              <a:t>条</a:t>
            </a:r>
            <a:r>
              <a:rPr lang="en-US" altLang="zh-CN" dirty="0" smtClean="0">
                <a:latin typeface="华文新魏" panose="02010800040101010101" pitchFamily="2" charset="-122"/>
                <a:ea typeface="华文新魏" panose="02010800040101010101" pitchFamily="2" charset="-122"/>
              </a:rPr>
              <a:t>RR</a:t>
            </a:r>
            <a:r>
              <a:rPr lang="zh-CN" altLang="en-US" dirty="0" smtClean="0">
                <a:latin typeface="华文新魏" panose="02010800040101010101" pitchFamily="2" charset="-122"/>
                <a:ea typeface="华文新魏" panose="02010800040101010101" pitchFamily="2" charset="-122"/>
              </a:rPr>
              <a:t>记录</a:t>
            </a:r>
            <a:r>
              <a:rPr lang="en-US" altLang="zh-CN" dirty="0" smtClean="0">
                <a:latin typeface="华文新魏" panose="02010800040101010101" pitchFamily="2" charset="-122"/>
                <a:ea typeface="华文新魏" panose="02010800040101010101" pitchFamily="2" charset="-122"/>
              </a:rPr>
              <a:t> </a:t>
            </a:r>
          </a:p>
          <a:p>
            <a:pPr lvl="1">
              <a:lnSpc>
                <a:spcPct val="80000"/>
              </a:lnSpc>
            </a:pPr>
            <a:r>
              <a:rPr lang="en-US" altLang="zh-CN" dirty="0" smtClean="0">
                <a:solidFill>
                  <a:srgbClr val="C00000"/>
                </a:solidFill>
                <a:latin typeface="华文新魏" panose="02010800040101010101" pitchFamily="2" charset="-122"/>
                <a:ea typeface="华文新魏" panose="02010800040101010101" pitchFamily="2" charset="-122"/>
              </a:rPr>
              <a:t>Type A record for </a:t>
            </a:r>
            <a:r>
              <a:rPr lang="en-US" altLang="zh-CN" dirty="0" smtClean="0">
                <a:solidFill>
                  <a:srgbClr val="C00000"/>
                </a:solidFill>
                <a:latin typeface="华文新魏" panose="02010800040101010101" pitchFamily="2" charset="-122"/>
                <a:ea typeface="华文新魏" panose="02010800040101010101" pitchFamily="2" charset="-122"/>
              </a:rPr>
              <a:t>netbeike.com</a:t>
            </a:r>
            <a:r>
              <a:rPr lang="en-US" altLang="zh-CN" dirty="0" smtClean="0">
                <a:solidFill>
                  <a:srgbClr val="C00000"/>
                </a:solidFill>
                <a:latin typeface="华文新魏" panose="02010800040101010101" pitchFamily="2" charset="-122"/>
                <a:ea typeface="华文新魏" panose="02010800040101010101" pitchFamily="2" charset="-122"/>
              </a:rPr>
              <a:t>; </a:t>
            </a:r>
          </a:p>
          <a:p>
            <a:pPr marL="457200" lvl="1" indent="0">
              <a:lnSpc>
                <a:spcPct val="80000"/>
              </a:lnSpc>
              <a:buNone/>
            </a:pPr>
            <a:r>
              <a:rPr lang="en-US" altLang="zh-CN" dirty="0" smtClean="0">
                <a:latin typeface="华文新魏" panose="02010800040101010101" pitchFamily="2" charset="-122"/>
                <a:ea typeface="华文新魏" panose="02010800040101010101" pitchFamily="2" charset="-122"/>
              </a:rPr>
              <a:t>	</a:t>
            </a:r>
            <a:r>
              <a:rPr lang="en-US" altLang="zh-CN" dirty="0">
                <a:solidFill>
                  <a:srgbClr val="C00000"/>
                </a:solidFill>
                <a:latin typeface="华文新魏" panose="02010800040101010101" pitchFamily="2" charset="-122"/>
                <a:ea typeface="华文新魏" panose="02010800040101010101" pitchFamily="2" charset="-122"/>
              </a:rPr>
              <a:t> </a:t>
            </a:r>
            <a:r>
              <a:rPr lang="en-US" altLang="zh-CN" dirty="0" smtClean="0">
                <a:solidFill>
                  <a:srgbClr val="C00000"/>
                </a:solidFill>
                <a:latin typeface="华文新魏" panose="02010800040101010101" pitchFamily="2" charset="-122"/>
                <a:ea typeface="华文新魏" panose="02010800040101010101" pitchFamily="2" charset="-122"/>
              </a:rPr>
              <a:t>(</a:t>
            </a:r>
            <a:r>
              <a:rPr lang="en-US" altLang="zh-CN" dirty="0" smtClean="0">
                <a:solidFill>
                  <a:srgbClr val="C00000"/>
                </a:solidFill>
                <a:latin typeface="华文新魏" panose="02010800040101010101" pitchFamily="2" charset="-122"/>
                <a:ea typeface="华文新魏" panose="02010800040101010101" pitchFamily="2" charset="-122"/>
              </a:rPr>
              <a:t>netbeike.com</a:t>
            </a:r>
            <a:r>
              <a:rPr lang="en-US" altLang="zh-CN" dirty="0">
                <a:solidFill>
                  <a:srgbClr val="C00000"/>
                </a:solidFill>
                <a:latin typeface="华文新魏" panose="02010800040101010101" pitchFamily="2" charset="-122"/>
                <a:ea typeface="华文新魏" panose="02010800040101010101" pitchFamily="2" charset="-122"/>
              </a:rPr>
              <a:t>, </a:t>
            </a:r>
            <a:r>
              <a:rPr lang="en-US" altLang="zh-CN" dirty="0" smtClean="0">
                <a:solidFill>
                  <a:srgbClr val="C00000"/>
                </a:solidFill>
                <a:latin typeface="华文新魏" panose="02010800040101010101" pitchFamily="2" charset="-122"/>
                <a:ea typeface="华文新魏" panose="02010800040101010101" pitchFamily="2" charset="-122"/>
              </a:rPr>
              <a:t>202.204.48.60, </a:t>
            </a:r>
            <a:r>
              <a:rPr lang="en-US" altLang="zh-CN" dirty="0">
                <a:solidFill>
                  <a:srgbClr val="C00000"/>
                </a:solidFill>
                <a:latin typeface="华文新魏" panose="02010800040101010101" pitchFamily="2" charset="-122"/>
                <a:ea typeface="华文新魏" panose="02010800040101010101" pitchFamily="2" charset="-122"/>
              </a:rPr>
              <a:t>A)</a:t>
            </a:r>
            <a:endParaRPr lang="zh-CN" altLang="en-US" dirty="0">
              <a:solidFill>
                <a:srgbClr val="C00000"/>
              </a:solidFill>
              <a:latin typeface="华文新魏" panose="02010800040101010101" pitchFamily="2" charset="-122"/>
              <a:ea typeface="华文新魏" panose="02010800040101010101" pitchFamily="2" charset="-122"/>
            </a:endParaRPr>
          </a:p>
        </p:txBody>
      </p:sp>
      <p:sp>
        <p:nvSpPr>
          <p:cNvPr id="7" name="Rectangle 2"/>
          <p:cNvSpPr>
            <a:spLocks noGrp="1" noChangeArrowheads="1"/>
          </p:cNvSpPr>
          <p:nvPr>
            <p:ph type="title"/>
          </p:nvPr>
        </p:nvSpPr>
        <p:spPr>
          <a:xfrm>
            <a:off x="395536" y="260648"/>
            <a:ext cx="7772400" cy="1143000"/>
          </a:xfrm>
        </p:spPr>
        <p:txBody>
          <a:bodyPr/>
          <a:lstStyle/>
          <a:p>
            <a:pPr algn="l">
              <a:buFont typeface="Arial" pitchFamily="34" charset="0"/>
              <a:buChar char="•"/>
            </a:pPr>
            <a:r>
              <a:rPr lang="en-US" altLang="zh-CN" sz="3200" u="sng" dirty="0" smtClean="0">
                <a:latin typeface="Comic Sans MS" pitchFamily="66" charset="0"/>
              </a:rPr>
              <a:t> DNS </a:t>
            </a:r>
            <a:r>
              <a:rPr lang="zh-CN" altLang="en-US" sz="3200" u="sng" dirty="0" smtClean="0">
                <a:latin typeface="Comic Sans MS" pitchFamily="66" charset="0"/>
              </a:rPr>
              <a:t>例子（</a:t>
            </a:r>
            <a:r>
              <a:rPr lang="en-US" altLang="zh-CN" sz="3200" u="sng" dirty="0" smtClean="0">
                <a:latin typeface="Comic Sans MS" pitchFamily="66" charset="0"/>
              </a:rPr>
              <a:t>1</a:t>
            </a:r>
            <a:r>
              <a:rPr lang="zh-CN" altLang="en-US" sz="3200" u="sng" dirty="0" smtClean="0">
                <a:latin typeface="Comic Sans MS" pitchFamily="66" charset="0"/>
              </a:rPr>
              <a:t>）</a:t>
            </a:r>
            <a:endParaRPr lang="en-US" altLang="zh-CN" sz="3200" u="sng" dirty="0" smtClean="0">
              <a:latin typeface="Comic Sans MS" pitchFamily="66"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p:spPr>
        <p:txBody>
          <a:bodyPr/>
          <a:lstStyle/>
          <a:p>
            <a:fld id="{149225CD-2800-4140-BCC7-DD6FCB1D4B06}" type="slidenum">
              <a:rPr lang="zh-CN" altLang="en-US" smtClean="0"/>
              <a:pPr/>
              <a:t>26</a:t>
            </a:fld>
            <a:endParaRPr lang="en-US" altLang="zh-CN" smtClean="0"/>
          </a:p>
        </p:txBody>
      </p:sp>
      <p:sp>
        <p:nvSpPr>
          <p:cNvPr id="43011" name="Rectangle 2"/>
          <p:cNvSpPr>
            <a:spLocks noGrp="1" noChangeArrowheads="1"/>
          </p:cNvSpPr>
          <p:nvPr>
            <p:ph type="title"/>
          </p:nvPr>
        </p:nvSpPr>
        <p:spPr>
          <a:xfrm>
            <a:off x="395536" y="260648"/>
            <a:ext cx="7772400" cy="1143000"/>
          </a:xfrm>
        </p:spPr>
        <p:txBody>
          <a:bodyPr/>
          <a:lstStyle/>
          <a:p>
            <a:pPr algn="l">
              <a:buFont typeface="Arial" pitchFamily="34" charset="0"/>
              <a:buChar char="•"/>
            </a:pPr>
            <a:r>
              <a:rPr lang="en-US" altLang="zh-CN" sz="3200" u="sng" dirty="0" smtClean="0">
                <a:latin typeface="Comic Sans MS" pitchFamily="66" charset="0"/>
              </a:rPr>
              <a:t> DNS </a:t>
            </a:r>
            <a:r>
              <a:rPr lang="zh-CN" altLang="en-US" sz="3200" u="sng" dirty="0" smtClean="0">
                <a:latin typeface="Comic Sans MS" pitchFamily="66" charset="0"/>
              </a:rPr>
              <a:t>例子（</a:t>
            </a:r>
            <a:r>
              <a:rPr lang="en-US" altLang="zh-CN" sz="3200" u="sng" dirty="0" smtClean="0">
                <a:latin typeface="Comic Sans MS" pitchFamily="66" charset="0"/>
              </a:rPr>
              <a:t>2</a:t>
            </a:r>
            <a:r>
              <a:rPr lang="zh-CN" altLang="en-US" sz="3200" u="sng" dirty="0" smtClean="0">
                <a:latin typeface="Comic Sans MS" pitchFamily="66" charset="0"/>
              </a:rPr>
              <a:t>）</a:t>
            </a:r>
            <a:endParaRPr lang="en-US" altLang="zh-CN" sz="3200" u="sng" dirty="0" smtClean="0">
              <a:latin typeface="Comic Sans MS" pitchFamily="66" charset="0"/>
            </a:endParaRPr>
          </a:p>
        </p:txBody>
      </p:sp>
      <p:sp>
        <p:nvSpPr>
          <p:cNvPr id="43012" name="Rectangle 4"/>
          <p:cNvSpPr>
            <a:spLocks noGrp="1" noChangeArrowheads="1"/>
          </p:cNvSpPr>
          <p:nvPr>
            <p:ph type="body" idx="1"/>
          </p:nvPr>
        </p:nvSpPr>
        <p:spPr>
          <a:xfrm>
            <a:off x="467544" y="1340768"/>
            <a:ext cx="8107362" cy="360362"/>
          </a:xfrm>
        </p:spPr>
        <p:txBody>
          <a:bodyPr/>
          <a:lstStyle/>
          <a:p>
            <a:pPr>
              <a:lnSpc>
                <a:spcPct val="80000"/>
              </a:lnSpc>
            </a:pPr>
            <a:r>
              <a:rPr lang="en-US" altLang="zh-CN" dirty="0" smtClean="0">
                <a:latin typeface="Comic Sans MS" pitchFamily="66" charset="0"/>
                <a:ea typeface="宋体" pitchFamily="2" charset="-122"/>
              </a:rPr>
              <a:t>How do people get IP address of your Web site?</a:t>
            </a:r>
          </a:p>
        </p:txBody>
      </p:sp>
      <p:sp>
        <p:nvSpPr>
          <p:cNvPr id="43014" name="Rectangle 5"/>
          <p:cNvSpPr>
            <a:spLocks noChangeArrowheads="1"/>
          </p:cNvSpPr>
          <p:nvPr/>
        </p:nvSpPr>
        <p:spPr bwMode="auto">
          <a:xfrm flipH="1">
            <a:off x="2738612" y="2077864"/>
            <a:ext cx="3070225" cy="3024187"/>
          </a:xfrm>
          <a:prstGeom prst="rect">
            <a:avLst/>
          </a:prstGeom>
          <a:solidFill>
            <a:srgbClr val="FFFF99"/>
          </a:solidFill>
          <a:ln w="9525">
            <a:noFill/>
            <a:prstDash val="dash"/>
            <a:miter lim="800000"/>
            <a:headEnd/>
            <a:tailEnd/>
          </a:ln>
        </p:spPr>
        <p:txBody>
          <a:bodyPr wrap="none" anchor="ctr"/>
          <a:lstStyle/>
          <a:p>
            <a:endParaRPr lang="zh-CN" altLang="en-US" b="1"/>
          </a:p>
        </p:txBody>
      </p:sp>
      <p:sp>
        <p:nvSpPr>
          <p:cNvPr id="43015" name="Text Box 7"/>
          <p:cNvSpPr txBox="1">
            <a:spLocks noChangeArrowheads="1"/>
          </p:cNvSpPr>
          <p:nvPr/>
        </p:nvSpPr>
        <p:spPr bwMode="auto">
          <a:xfrm flipH="1">
            <a:off x="5825317" y="2192164"/>
            <a:ext cx="1811714" cy="563231"/>
          </a:xfrm>
          <a:prstGeom prst="rect">
            <a:avLst/>
          </a:prstGeom>
          <a:noFill/>
          <a:ln w="9525">
            <a:noFill/>
            <a:miter lim="800000"/>
            <a:headEnd/>
            <a:tailEnd/>
          </a:ln>
        </p:spPr>
        <p:txBody>
          <a:bodyPr wrap="none">
            <a:spAutoFit/>
          </a:bodyPr>
          <a:lstStyle/>
          <a:p>
            <a:pPr algn="ctr">
              <a:lnSpc>
                <a:spcPct val="85000"/>
              </a:lnSpc>
            </a:pPr>
            <a:r>
              <a:rPr kumimoji="1" lang="zh-CN" altLang="en-US" sz="1800" b="1">
                <a:latin typeface="Arial" pitchFamily="34" charset="0"/>
                <a:ea typeface="黑体" pitchFamily="49" charset="-122"/>
              </a:rPr>
              <a:t>顶级域名服务器</a:t>
            </a:r>
          </a:p>
          <a:p>
            <a:pPr algn="ctr">
              <a:lnSpc>
                <a:spcPct val="85000"/>
              </a:lnSpc>
            </a:pPr>
            <a:r>
              <a:rPr kumimoji="1" lang="en-US" altLang="zh-CN" sz="1800" b="1">
                <a:latin typeface="Arial" pitchFamily="34" charset="0"/>
                <a:ea typeface="黑体" pitchFamily="49" charset="-122"/>
              </a:rPr>
              <a:t>dns.com</a:t>
            </a:r>
          </a:p>
        </p:txBody>
      </p:sp>
      <p:sp>
        <p:nvSpPr>
          <p:cNvPr id="43016" name="Text Box 8"/>
          <p:cNvSpPr txBox="1">
            <a:spLocks noChangeArrowheads="1"/>
          </p:cNvSpPr>
          <p:nvPr/>
        </p:nvSpPr>
        <p:spPr bwMode="auto">
          <a:xfrm flipH="1">
            <a:off x="5551662" y="4281314"/>
            <a:ext cx="2952750" cy="534987"/>
          </a:xfrm>
          <a:prstGeom prst="rect">
            <a:avLst/>
          </a:prstGeom>
          <a:noFill/>
          <a:ln w="9525">
            <a:noFill/>
            <a:miter lim="800000"/>
            <a:headEnd/>
            <a:tailEnd/>
          </a:ln>
        </p:spPr>
        <p:txBody>
          <a:bodyPr>
            <a:spAutoFit/>
          </a:bodyPr>
          <a:lstStyle/>
          <a:p>
            <a:pPr algn="ctr">
              <a:lnSpc>
                <a:spcPct val="80000"/>
              </a:lnSpc>
            </a:pPr>
            <a:r>
              <a:rPr kumimoji="1" lang="zh-CN" altLang="en-US" sz="1800" b="1" dirty="0">
                <a:latin typeface="Arial" pitchFamily="34" charset="0"/>
                <a:ea typeface="黑体" pitchFamily="49" charset="-122"/>
              </a:rPr>
              <a:t>权限</a:t>
            </a:r>
            <a:r>
              <a:rPr kumimoji="1" lang="zh-CN" altLang="zh-CN" sz="1800" b="1" dirty="0">
                <a:latin typeface="Arial" pitchFamily="34" charset="0"/>
                <a:ea typeface="黑体" pitchFamily="49" charset="-122"/>
              </a:rPr>
              <a:t>域名服务</a:t>
            </a:r>
            <a:r>
              <a:rPr lang="en-US" altLang="zh-CN" sz="1800" b="1" dirty="0" smtClean="0">
                <a:latin typeface="Comic Sans MS" pitchFamily="66" charset="0"/>
              </a:rPr>
              <a:t>dns1.netuniversity.com</a:t>
            </a:r>
            <a:endParaRPr kumimoji="1" lang="en-US" altLang="zh-CN" sz="1800" b="1" dirty="0">
              <a:latin typeface="Arial" pitchFamily="34" charset="0"/>
              <a:ea typeface="黑体" pitchFamily="49" charset="-122"/>
            </a:endParaRPr>
          </a:p>
        </p:txBody>
      </p:sp>
      <p:sp>
        <p:nvSpPr>
          <p:cNvPr id="43017" name="Text Box 9"/>
          <p:cNvSpPr txBox="1">
            <a:spLocks noChangeArrowheads="1"/>
          </p:cNvSpPr>
          <p:nvPr/>
        </p:nvSpPr>
        <p:spPr bwMode="auto">
          <a:xfrm flipH="1">
            <a:off x="801778" y="4249564"/>
            <a:ext cx="1954381" cy="535531"/>
          </a:xfrm>
          <a:prstGeom prst="rect">
            <a:avLst/>
          </a:prstGeom>
          <a:noFill/>
          <a:ln w="9525">
            <a:noFill/>
            <a:miter lim="800000"/>
            <a:headEnd/>
            <a:tailEnd/>
          </a:ln>
        </p:spPr>
        <p:txBody>
          <a:bodyPr wrap="none">
            <a:spAutoFit/>
          </a:bodyPr>
          <a:lstStyle/>
          <a:p>
            <a:pPr algn="ctr">
              <a:lnSpc>
                <a:spcPct val="80000"/>
              </a:lnSpc>
            </a:pPr>
            <a:r>
              <a:rPr kumimoji="1" lang="zh-CN" altLang="en-US" sz="1800" b="1">
                <a:latin typeface="Arial" pitchFamily="34" charset="0"/>
                <a:ea typeface="黑体" pitchFamily="49" charset="-122"/>
              </a:rPr>
              <a:t>本地域名服务器</a:t>
            </a:r>
          </a:p>
          <a:p>
            <a:pPr algn="ctr">
              <a:lnSpc>
                <a:spcPct val="80000"/>
              </a:lnSpc>
            </a:pPr>
            <a:r>
              <a:rPr kumimoji="1" lang="en-US" altLang="zh-CN" sz="1800" b="1">
                <a:latin typeface="Arial" pitchFamily="34" charset="0"/>
                <a:ea typeface="黑体" pitchFamily="49" charset="-122"/>
              </a:rPr>
              <a:t>dns.ustb.edu.cn</a:t>
            </a:r>
          </a:p>
        </p:txBody>
      </p:sp>
      <p:sp>
        <p:nvSpPr>
          <p:cNvPr id="43018" name="Text Box 12"/>
          <p:cNvSpPr txBox="1">
            <a:spLocks noChangeArrowheads="1"/>
          </p:cNvSpPr>
          <p:nvPr/>
        </p:nvSpPr>
        <p:spPr bwMode="auto">
          <a:xfrm flipH="1">
            <a:off x="1175860" y="2204864"/>
            <a:ext cx="1579279" cy="369332"/>
          </a:xfrm>
          <a:prstGeom prst="rect">
            <a:avLst/>
          </a:prstGeom>
          <a:noFill/>
          <a:ln w="9525">
            <a:noFill/>
            <a:miter lim="800000"/>
            <a:headEnd/>
            <a:tailEnd/>
          </a:ln>
        </p:spPr>
        <p:txBody>
          <a:bodyPr wrap="none">
            <a:spAutoFit/>
          </a:bodyPr>
          <a:lstStyle/>
          <a:p>
            <a:pPr algn="ctr"/>
            <a:r>
              <a:rPr kumimoji="1" lang="zh-CN" altLang="en-US" sz="1800" b="1" dirty="0">
                <a:latin typeface="Arial" pitchFamily="34" charset="0"/>
                <a:ea typeface="黑体" pitchFamily="49" charset="-122"/>
              </a:rPr>
              <a:t>根域名服务器</a:t>
            </a:r>
          </a:p>
        </p:txBody>
      </p:sp>
      <p:pic>
        <p:nvPicPr>
          <p:cNvPr id="43019" name="Picture 15"/>
          <p:cNvPicPr>
            <a:picLocks noChangeArrowheads="1"/>
          </p:cNvPicPr>
          <p:nvPr/>
        </p:nvPicPr>
        <p:blipFill>
          <a:blip r:embed="rId2" cstate="print"/>
          <a:srcRect/>
          <a:stretch>
            <a:fillRect/>
          </a:stretch>
        </p:blipFill>
        <p:spPr bwMode="auto">
          <a:xfrm flipH="1">
            <a:off x="2825924" y="3955876"/>
            <a:ext cx="679450" cy="1252538"/>
          </a:xfrm>
          <a:prstGeom prst="rect">
            <a:avLst/>
          </a:prstGeom>
          <a:noFill/>
          <a:ln w="9525">
            <a:noFill/>
            <a:miter lim="800000"/>
            <a:headEnd/>
            <a:tailEnd/>
          </a:ln>
        </p:spPr>
      </p:pic>
      <p:pic>
        <p:nvPicPr>
          <p:cNvPr id="43020" name="Picture 16"/>
          <p:cNvPicPr>
            <a:picLocks noChangeArrowheads="1"/>
          </p:cNvPicPr>
          <p:nvPr/>
        </p:nvPicPr>
        <p:blipFill>
          <a:blip r:embed="rId2" cstate="print"/>
          <a:srcRect/>
          <a:stretch>
            <a:fillRect/>
          </a:stretch>
        </p:blipFill>
        <p:spPr bwMode="auto">
          <a:xfrm flipH="1">
            <a:off x="2825924" y="2042939"/>
            <a:ext cx="679450" cy="1252537"/>
          </a:xfrm>
          <a:prstGeom prst="rect">
            <a:avLst/>
          </a:prstGeom>
          <a:noFill/>
          <a:ln w="9525">
            <a:noFill/>
            <a:miter lim="800000"/>
            <a:headEnd/>
            <a:tailEnd/>
          </a:ln>
        </p:spPr>
      </p:pic>
      <p:pic>
        <p:nvPicPr>
          <p:cNvPr id="43021" name="Picture 17"/>
          <p:cNvPicPr>
            <a:picLocks noChangeArrowheads="1"/>
          </p:cNvPicPr>
          <p:nvPr/>
        </p:nvPicPr>
        <p:blipFill>
          <a:blip r:embed="rId2" cstate="print"/>
          <a:srcRect/>
          <a:stretch>
            <a:fillRect/>
          </a:stretch>
        </p:blipFill>
        <p:spPr bwMode="auto">
          <a:xfrm flipH="1">
            <a:off x="4988099" y="2042939"/>
            <a:ext cx="681038" cy="1252537"/>
          </a:xfrm>
          <a:prstGeom prst="rect">
            <a:avLst/>
          </a:prstGeom>
          <a:noFill/>
          <a:ln w="9525">
            <a:noFill/>
            <a:miter lim="800000"/>
            <a:headEnd/>
            <a:tailEnd/>
          </a:ln>
        </p:spPr>
      </p:pic>
      <p:grpSp>
        <p:nvGrpSpPr>
          <p:cNvPr id="2" name="Group 40"/>
          <p:cNvGrpSpPr>
            <a:grpSpLocks/>
          </p:cNvGrpSpPr>
          <p:nvPr/>
        </p:nvGrpSpPr>
        <p:grpSpPr bwMode="auto">
          <a:xfrm>
            <a:off x="2719562" y="3203401"/>
            <a:ext cx="455612" cy="901700"/>
            <a:chOff x="1731" y="1927"/>
            <a:chExt cx="287" cy="568"/>
          </a:xfrm>
        </p:grpSpPr>
        <p:sp>
          <p:nvSpPr>
            <p:cNvPr id="43048" name="Text Box 18"/>
            <p:cNvSpPr txBox="1">
              <a:spLocks noChangeArrowheads="1"/>
            </p:cNvSpPr>
            <p:nvPr/>
          </p:nvSpPr>
          <p:spPr bwMode="auto">
            <a:xfrm flipH="1">
              <a:off x="1731" y="2190"/>
              <a:ext cx="287" cy="288"/>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sym typeface="Wingdings" pitchFamily="2" charset="2"/>
                </a:rPr>
                <a:t></a:t>
              </a:r>
            </a:p>
          </p:txBody>
        </p:sp>
        <p:sp>
          <p:nvSpPr>
            <p:cNvPr id="43049" name="Line 20"/>
            <p:cNvSpPr>
              <a:spLocks noChangeShapeType="1"/>
            </p:cNvSpPr>
            <p:nvPr/>
          </p:nvSpPr>
          <p:spPr bwMode="auto">
            <a:xfrm rot="10800000" flipH="1">
              <a:off x="1996" y="1927"/>
              <a:ext cx="0" cy="568"/>
            </a:xfrm>
            <a:prstGeom prst="line">
              <a:avLst/>
            </a:prstGeom>
            <a:noFill/>
            <a:ln w="38100">
              <a:solidFill>
                <a:schemeClr val="folHlink"/>
              </a:solidFill>
              <a:round/>
              <a:headEnd/>
              <a:tailEnd type="triangle" w="sm" len="med"/>
            </a:ln>
          </p:spPr>
          <p:txBody>
            <a:bodyPr wrap="none" anchor="ctr"/>
            <a:lstStyle/>
            <a:p>
              <a:endParaRPr lang="zh-CN" altLang="en-US" b="1"/>
            </a:p>
          </p:txBody>
        </p:sp>
      </p:grpSp>
      <p:grpSp>
        <p:nvGrpSpPr>
          <p:cNvPr id="3" name="Group 41"/>
          <p:cNvGrpSpPr>
            <a:grpSpLocks/>
          </p:cNvGrpSpPr>
          <p:nvPr/>
        </p:nvGrpSpPr>
        <p:grpSpPr bwMode="auto">
          <a:xfrm>
            <a:off x="3202162" y="3051001"/>
            <a:ext cx="455612" cy="1054100"/>
            <a:chOff x="2035" y="1831"/>
            <a:chExt cx="287" cy="664"/>
          </a:xfrm>
        </p:grpSpPr>
        <p:sp>
          <p:nvSpPr>
            <p:cNvPr id="43046" name="Text Box 19"/>
            <p:cNvSpPr txBox="1">
              <a:spLocks noChangeArrowheads="1"/>
            </p:cNvSpPr>
            <p:nvPr/>
          </p:nvSpPr>
          <p:spPr bwMode="auto">
            <a:xfrm flipH="1">
              <a:off x="2035" y="1831"/>
              <a:ext cx="287" cy="288"/>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sym typeface="Wingdings" pitchFamily="2" charset="2"/>
                </a:rPr>
                <a:t></a:t>
              </a:r>
            </a:p>
          </p:txBody>
        </p:sp>
        <p:sp>
          <p:nvSpPr>
            <p:cNvPr id="43047" name="Line 21"/>
            <p:cNvSpPr>
              <a:spLocks noChangeShapeType="1"/>
            </p:cNvSpPr>
            <p:nvPr/>
          </p:nvSpPr>
          <p:spPr bwMode="auto">
            <a:xfrm rot="10800000" flipH="1" flipV="1">
              <a:off x="2089" y="1927"/>
              <a:ext cx="0" cy="568"/>
            </a:xfrm>
            <a:prstGeom prst="line">
              <a:avLst/>
            </a:prstGeom>
            <a:noFill/>
            <a:ln w="38100">
              <a:solidFill>
                <a:schemeClr val="folHlink"/>
              </a:solidFill>
              <a:round/>
              <a:headEnd/>
              <a:tailEnd type="triangle" w="sm" len="med"/>
            </a:ln>
          </p:spPr>
          <p:txBody>
            <a:bodyPr wrap="none" anchor="ctr"/>
            <a:lstStyle/>
            <a:p>
              <a:endParaRPr lang="zh-CN" altLang="en-US" b="1"/>
            </a:p>
          </p:txBody>
        </p:sp>
      </p:grpSp>
      <p:grpSp>
        <p:nvGrpSpPr>
          <p:cNvPr id="4" name="Group 42"/>
          <p:cNvGrpSpPr>
            <a:grpSpLocks/>
          </p:cNvGrpSpPr>
          <p:nvPr/>
        </p:nvGrpSpPr>
        <p:grpSpPr bwMode="auto">
          <a:xfrm>
            <a:off x="3391074" y="3022426"/>
            <a:ext cx="1787525" cy="1112838"/>
            <a:chOff x="2154" y="1813"/>
            <a:chExt cx="1126" cy="701"/>
          </a:xfrm>
        </p:grpSpPr>
        <p:sp>
          <p:nvSpPr>
            <p:cNvPr id="43044" name="Text Box 14"/>
            <p:cNvSpPr txBox="1">
              <a:spLocks noChangeArrowheads="1"/>
            </p:cNvSpPr>
            <p:nvPr/>
          </p:nvSpPr>
          <p:spPr bwMode="auto">
            <a:xfrm flipH="1">
              <a:off x="2154" y="2205"/>
              <a:ext cx="289" cy="291"/>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sym typeface="Wingdings" pitchFamily="2" charset="2"/>
                </a:rPr>
                <a:t></a:t>
              </a:r>
            </a:p>
          </p:txBody>
        </p:sp>
        <p:sp>
          <p:nvSpPr>
            <p:cNvPr id="43045" name="Line 22"/>
            <p:cNvSpPr>
              <a:spLocks noChangeShapeType="1"/>
            </p:cNvSpPr>
            <p:nvPr/>
          </p:nvSpPr>
          <p:spPr bwMode="auto">
            <a:xfrm rot="10800000" flipH="1">
              <a:off x="2245" y="1813"/>
              <a:ext cx="1035" cy="701"/>
            </a:xfrm>
            <a:prstGeom prst="line">
              <a:avLst/>
            </a:prstGeom>
            <a:noFill/>
            <a:ln w="38100">
              <a:solidFill>
                <a:schemeClr val="folHlink"/>
              </a:solidFill>
              <a:round/>
              <a:headEnd/>
              <a:tailEnd type="triangle" w="sm" len="med"/>
            </a:ln>
          </p:spPr>
          <p:txBody>
            <a:bodyPr wrap="none" anchor="ctr"/>
            <a:lstStyle/>
            <a:p>
              <a:endParaRPr lang="zh-CN" altLang="en-US" b="1"/>
            </a:p>
          </p:txBody>
        </p:sp>
      </p:grpSp>
      <p:grpSp>
        <p:nvGrpSpPr>
          <p:cNvPr id="5" name="Group 43"/>
          <p:cNvGrpSpPr>
            <a:grpSpLocks/>
          </p:cNvGrpSpPr>
          <p:nvPr/>
        </p:nvGrpSpPr>
        <p:grpSpPr bwMode="auto">
          <a:xfrm>
            <a:off x="3518074" y="3051001"/>
            <a:ext cx="1955800" cy="1268413"/>
            <a:chOff x="2234" y="1831"/>
            <a:chExt cx="1232" cy="799"/>
          </a:xfrm>
        </p:grpSpPr>
        <p:sp>
          <p:nvSpPr>
            <p:cNvPr id="43042" name="Text Box 13"/>
            <p:cNvSpPr txBox="1">
              <a:spLocks noChangeArrowheads="1"/>
            </p:cNvSpPr>
            <p:nvPr/>
          </p:nvSpPr>
          <p:spPr bwMode="auto">
            <a:xfrm flipH="1">
              <a:off x="3179" y="1831"/>
              <a:ext cx="287" cy="288"/>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sym typeface="Wingdings" pitchFamily="2" charset="2"/>
                </a:rPr>
                <a:t></a:t>
              </a:r>
            </a:p>
          </p:txBody>
        </p:sp>
        <p:sp>
          <p:nvSpPr>
            <p:cNvPr id="43043" name="Line 23"/>
            <p:cNvSpPr>
              <a:spLocks noChangeShapeType="1"/>
            </p:cNvSpPr>
            <p:nvPr/>
          </p:nvSpPr>
          <p:spPr bwMode="auto">
            <a:xfrm flipH="1">
              <a:off x="2234" y="1870"/>
              <a:ext cx="1100" cy="760"/>
            </a:xfrm>
            <a:prstGeom prst="line">
              <a:avLst/>
            </a:prstGeom>
            <a:noFill/>
            <a:ln w="38100">
              <a:solidFill>
                <a:schemeClr val="folHlink"/>
              </a:solidFill>
              <a:round/>
              <a:headEnd/>
              <a:tailEnd type="triangle" w="sm" len="med"/>
            </a:ln>
          </p:spPr>
          <p:txBody>
            <a:bodyPr wrap="none" anchor="ctr"/>
            <a:lstStyle/>
            <a:p>
              <a:endParaRPr lang="zh-CN" altLang="en-US" b="1"/>
            </a:p>
          </p:txBody>
        </p:sp>
      </p:grpSp>
      <p:pic>
        <p:nvPicPr>
          <p:cNvPr id="43026" name="Picture 24"/>
          <p:cNvPicPr>
            <a:picLocks noChangeArrowheads="1"/>
          </p:cNvPicPr>
          <p:nvPr/>
        </p:nvPicPr>
        <p:blipFill>
          <a:blip r:embed="rId2" cstate="print"/>
          <a:srcRect/>
          <a:stretch>
            <a:fillRect/>
          </a:stretch>
        </p:blipFill>
        <p:spPr bwMode="auto">
          <a:xfrm flipH="1">
            <a:off x="5073824" y="3955876"/>
            <a:ext cx="681038" cy="1252538"/>
          </a:xfrm>
          <a:prstGeom prst="rect">
            <a:avLst/>
          </a:prstGeom>
          <a:noFill/>
          <a:ln w="9525">
            <a:noFill/>
            <a:miter lim="800000"/>
            <a:headEnd/>
            <a:tailEnd/>
          </a:ln>
        </p:spPr>
      </p:pic>
      <p:grpSp>
        <p:nvGrpSpPr>
          <p:cNvPr id="6" name="Group 45"/>
          <p:cNvGrpSpPr>
            <a:grpSpLocks/>
          </p:cNvGrpSpPr>
          <p:nvPr/>
        </p:nvGrpSpPr>
        <p:grpSpPr bwMode="auto">
          <a:xfrm>
            <a:off x="3518074" y="4195589"/>
            <a:ext cx="1600200" cy="457200"/>
            <a:chOff x="2234" y="2552"/>
            <a:chExt cx="1008" cy="288"/>
          </a:xfrm>
        </p:grpSpPr>
        <p:sp>
          <p:nvSpPr>
            <p:cNvPr id="43040" name="Text Box 25"/>
            <p:cNvSpPr txBox="1">
              <a:spLocks noChangeArrowheads="1"/>
            </p:cNvSpPr>
            <p:nvPr/>
          </p:nvSpPr>
          <p:spPr bwMode="auto">
            <a:xfrm flipH="1">
              <a:off x="2275" y="2552"/>
              <a:ext cx="287" cy="288"/>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sym typeface="Wingdings" pitchFamily="2" charset="2"/>
                </a:rPr>
                <a:t></a:t>
              </a:r>
            </a:p>
          </p:txBody>
        </p:sp>
        <p:sp>
          <p:nvSpPr>
            <p:cNvPr id="43041" name="Line 27"/>
            <p:cNvSpPr>
              <a:spLocks noChangeShapeType="1"/>
            </p:cNvSpPr>
            <p:nvPr/>
          </p:nvSpPr>
          <p:spPr bwMode="auto">
            <a:xfrm rot="16200000" flipH="1">
              <a:off x="2738" y="2283"/>
              <a:ext cx="0" cy="1008"/>
            </a:xfrm>
            <a:prstGeom prst="line">
              <a:avLst/>
            </a:prstGeom>
            <a:noFill/>
            <a:ln w="38100">
              <a:solidFill>
                <a:schemeClr val="folHlink"/>
              </a:solidFill>
              <a:round/>
              <a:headEnd/>
              <a:tailEnd type="triangle" w="sm" len="med"/>
            </a:ln>
          </p:spPr>
          <p:txBody>
            <a:bodyPr wrap="none" anchor="ctr"/>
            <a:lstStyle/>
            <a:p>
              <a:endParaRPr lang="zh-CN" altLang="en-US" b="1"/>
            </a:p>
          </p:txBody>
        </p:sp>
      </p:grpSp>
      <p:grpSp>
        <p:nvGrpSpPr>
          <p:cNvPr id="7" name="Group 46"/>
          <p:cNvGrpSpPr>
            <a:grpSpLocks/>
          </p:cNvGrpSpPr>
          <p:nvPr/>
        </p:nvGrpSpPr>
        <p:grpSpPr bwMode="auto">
          <a:xfrm>
            <a:off x="3518074" y="4652789"/>
            <a:ext cx="1625600" cy="457200"/>
            <a:chOff x="2234" y="2840"/>
            <a:chExt cx="1024" cy="288"/>
          </a:xfrm>
        </p:grpSpPr>
        <p:sp>
          <p:nvSpPr>
            <p:cNvPr id="43038" name="Line 28"/>
            <p:cNvSpPr>
              <a:spLocks noChangeShapeType="1"/>
            </p:cNvSpPr>
            <p:nvPr/>
          </p:nvSpPr>
          <p:spPr bwMode="auto">
            <a:xfrm rot="5400000">
              <a:off x="2738" y="2379"/>
              <a:ext cx="0" cy="1008"/>
            </a:xfrm>
            <a:prstGeom prst="line">
              <a:avLst/>
            </a:prstGeom>
            <a:noFill/>
            <a:ln w="38100">
              <a:solidFill>
                <a:schemeClr val="folHlink"/>
              </a:solidFill>
              <a:round/>
              <a:headEnd/>
              <a:tailEnd type="triangle" w="sm" len="med"/>
            </a:ln>
          </p:spPr>
          <p:txBody>
            <a:bodyPr wrap="none" anchor="ctr"/>
            <a:lstStyle/>
            <a:p>
              <a:endParaRPr lang="zh-CN" altLang="en-US" b="1"/>
            </a:p>
          </p:txBody>
        </p:sp>
        <p:sp>
          <p:nvSpPr>
            <p:cNvPr id="43039" name="Text Box 29"/>
            <p:cNvSpPr txBox="1">
              <a:spLocks noChangeArrowheads="1"/>
            </p:cNvSpPr>
            <p:nvPr/>
          </p:nvSpPr>
          <p:spPr bwMode="auto">
            <a:xfrm flipH="1">
              <a:off x="2971" y="2840"/>
              <a:ext cx="287" cy="288"/>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sym typeface="Wingdings" pitchFamily="2" charset="2"/>
                </a:rPr>
                <a:t></a:t>
              </a:r>
            </a:p>
          </p:txBody>
        </p:sp>
      </p:grpSp>
      <p:grpSp>
        <p:nvGrpSpPr>
          <p:cNvPr id="8" name="Group 47"/>
          <p:cNvGrpSpPr>
            <a:grpSpLocks/>
          </p:cNvGrpSpPr>
          <p:nvPr/>
        </p:nvGrpSpPr>
        <p:grpSpPr bwMode="auto">
          <a:xfrm>
            <a:off x="3230737" y="5060776"/>
            <a:ext cx="455612" cy="1011238"/>
            <a:chOff x="2053" y="3097"/>
            <a:chExt cx="287" cy="637"/>
          </a:xfrm>
        </p:grpSpPr>
        <p:sp>
          <p:nvSpPr>
            <p:cNvPr id="43036" name="Text Box 33"/>
            <p:cNvSpPr txBox="1">
              <a:spLocks noChangeArrowheads="1"/>
            </p:cNvSpPr>
            <p:nvPr/>
          </p:nvSpPr>
          <p:spPr bwMode="auto">
            <a:xfrm flipH="1">
              <a:off x="2053" y="3097"/>
              <a:ext cx="287" cy="288"/>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sym typeface="Wingdings" pitchFamily="2" charset="2"/>
                </a:rPr>
                <a:t></a:t>
              </a:r>
            </a:p>
          </p:txBody>
        </p:sp>
        <p:sp>
          <p:nvSpPr>
            <p:cNvPr id="43037" name="Line 35"/>
            <p:cNvSpPr>
              <a:spLocks noChangeShapeType="1"/>
            </p:cNvSpPr>
            <p:nvPr/>
          </p:nvSpPr>
          <p:spPr bwMode="auto">
            <a:xfrm rot="10800000" flipH="1" flipV="1">
              <a:off x="2089" y="3166"/>
              <a:ext cx="0" cy="568"/>
            </a:xfrm>
            <a:prstGeom prst="line">
              <a:avLst/>
            </a:prstGeom>
            <a:noFill/>
            <a:ln w="38100">
              <a:solidFill>
                <a:schemeClr val="folHlink"/>
              </a:solidFill>
              <a:round/>
              <a:headEnd/>
              <a:tailEnd type="triangle" w="sm" len="med"/>
            </a:ln>
          </p:spPr>
          <p:txBody>
            <a:bodyPr wrap="none" anchor="ctr"/>
            <a:lstStyle/>
            <a:p>
              <a:endParaRPr lang="zh-CN" altLang="en-US" b="1"/>
            </a:p>
          </p:txBody>
        </p:sp>
      </p:grpSp>
      <p:pic>
        <p:nvPicPr>
          <p:cNvPr id="43030" name="Picture 10"/>
          <p:cNvPicPr>
            <a:picLocks noChangeArrowheads="1"/>
          </p:cNvPicPr>
          <p:nvPr/>
        </p:nvPicPr>
        <p:blipFill>
          <a:blip r:embed="rId3" cstate="print"/>
          <a:srcRect/>
          <a:stretch>
            <a:fillRect/>
          </a:stretch>
        </p:blipFill>
        <p:spPr bwMode="auto">
          <a:xfrm flipH="1">
            <a:off x="3392662" y="5870401"/>
            <a:ext cx="477837" cy="546100"/>
          </a:xfrm>
          <a:prstGeom prst="rect">
            <a:avLst/>
          </a:prstGeom>
          <a:noFill/>
          <a:ln w="9525">
            <a:noFill/>
            <a:miter lim="800000"/>
            <a:headEnd/>
            <a:tailEnd/>
          </a:ln>
        </p:spPr>
      </p:pic>
      <p:sp>
        <p:nvSpPr>
          <p:cNvPr id="42" name="Text Box 31"/>
          <p:cNvSpPr txBox="1">
            <a:spLocks noChangeArrowheads="1"/>
          </p:cNvSpPr>
          <p:nvPr/>
        </p:nvSpPr>
        <p:spPr bwMode="auto">
          <a:xfrm flipH="1">
            <a:off x="2452753" y="5302076"/>
            <a:ext cx="646331" cy="618631"/>
          </a:xfrm>
          <a:prstGeom prst="rect">
            <a:avLst/>
          </a:prstGeom>
          <a:noFill/>
          <a:ln w="9525">
            <a:noFill/>
            <a:miter lim="800000"/>
            <a:headEnd/>
            <a:tailEnd/>
          </a:ln>
        </p:spPr>
        <p:txBody>
          <a:bodyPr wrap="none">
            <a:spAutoFit/>
          </a:bodyPr>
          <a:lstStyle/>
          <a:p>
            <a:pPr algn="ctr"/>
            <a:r>
              <a:rPr kumimoji="1" lang="zh-CN" altLang="en-US" sz="1800" b="1">
                <a:latin typeface="Arial" pitchFamily="34" charset="0"/>
                <a:ea typeface="黑体" pitchFamily="49" charset="-122"/>
              </a:rPr>
              <a:t>递归</a:t>
            </a:r>
          </a:p>
          <a:p>
            <a:pPr algn="ctr">
              <a:lnSpc>
                <a:spcPct val="90000"/>
              </a:lnSpc>
            </a:pPr>
            <a:r>
              <a:rPr kumimoji="1" lang="zh-CN" altLang="en-US" sz="1800" b="1">
                <a:latin typeface="Arial" pitchFamily="34" charset="0"/>
                <a:ea typeface="黑体" pitchFamily="49" charset="-122"/>
              </a:rPr>
              <a:t>查询</a:t>
            </a:r>
          </a:p>
        </p:txBody>
      </p:sp>
      <p:grpSp>
        <p:nvGrpSpPr>
          <p:cNvPr id="9" name="Group 39"/>
          <p:cNvGrpSpPr>
            <a:grpSpLocks/>
          </p:cNvGrpSpPr>
          <p:nvPr/>
        </p:nvGrpSpPr>
        <p:grpSpPr bwMode="auto">
          <a:xfrm>
            <a:off x="2743374" y="5170314"/>
            <a:ext cx="455613" cy="1066800"/>
            <a:chOff x="1746" y="3166"/>
            <a:chExt cx="287" cy="672"/>
          </a:xfrm>
        </p:grpSpPr>
        <p:sp>
          <p:nvSpPr>
            <p:cNvPr id="43034" name="Text Box 32"/>
            <p:cNvSpPr txBox="1">
              <a:spLocks noChangeArrowheads="1"/>
            </p:cNvSpPr>
            <p:nvPr/>
          </p:nvSpPr>
          <p:spPr bwMode="auto">
            <a:xfrm flipH="1">
              <a:off x="1746" y="3550"/>
              <a:ext cx="287" cy="288"/>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sym typeface="Wingdings" pitchFamily="2" charset="2"/>
                </a:rPr>
                <a:t></a:t>
              </a:r>
            </a:p>
          </p:txBody>
        </p:sp>
        <p:sp>
          <p:nvSpPr>
            <p:cNvPr id="43035" name="Line 34"/>
            <p:cNvSpPr>
              <a:spLocks noChangeShapeType="1"/>
            </p:cNvSpPr>
            <p:nvPr/>
          </p:nvSpPr>
          <p:spPr bwMode="auto">
            <a:xfrm rot="10800000" flipH="1">
              <a:off x="1996" y="3166"/>
              <a:ext cx="0" cy="568"/>
            </a:xfrm>
            <a:prstGeom prst="line">
              <a:avLst/>
            </a:prstGeom>
            <a:noFill/>
            <a:ln w="38100">
              <a:solidFill>
                <a:schemeClr val="folHlink"/>
              </a:solidFill>
              <a:round/>
              <a:headEnd/>
              <a:tailEnd type="triangle" w="sm" len="med"/>
            </a:ln>
          </p:spPr>
          <p:txBody>
            <a:bodyPr wrap="none" anchor="ctr"/>
            <a:lstStyle/>
            <a:p>
              <a:endParaRPr lang="zh-CN" altLang="en-US" b="1"/>
            </a:p>
          </p:txBody>
        </p:sp>
      </p:grpSp>
      <p:sp>
        <p:nvSpPr>
          <p:cNvPr id="43033" name="Text Box 50"/>
          <p:cNvSpPr txBox="1">
            <a:spLocks noChangeArrowheads="1"/>
          </p:cNvSpPr>
          <p:nvPr/>
        </p:nvSpPr>
        <p:spPr bwMode="auto">
          <a:xfrm flipH="1">
            <a:off x="4040362" y="5943426"/>
            <a:ext cx="4248150" cy="312738"/>
          </a:xfrm>
          <a:prstGeom prst="rect">
            <a:avLst/>
          </a:prstGeom>
          <a:noFill/>
          <a:ln w="9525">
            <a:noFill/>
            <a:miter lim="800000"/>
            <a:headEnd/>
            <a:tailEnd/>
          </a:ln>
        </p:spPr>
        <p:txBody>
          <a:bodyPr>
            <a:spAutoFit/>
          </a:bodyPr>
          <a:lstStyle/>
          <a:p>
            <a:pPr algn="ctr">
              <a:lnSpc>
                <a:spcPct val="80000"/>
              </a:lnSpc>
            </a:pPr>
            <a:r>
              <a:rPr kumimoji="1" lang="zh-CN" altLang="en-US" sz="1800" b="1" dirty="0">
                <a:latin typeface="Arial" pitchFamily="34" charset="0"/>
                <a:ea typeface="黑体" pitchFamily="49" charset="-122"/>
              </a:rPr>
              <a:t>需要查找 </a:t>
            </a:r>
            <a:r>
              <a:rPr lang="en-US" altLang="zh-CN" sz="1800" b="1" dirty="0" smtClean="0">
                <a:latin typeface="Comic Sans MS" pitchFamily="66" charset="0"/>
              </a:rPr>
              <a:t>netbeike.com</a:t>
            </a:r>
            <a:r>
              <a:rPr kumimoji="1" lang="zh-CN" altLang="en-US" sz="1800" b="1" dirty="0">
                <a:latin typeface="Arial" pitchFamily="34" charset="0"/>
                <a:ea typeface="黑体" pitchFamily="49" charset="-122"/>
              </a:rPr>
              <a:t>的 </a:t>
            </a:r>
            <a:r>
              <a:rPr kumimoji="1" lang="en-US" altLang="zh-CN" sz="1800" b="1" dirty="0">
                <a:latin typeface="Arial" pitchFamily="34" charset="0"/>
                <a:ea typeface="黑体" pitchFamily="49" charset="-122"/>
              </a:rPr>
              <a:t>IP </a:t>
            </a:r>
            <a:r>
              <a:rPr kumimoji="1" lang="zh-CN" altLang="en-US" sz="1800" b="1" dirty="0">
                <a:latin typeface="Arial" pitchFamily="34" charset="0"/>
                <a:ea typeface="黑体" pitchFamily="49" charset="-122"/>
              </a:rPr>
              <a:t>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4"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1000"/>
                                        <p:tgtEl>
                                          <p:spTgt spid="2"/>
                                        </p:tgtEl>
                                      </p:cBhvr>
                                    </p:animEffect>
                                  </p:childTnLst>
                                </p:cTn>
                              </p:par>
                            </p:childTnLst>
                          </p:cTn>
                        </p:par>
                        <p:par>
                          <p:cTn id="15" fill="hold">
                            <p:stCondLst>
                              <p:cond delay="2500"/>
                            </p:stCondLst>
                            <p:childTnLst>
                              <p:par>
                                <p:cTn id="16" presetID="22" presetClass="entr" presetSubtype="1" fill="hold" nodeType="after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3500"/>
                            </p:stCondLst>
                            <p:childTnLst>
                              <p:par>
                                <p:cTn id="20" presetID="22" presetClass="entr" presetSubtype="8" fill="hold" nodeType="afterEffect">
                                  <p:stCondLst>
                                    <p:cond delay="50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4500"/>
                            </p:stCondLst>
                            <p:childTnLst>
                              <p:par>
                                <p:cTn id="24" presetID="22" presetClass="entr" presetSubtype="2"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1000"/>
                                        <p:tgtEl>
                                          <p:spTgt spid="5"/>
                                        </p:tgtEl>
                                      </p:cBhvr>
                                    </p:animEffect>
                                  </p:childTnLst>
                                </p:cTn>
                              </p:par>
                            </p:childTnLst>
                          </p:cTn>
                        </p:par>
                        <p:par>
                          <p:cTn id="27" fill="hold">
                            <p:stCondLst>
                              <p:cond delay="6000"/>
                            </p:stCondLst>
                            <p:childTnLst>
                              <p:par>
                                <p:cTn id="28" presetID="22" presetClass="entr" presetSubtype="8" fill="hold" nodeType="after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7000"/>
                            </p:stCondLst>
                            <p:childTnLst>
                              <p:par>
                                <p:cTn id="32" presetID="22" presetClass="entr" presetSubtype="2" fill="hold" nodeType="afterEffect">
                                  <p:stCondLst>
                                    <p:cond delay="500"/>
                                  </p:stCondLst>
                                  <p:childTnLst>
                                    <p:set>
                                      <p:cBhvr>
                                        <p:cTn id="33" dur="1" fill="hold">
                                          <p:stCondLst>
                                            <p:cond delay="0"/>
                                          </p:stCondLst>
                                        </p:cTn>
                                        <p:tgtEl>
                                          <p:spTgt spid="7"/>
                                        </p:tgtEl>
                                        <p:attrNameLst>
                                          <p:attrName>style.visibility</p:attrName>
                                        </p:attrNameLst>
                                      </p:cBhvr>
                                      <p:to>
                                        <p:strVal val="visible"/>
                                      </p:to>
                                    </p:set>
                                    <p:animEffect transition="in" filter="wipe(right)">
                                      <p:cBhvr>
                                        <p:cTn id="34" dur="1000"/>
                                        <p:tgtEl>
                                          <p:spTgt spid="7"/>
                                        </p:tgtEl>
                                      </p:cBhvr>
                                    </p:animEffect>
                                  </p:childTnLst>
                                </p:cTn>
                              </p:par>
                            </p:childTnLst>
                          </p:cTn>
                        </p:par>
                        <p:par>
                          <p:cTn id="35" fill="hold">
                            <p:stCondLst>
                              <p:cond delay="8500"/>
                            </p:stCondLst>
                            <p:childTnLst>
                              <p:par>
                                <p:cTn id="36" presetID="1"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188640"/>
            <a:ext cx="7772400" cy="936104"/>
          </a:xfrm>
        </p:spPr>
        <p:txBody>
          <a:bodyPr/>
          <a:lstStyle/>
          <a:p>
            <a:pPr algn="l" eaLnBrk="1" hangingPunct="1">
              <a:defRPr/>
            </a:pPr>
            <a:r>
              <a:rPr lang="en-US" altLang="zh-CN" sz="3200" u="sng" dirty="0" smtClean="0">
                <a:latin typeface="+mn-lt"/>
                <a:ea typeface="华文新魏" pitchFamily="2" charset="-122"/>
              </a:rPr>
              <a:t>7.2.5  </a:t>
            </a:r>
            <a:r>
              <a:rPr lang="zh-CN" altLang="zh-CN" sz="3200" u="sng" dirty="0" smtClean="0">
                <a:latin typeface="+mn-lt"/>
                <a:ea typeface="华文新魏" pitchFamily="2" charset="-122"/>
              </a:rPr>
              <a:t>域名系统性能优化</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683568" y="1196752"/>
            <a:ext cx="8208912" cy="4611687"/>
          </a:xfrm>
        </p:spPr>
        <p:txBody>
          <a:bodyPr/>
          <a:lstStyle/>
          <a:p>
            <a:pPr>
              <a:buFontTx/>
              <a:buNone/>
              <a:defRPr/>
            </a:pPr>
            <a:r>
              <a:rPr lang="zh-CN" altLang="zh-CN" sz="2800" b="1" u="sng" dirty="0" smtClean="0">
                <a:solidFill>
                  <a:schemeClr val="accent6"/>
                </a:solidFill>
                <a:ea typeface="华文新魏" pitchFamily="2" charset="-122"/>
              </a:rPr>
              <a:t>复制</a:t>
            </a:r>
          </a:p>
          <a:p>
            <a:pPr>
              <a:spcBef>
                <a:spcPts val="0"/>
              </a:spcBef>
              <a:spcAft>
                <a:spcPts val="0"/>
              </a:spcAft>
              <a:defRPr/>
            </a:pPr>
            <a:r>
              <a:rPr lang="zh-CN" altLang="zh-CN" sz="2400" b="1" dirty="0" smtClean="0">
                <a:ea typeface="华文新魏" pitchFamily="2" charset="-122"/>
              </a:rPr>
              <a:t>每个根服务器的许多副本存在整个网络上。</a:t>
            </a:r>
            <a:endParaRPr lang="en-US" altLang="zh-CN" sz="2400" b="1" dirty="0" smtClean="0">
              <a:ea typeface="华文新魏" pitchFamily="2" charset="-122"/>
            </a:endParaRPr>
          </a:p>
          <a:p>
            <a:pPr>
              <a:spcBef>
                <a:spcPts val="0"/>
              </a:spcBef>
              <a:spcAft>
                <a:spcPts val="0"/>
              </a:spcAft>
              <a:defRPr/>
            </a:pPr>
            <a:r>
              <a:rPr lang="zh-CN" altLang="zh-CN" sz="2400" b="1" dirty="0" smtClean="0">
                <a:ea typeface="华文新魏" pitchFamily="2" charset="-122"/>
              </a:rPr>
              <a:t>当一个新的子网加入时，它在本地</a:t>
            </a:r>
            <a:r>
              <a:rPr lang="en-US" altLang="zh-CN" sz="2400" b="1" dirty="0" smtClean="0">
                <a:ea typeface="华文新魏" pitchFamily="2" charset="-122"/>
              </a:rPr>
              <a:t>DNS</a:t>
            </a:r>
            <a:r>
              <a:rPr lang="zh-CN" altLang="zh-CN" sz="2400" b="1" dirty="0" smtClean="0">
                <a:ea typeface="华文新魏" pitchFamily="2" charset="-122"/>
              </a:rPr>
              <a:t>服务器中配置一个根服务器表。</a:t>
            </a:r>
            <a:endParaRPr lang="en-US" altLang="zh-CN" sz="2400" b="1" dirty="0" smtClean="0">
              <a:ea typeface="华文新魏" pitchFamily="2" charset="-122"/>
            </a:endParaRPr>
          </a:p>
          <a:p>
            <a:pPr>
              <a:spcBef>
                <a:spcPts val="0"/>
              </a:spcBef>
              <a:spcAft>
                <a:spcPts val="0"/>
              </a:spcAft>
              <a:defRPr/>
            </a:pPr>
            <a:r>
              <a:rPr lang="zh-CN" altLang="zh-CN" sz="2400" b="1" dirty="0" smtClean="0">
                <a:ea typeface="华文新魏" pitchFamily="2" charset="-122"/>
              </a:rPr>
              <a:t>本地的</a:t>
            </a:r>
            <a:r>
              <a:rPr lang="en-US" altLang="zh-CN" sz="2400" b="1" dirty="0" smtClean="0">
                <a:ea typeface="华文新魏" pitchFamily="2" charset="-122"/>
              </a:rPr>
              <a:t>DNS</a:t>
            </a:r>
            <a:r>
              <a:rPr lang="zh-CN" altLang="zh-CN" sz="2400" b="1" dirty="0" smtClean="0">
                <a:ea typeface="华文新魏" pitchFamily="2" charset="-122"/>
              </a:rPr>
              <a:t>服务器可以为用户选择响应最快的根服务器。</a:t>
            </a:r>
          </a:p>
          <a:p>
            <a:pPr>
              <a:spcBef>
                <a:spcPts val="1800"/>
              </a:spcBef>
              <a:buFontTx/>
              <a:buNone/>
              <a:defRPr/>
            </a:pPr>
            <a:r>
              <a:rPr lang="zh-CN" altLang="zh-CN" sz="2800" b="1" u="sng" dirty="0" smtClean="0">
                <a:solidFill>
                  <a:schemeClr val="accent6"/>
                </a:solidFill>
                <a:ea typeface="华文新魏" pitchFamily="2" charset="-122"/>
              </a:rPr>
              <a:t>缓存</a:t>
            </a:r>
          </a:p>
          <a:p>
            <a:pPr>
              <a:spcBef>
                <a:spcPts val="0"/>
              </a:spcBef>
              <a:spcAft>
                <a:spcPts val="0"/>
              </a:spcAft>
              <a:defRPr/>
            </a:pPr>
            <a:r>
              <a:rPr lang="zh-CN" altLang="zh-CN" sz="2400" b="1" dirty="0" smtClean="0">
                <a:ea typeface="华文新魏" pitchFamily="2" charset="-122"/>
              </a:rPr>
              <a:t>每个域名服务器都保留一个域名缓存。</a:t>
            </a:r>
            <a:endParaRPr lang="en-US" altLang="zh-CN" sz="2400" b="1" dirty="0" smtClean="0">
              <a:ea typeface="华文新魏" pitchFamily="2" charset="-122"/>
            </a:endParaRPr>
          </a:p>
          <a:p>
            <a:pPr>
              <a:spcBef>
                <a:spcPts val="0"/>
              </a:spcBef>
              <a:spcAft>
                <a:spcPts val="0"/>
              </a:spcAft>
              <a:defRPr/>
            </a:pPr>
            <a:r>
              <a:rPr lang="zh-CN" altLang="zh-CN" sz="2400" b="1" dirty="0" smtClean="0">
                <a:ea typeface="华文新魏" pitchFamily="2" charset="-122"/>
              </a:rPr>
              <a:t>每当查找一个新的域名时，域名服务器将该绑定的一个副本置于它的缓存中。</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2DD258D7-8467-4386-9B44-08B67A2F88F5}" type="slidenum">
              <a:rPr lang="zh-CN" altLang="en-US">
                <a:solidFill>
                  <a:srgbClr val="000000"/>
                </a:solidFill>
              </a:rPr>
              <a:pPr>
                <a:defRPr/>
              </a:pPr>
              <a:t>27</a:t>
            </a:fld>
            <a:endParaRPr lang="en-US" altLang="zh-CN">
              <a:solidFill>
                <a:srgbClr val="00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772400" cy="792088"/>
          </a:xfrm>
        </p:spPr>
        <p:txBody>
          <a:bodyPr/>
          <a:lstStyle/>
          <a:p>
            <a:pPr algn="l">
              <a:defRPr/>
            </a:pPr>
            <a:r>
              <a:rPr lang="en-US" altLang="zh-CN" sz="3200" u="sng" dirty="0" smtClean="0">
                <a:latin typeface="+mn-lt"/>
                <a:ea typeface="华文新魏" pitchFamily="2" charset="-122"/>
              </a:rPr>
              <a:t>7.3  </a:t>
            </a:r>
            <a:r>
              <a:rPr lang="zh-CN" altLang="zh-CN" sz="3200" u="sng" dirty="0" smtClean="0">
                <a:latin typeface="+mn-lt"/>
                <a:ea typeface="华文新魏" pitchFamily="2" charset="-122"/>
              </a:rPr>
              <a:t>远程登录服务与</a:t>
            </a:r>
            <a:r>
              <a:rPr lang="en-US" altLang="zh-CN" sz="3200" u="sng" dirty="0" smtClean="0">
                <a:latin typeface="+mn-lt"/>
                <a:ea typeface="华文新魏" pitchFamily="2" charset="-122"/>
              </a:rPr>
              <a:t>TELNET</a:t>
            </a:r>
            <a:r>
              <a:rPr lang="zh-CN" altLang="zh-CN" sz="3200" u="sng" dirty="0" smtClean="0">
                <a:latin typeface="+mn-lt"/>
                <a:ea typeface="华文新魏" pitchFamily="2" charset="-122"/>
              </a:rPr>
              <a:t>协议</a:t>
            </a:r>
            <a:endParaRPr lang="zh-CN" altLang="en-US" sz="3200" u="sng" dirty="0" smtClean="0">
              <a:solidFill>
                <a:schemeClr val="accent6"/>
              </a:solidFill>
              <a:latin typeface="华文新魏" pitchFamily="2" charset="-122"/>
              <a:ea typeface="华文新魏" pitchFamily="2" charset="-122"/>
            </a:endParaRPr>
          </a:p>
        </p:txBody>
      </p:sp>
      <p:sp>
        <p:nvSpPr>
          <p:cNvPr id="17" name="内容占位符 16"/>
          <p:cNvSpPr>
            <a:spLocks noGrp="1"/>
          </p:cNvSpPr>
          <p:nvPr>
            <p:ph idx="1"/>
          </p:nvPr>
        </p:nvSpPr>
        <p:spPr>
          <a:xfrm>
            <a:off x="323528" y="980728"/>
            <a:ext cx="8424936" cy="4896544"/>
          </a:xfrm>
        </p:spPr>
        <p:txBody>
          <a:bodyPr/>
          <a:lstStyle/>
          <a:p>
            <a:pPr eaLnBrk="1" hangingPunct="1">
              <a:buFontTx/>
              <a:buNone/>
              <a:defRPr/>
            </a:pPr>
            <a:r>
              <a:rPr lang="en-US" altLang="zh-CN" sz="2800" u="sng" dirty="0" smtClean="0">
                <a:solidFill>
                  <a:schemeClr val="accent6"/>
                </a:solidFill>
                <a:ea typeface="华文新魏" pitchFamily="2" charset="-122"/>
              </a:rPr>
              <a:t>7</a:t>
            </a:r>
            <a:r>
              <a:rPr lang="en-US" altLang="zh-CN" sz="2800" b="1" u="sng" dirty="0" smtClean="0">
                <a:solidFill>
                  <a:schemeClr val="accent6"/>
                </a:solidFill>
                <a:ea typeface="华文新魏" pitchFamily="2" charset="-122"/>
              </a:rPr>
              <a:t>.3.1  TELNET</a:t>
            </a:r>
            <a:r>
              <a:rPr lang="zh-CN" altLang="zh-CN" sz="2800" b="1" u="sng" dirty="0" smtClean="0">
                <a:solidFill>
                  <a:schemeClr val="accent6"/>
                </a:solidFill>
                <a:ea typeface="华文新魏" pitchFamily="2" charset="-122"/>
              </a:rPr>
              <a:t>协议产生的背景</a:t>
            </a:r>
            <a:endParaRPr lang="en-US" altLang="zh-CN" sz="2800" b="1" u="sng" dirty="0" smtClean="0">
              <a:solidFill>
                <a:schemeClr val="accent6"/>
              </a:solidFill>
              <a:ea typeface="华文新魏" pitchFamily="2" charset="-122"/>
            </a:endParaRPr>
          </a:p>
          <a:p>
            <a:pPr eaLnBrk="1" hangingPunct="1">
              <a:spcBef>
                <a:spcPts val="1200"/>
              </a:spcBef>
              <a:defRPr/>
            </a:pPr>
            <a:r>
              <a:rPr lang="zh-CN" altLang="zh-CN" sz="2400" b="1" dirty="0" smtClean="0">
                <a:latin typeface="华文新魏" pitchFamily="2" charset="-122"/>
                <a:ea typeface="华文新魏" pitchFamily="2" charset="-122"/>
              </a:rPr>
              <a:t>不同型号计算机系统的差异性主要表现在硬件、软件与数据格式上</a:t>
            </a:r>
            <a:r>
              <a:rPr lang="en-US" altLang="zh-CN" sz="2400" b="1" dirty="0" smtClean="0">
                <a:latin typeface="华文新魏" pitchFamily="2" charset="-122"/>
                <a:ea typeface="华文新魏" pitchFamily="2" charset="-122"/>
              </a:rPr>
              <a:t>,</a:t>
            </a:r>
            <a:r>
              <a:rPr lang="zh-CN" altLang="zh-CN" sz="2400" b="1" dirty="0" smtClean="0">
                <a:latin typeface="华文新魏" pitchFamily="2" charset="-122"/>
                <a:ea typeface="华文新魏" pitchFamily="2" charset="-122"/>
              </a:rPr>
              <a:t>对终端键盘输入命令的解释不同。</a:t>
            </a:r>
            <a:endParaRPr lang="en-US" altLang="zh-CN" sz="2400" b="1" dirty="0" smtClean="0">
              <a:latin typeface="华文新魏" pitchFamily="2" charset="-122"/>
              <a:ea typeface="华文新魏" pitchFamily="2" charset="-122"/>
            </a:endParaRPr>
          </a:p>
          <a:p>
            <a:pPr eaLnBrk="1" hangingPunct="1">
              <a:defRPr/>
            </a:pPr>
            <a:r>
              <a:rPr lang="zh-CN" altLang="zh-CN" sz="2400" b="1" dirty="0" smtClean="0">
                <a:latin typeface="华文新魏" pitchFamily="2" charset="-122"/>
                <a:ea typeface="华文新魏" pitchFamily="2" charset="-122"/>
              </a:rPr>
              <a:t>为了解决异构计算机系统互联中存在的问题，人们研究</a:t>
            </a:r>
            <a:r>
              <a:rPr lang="en-US" altLang="zh-CN" sz="2400" b="1" dirty="0" smtClean="0">
                <a:ea typeface="华文新魏" pitchFamily="2" charset="-122"/>
              </a:rPr>
              <a:t>TELNET</a:t>
            </a:r>
            <a:r>
              <a:rPr lang="zh-CN" altLang="zh-CN" sz="2400" b="1" dirty="0" smtClean="0">
                <a:ea typeface="华文新魏" pitchFamily="2" charset="-122"/>
              </a:rPr>
              <a:t>协议。</a:t>
            </a:r>
            <a:r>
              <a:rPr lang="en-US" altLang="zh-CN" sz="2400" b="1" dirty="0" smtClean="0">
                <a:ea typeface="华文新魏" pitchFamily="2" charset="-122"/>
              </a:rPr>
              <a:t>TELNET</a:t>
            </a:r>
            <a:r>
              <a:rPr lang="zh-CN" altLang="zh-CN" sz="2400" b="1" dirty="0" smtClean="0">
                <a:ea typeface="华文新魏" pitchFamily="2" charset="-122"/>
              </a:rPr>
              <a:t>协议引入网络虚拟终端（</a:t>
            </a:r>
            <a:r>
              <a:rPr lang="en-US" altLang="zh-CN" sz="2400" b="1" dirty="0" smtClean="0">
                <a:ea typeface="华文新魏" pitchFamily="2" charset="-122"/>
              </a:rPr>
              <a:t>NVT</a:t>
            </a:r>
            <a:r>
              <a:rPr lang="zh-CN" altLang="zh-CN" sz="2400" b="1" dirty="0" smtClean="0">
                <a:ea typeface="华文新魏" pitchFamily="2" charset="-122"/>
              </a:rPr>
              <a:t>）的概念，解决不同类型的计算机系统之间的互操作问题。</a:t>
            </a:r>
            <a:endParaRPr lang="en-US" altLang="zh-CN" sz="2400" b="1" dirty="0" smtClean="0">
              <a:ea typeface="华文新魏" pitchFamily="2" charset="-122"/>
            </a:endParaRPr>
          </a:p>
          <a:p>
            <a:pPr eaLnBrk="1" hangingPunct="1">
              <a:defRPr/>
            </a:pPr>
            <a:r>
              <a:rPr lang="zh-CN" altLang="zh-CN" sz="2400" b="1" dirty="0" smtClean="0">
                <a:ea typeface="华文新魏" pitchFamily="2" charset="-122"/>
              </a:rPr>
              <a:t>远程登录服务是指用户使用</a:t>
            </a:r>
            <a:r>
              <a:rPr lang="en-US" altLang="zh-CN" sz="2400" b="1" dirty="0" smtClean="0">
                <a:ea typeface="华文新魏" pitchFamily="2" charset="-122"/>
              </a:rPr>
              <a:t>TELNET</a:t>
            </a:r>
            <a:r>
              <a:rPr lang="zh-CN" altLang="zh-CN" sz="2400" b="1" dirty="0" smtClean="0">
                <a:ea typeface="华文新魏" pitchFamily="2" charset="-122"/>
              </a:rPr>
              <a:t>命令，使自己的计算机暂时成为远程计算机的一个仿真终端</a:t>
            </a:r>
            <a:r>
              <a:rPr lang="zh-CN" altLang="zh-CN" sz="2400" b="1" dirty="0" smtClean="0">
                <a:latin typeface="华文新魏" pitchFamily="2" charset="-122"/>
                <a:ea typeface="华文新魏" pitchFamily="2" charset="-122"/>
              </a:rPr>
              <a:t>的过程。</a:t>
            </a:r>
            <a:endParaRPr lang="en-US" altLang="zh-CN" sz="2400" b="1" dirty="0" smtClean="0">
              <a:latin typeface="华文新魏" pitchFamily="2" charset="-122"/>
              <a:ea typeface="华文新魏" pitchFamily="2" charset="-122"/>
            </a:endParaRPr>
          </a:p>
          <a:p>
            <a:pPr eaLnBrk="1" hangingPunct="1">
              <a:defRPr/>
            </a:pPr>
            <a:r>
              <a:rPr lang="en-US" altLang="zh-CN" sz="2400" b="1" dirty="0" smtClean="0">
                <a:ea typeface="华文新魏" pitchFamily="2" charset="-122"/>
              </a:rPr>
              <a:t>TELNET</a:t>
            </a:r>
            <a:r>
              <a:rPr lang="zh-CN" altLang="zh-CN" sz="2400" b="1" dirty="0" smtClean="0">
                <a:ea typeface="华文新魏" pitchFamily="2" charset="-122"/>
              </a:rPr>
              <a:t>协议又被称为“网络虚拟终端协议”、“终端仿真协议”或“远程终端协议”。</a:t>
            </a:r>
            <a:r>
              <a:rPr lang="zh-CN" altLang="zh-CN" sz="2800" dirty="0" smtClean="0"/>
              <a:t/>
            </a:r>
            <a:br>
              <a:rPr lang="zh-CN" altLang="zh-CN" sz="2800" dirty="0" smtClean="0"/>
            </a:br>
            <a:endParaRPr lang="zh-CN" altLang="en-US" sz="28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20ECA7DC-E55E-40BA-9B1E-2C3073C6A685}" type="slidenum">
              <a:rPr lang="zh-CN" altLang="en-US">
                <a:solidFill>
                  <a:srgbClr val="000000"/>
                </a:solidFill>
              </a:rPr>
              <a:pPr>
                <a:defRPr/>
              </a:pPr>
              <a:t>28</a:t>
            </a:fld>
            <a:endParaRPr lang="en-US" altLang="zh-CN">
              <a:solidFill>
                <a:srgbClr val="00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620688"/>
            <a:ext cx="8061325" cy="792088"/>
          </a:xfrm>
        </p:spPr>
        <p:txBody>
          <a:bodyPr/>
          <a:lstStyle/>
          <a:p>
            <a:pPr eaLnBrk="1" hangingPunct="1">
              <a:buFontTx/>
              <a:buNone/>
              <a:defRPr/>
            </a:pPr>
            <a:r>
              <a:rPr lang="en-US" altLang="zh-CN" sz="3200" u="sng" dirty="0" smtClean="0">
                <a:solidFill>
                  <a:schemeClr val="accent6"/>
                </a:solidFill>
                <a:ea typeface="华文新魏" pitchFamily="2" charset="-122"/>
              </a:rPr>
              <a:t>7</a:t>
            </a:r>
            <a:r>
              <a:rPr lang="en-US" altLang="zh-CN" sz="3200" b="1" u="sng" dirty="0" smtClean="0">
                <a:solidFill>
                  <a:schemeClr val="accent6"/>
                </a:solidFill>
                <a:ea typeface="华文新魏" pitchFamily="2" charset="-122"/>
              </a:rPr>
              <a:t>.3.2  TELNET</a:t>
            </a:r>
            <a:r>
              <a:rPr lang="zh-CN" altLang="zh-CN" sz="3200" b="1" u="sng" dirty="0" smtClean="0">
                <a:solidFill>
                  <a:schemeClr val="accent6"/>
                </a:solidFill>
                <a:ea typeface="华文新魏" pitchFamily="2" charset="-122"/>
              </a:rPr>
              <a:t>基本工作原理</a:t>
            </a:r>
            <a:endParaRPr lang="zh-CN" altLang="en-US" sz="3200" b="1" u="sng" dirty="0" smtClean="0">
              <a:solidFill>
                <a:schemeClr val="accent6"/>
              </a:solidFill>
              <a:ea typeface="华文新魏" pitchFamily="2" charset="-122"/>
            </a:endParaRPr>
          </a:p>
        </p:txBody>
      </p:sp>
      <p:sp>
        <p:nvSpPr>
          <p:cNvPr id="5" name="灯片编号占位符 4"/>
          <p:cNvSpPr>
            <a:spLocks noGrp="1"/>
          </p:cNvSpPr>
          <p:nvPr>
            <p:ph type="sldNum" sz="quarter" idx="12"/>
          </p:nvPr>
        </p:nvSpPr>
        <p:spPr/>
        <p:txBody>
          <a:bodyPr/>
          <a:lstStyle/>
          <a:p>
            <a:pPr>
              <a:defRPr/>
            </a:pPr>
            <a:fld id="{78C22DEE-9165-4AA5-ABC8-E1BE06E157CD}" type="slidenum">
              <a:rPr lang="zh-CN" altLang="en-US">
                <a:solidFill>
                  <a:srgbClr val="000000"/>
                </a:solidFill>
              </a:rPr>
              <a:pPr>
                <a:defRPr/>
              </a:pPr>
              <a:t>29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251520" y="1772816"/>
            <a:ext cx="8569325" cy="28797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395536" y="260648"/>
            <a:ext cx="7486650" cy="936104"/>
          </a:xfrm>
        </p:spPr>
        <p:txBody>
          <a:bodyPr/>
          <a:lstStyle/>
          <a:p>
            <a:pPr algn="l"/>
            <a:r>
              <a:rPr lang="zh-CN" altLang="zh-CN" sz="2800" u="sng" dirty="0" smtClean="0">
                <a:latin typeface="华文新魏" pitchFamily="2" charset="-122"/>
                <a:ea typeface="华文新魏" pitchFamily="2" charset="-122"/>
              </a:rPr>
              <a:t>本章知识点结构</a:t>
            </a:r>
            <a:endParaRPr lang="zh-CN" altLang="en-US" sz="2800"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46F2AC16-1611-4C52-A5A2-B72FED9BDF7E}" type="slidenum">
              <a:rPr lang="zh-CN" altLang="en-US" smtClean="0">
                <a:solidFill>
                  <a:srgbClr val="000000"/>
                </a:solidFill>
              </a:rPr>
              <a:pPr>
                <a:defRPr/>
              </a:pPr>
              <a:t>3</a:t>
            </a:fld>
            <a:endParaRPr lang="en-US" altLang="zh-CN">
              <a:solidFill>
                <a:srgbClr val="000000"/>
              </a:solidFill>
            </a:endParaRPr>
          </a:p>
        </p:txBody>
      </p:sp>
      <p:pic>
        <p:nvPicPr>
          <p:cNvPr id="86018" name="Picture 2"/>
          <p:cNvPicPr>
            <a:picLocks noChangeAspect="1" noChangeArrowheads="1"/>
          </p:cNvPicPr>
          <p:nvPr/>
        </p:nvPicPr>
        <p:blipFill>
          <a:blip r:embed="rId2" cstate="print"/>
          <a:srcRect/>
          <a:stretch>
            <a:fillRect/>
          </a:stretch>
        </p:blipFill>
        <p:spPr bwMode="auto">
          <a:xfrm>
            <a:off x="899592" y="1124744"/>
            <a:ext cx="7312567" cy="51125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260648"/>
            <a:ext cx="7772400" cy="874713"/>
          </a:xfrm>
        </p:spPr>
        <p:txBody>
          <a:bodyPr/>
          <a:lstStyle/>
          <a:p>
            <a:pPr algn="l" eaLnBrk="1" hangingPunct="1">
              <a:defRPr/>
            </a:pPr>
            <a:r>
              <a:rPr lang="en-US" altLang="zh-CN" sz="3200" u="sng" dirty="0" smtClean="0">
                <a:latin typeface="+mn-lt"/>
                <a:ea typeface="华文新魏" pitchFamily="2" charset="-122"/>
              </a:rPr>
              <a:t>7.4  </a:t>
            </a:r>
            <a:r>
              <a:rPr lang="zh-CN" altLang="zh-CN" sz="3200" u="sng" dirty="0" smtClean="0">
                <a:latin typeface="+mn-lt"/>
                <a:ea typeface="华文新魏" pitchFamily="2" charset="-122"/>
              </a:rPr>
              <a:t>电子邮件服务与</a:t>
            </a:r>
            <a:r>
              <a:rPr lang="en-US" altLang="zh-CN" sz="3200" u="sng" dirty="0" smtClean="0">
                <a:latin typeface="+mn-lt"/>
                <a:ea typeface="华文新魏" pitchFamily="2" charset="-122"/>
              </a:rPr>
              <a:t>SMTP</a:t>
            </a:r>
            <a:r>
              <a:rPr lang="zh-CN" altLang="zh-CN" sz="3200" u="sng" dirty="0" smtClean="0">
                <a:latin typeface="+mn-lt"/>
                <a:ea typeface="华文新魏" pitchFamily="2" charset="-122"/>
              </a:rPr>
              <a:t>协议</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251520" y="1124744"/>
            <a:ext cx="8568952" cy="4683125"/>
          </a:xfrm>
        </p:spPr>
        <p:txBody>
          <a:bodyPr/>
          <a:lstStyle/>
          <a:p>
            <a:pPr eaLnBrk="1" hangingPunct="1">
              <a:buFontTx/>
              <a:buNone/>
              <a:defRPr/>
            </a:pPr>
            <a:r>
              <a:rPr lang="en-US" altLang="zh-CN" sz="2800" u="sng" dirty="0" smtClean="0">
                <a:solidFill>
                  <a:schemeClr val="accent6"/>
                </a:solidFill>
                <a:ea typeface="华文新魏" pitchFamily="2" charset="-122"/>
              </a:rPr>
              <a:t>7</a:t>
            </a:r>
            <a:r>
              <a:rPr lang="en-US" altLang="zh-CN" sz="2800" b="1" u="sng" dirty="0" smtClean="0">
                <a:solidFill>
                  <a:schemeClr val="accent6"/>
                </a:solidFill>
                <a:ea typeface="华文新魏" pitchFamily="2" charset="-122"/>
              </a:rPr>
              <a:t>.4.1  </a:t>
            </a:r>
            <a:r>
              <a:rPr lang="zh-CN" altLang="zh-CN" sz="2800" b="1" u="sng" dirty="0" smtClean="0">
                <a:solidFill>
                  <a:schemeClr val="accent6"/>
                </a:solidFill>
                <a:ea typeface="华文新魏" pitchFamily="2" charset="-122"/>
              </a:rPr>
              <a:t>电子邮件服务的基本概念</a:t>
            </a:r>
            <a:endParaRPr lang="en-US" altLang="zh-CN" sz="2800" b="1" u="sng" dirty="0" smtClean="0">
              <a:solidFill>
                <a:schemeClr val="accent6"/>
              </a:solidFill>
              <a:ea typeface="华文新魏" pitchFamily="2" charset="-122"/>
            </a:endParaRPr>
          </a:p>
          <a:p>
            <a:pPr eaLnBrk="1" hangingPunct="1">
              <a:buFontTx/>
              <a:buNone/>
              <a:defRPr/>
            </a:pPr>
            <a:endParaRPr lang="en-US" altLang="zh-CN" sz="800" b="1" u="sng" dirty="0" smtClean="0">
              <a:solidFill>
                <a:schemeClr val="accent6"/>
              </a:solidFill>
              <a:ea typeface="华文新魏" pitchFamily="2" charset="-122"/>
            </a:endParaRPr>
          </a:p>
          <a:p>
            <a:pPr eaLnBrk="1" hangingPunct="1">
              <a:defRPr/>
            </a:pPr>
            <a:r>
              <a:rPr lang="zh-CN" altLang="zh-CN" sz="2400" b="1" dirty="0" smtClean="0">
                <a:ea typeface="华文新魏" pitchFamily="2" charset="-122"/>
              </a:rPr>
              <a:t>当</a:t>
            </a:r>
            <a:r>
              <a:rPr lang="en-US" altLang="zh-CN" sz="2400" b="1" dirty="0" smtClean="0">
                <a:ea typeface="华文新魏" pitchFamily="2" charset="-122"/>
              </a:rPr>
              <a:t>ARPANET</a:t>
            </a:r>
            <a:r>
              <a:rPr lang="zh-CN" altLang="zh-CN" sz="2400" b="1" dirty="0" smtClean="0">
                <a:ea typeface="华文新魏" pitchFamily="2" charset="-122"/>
              </a:rPr>
              <a:t>上电子邮件应用一出现，立即受到用户的欢迎，成为最重要的网络应用之一。</a:t>
            </a:r>
            <a:endParaRPr lang="en-US" altLang="zh-CN" sz="2400" b="1" dirty="0" smtClean="0">
              <a:ea typeface="华文新魏" pitchFamily="2" charset="-122"/>
            </a:endParaRPr>
          </a:p>
          <a:p>
            <a:pPr eaLnBrk="1" hangingPunct="1">
              <a:defRPr/>
            </a:pPr>
            <a:r>
              <a:rPr lang="zh-CN" altLang="zh-CN" sz="2400" b="1" dirty="0" smtClean="0">
                <a:ea typeface="华文新魏" pitchFamily="2" charset="-122"/>
              </a:rPr>
              <a:t>不管用户使用任何一种计算机、操作系统、邮件客户端软件或网络硬件，用户之间都可以方便地实现电子邮件的交换。</a:t>
            </a:r>
            <a:endParaRPr lang="en-US" altLang="zh-CN" sz="2400" b="1" dirty="0" smtClean="0">
              <a:ea typeface="华文新魏" pitchFamily="2" charset="-122"/>
            </a:endParaRPr>
          </a:p>
          <a:p>
            <a:pPr eaLnBrk="1" hangingPunct="1">
              <a:defRPr/>
            </a:pPr>
            <a:r>
              <a:rPr lang="zh-CN" altLang="zh-CN" dirty="0" smtClean="0">
                <a:ea typeface="华文新魏" pitchFamily="2" charset="-122"/>
              </a:rPr>
              <a:t>在多数情况下，电子邮件是以文本为主，同时也能够传输语音与视频。</a:t>
            </a:r>
            <a:endParaRPr lang="zh-CN" altLang="en-US" u="sng" dirty="0" smtClean="0">
              <a:ea typeface="华文新魏" pitchFamily="2" charset="-122"/>
            </a:endParaRPr>
          </a:p>
          <a:p>
            <a:pPr eaLnBrk="1" hangingPunct="1">
              <a:defRPr/>
            </a:pPr>
            <a:r>
              <a:rPr lang="en-US" altLang="zh-CN" sz="2400" b="1" dirty="0" smtClean="0">
                <a:ea typeface="华文新魏" pitchFamily="2" charset="-122"/>
              </a:rPr>
              <a:t>Internet</a:t>
            </a:r>
            <a:r>
              <a:rPr lang="zh-CN" altLang="zh-CN" sz="2400" b="1" dirty="0" smtClean="0">
                <a:ea typeface="华文新魏" pitchFamily="2" charset="-122"/>
              </a:rPr>
              <a:t>电子邮件系统已经包含附件、超链接、文本与图片</a:t>
            </a:r>
            <a:r>
              <a:rPr lang="zh-CN" altLang="zh-CN" sz="2400" b="1" dirty="0" smtClean="0">
                <a:ea typeface="华文新魏" pitchFamily="2" charset="-122"/>
              </a:rPr>
              <a:t>。</a:t>
            </a:r>
            <a:endParaRPr lang="en-US" altLang="zh-CN" sz="2400" b="1"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AF4DB0E0-3AF2-475A-8E1B-094F322E4FBB}" type="slidenum">
              <a:rPr lang="zh-CN" altLang="en-US">
                <a:solidFill>
                  <a:srgbClr val="000000"/>
                </a:solidFill>
              </a:rPr>
              <a:pPr>
                <a:defRPr/>
              </a:pPr>
              <a:t>30</a:t>
            </a:fld>
            <a:endParaRPr lang="en-US" altLang="zh-CN">
              <a:solidFill>
                <a:srgbClr val="00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1484784"/>
            <a:ext cx="8352928" cy="2160241"/>
          </a:xfrm>
        </p:spPr>
        <p:txBody>
          <a:bodyPr/>
          <a:lstStyle/>
          <a:p>
            <a:pPr marL="457200" indent="-457200" algn="just" eaLnBrk="1" hangingPunct="1">
              <a:spcBef>
                <a:spcPts val="600"/>
              </a:spcBef>
            </a:pPr>
            <a:r>
              <a:rPr lang="zh-CN" altLang="en-US" dirty="0" smtClean="0">
                <a:latin typeface="华文新魏" pitchFamily="2" charset="-122"/>
                <a:ea typeface="华文新魏" pitchFamily="2" charset="-122"/>
              </a:rPr>
              <a:t>发送邮件协议：</a:t>
            </a:r>
            <a:r>
              <a:rPr lang="en-US" altLang="zh-CN" dirty="0" smtClean="0">
                <a:solidFill>
                  <a:srgbClr val="FF0000"/>
                </a:solidFill>
                <a:latin typeface="华文新魏" pitchFamily="2" charset="-122"/>
                <a:ea typeface="华文新魏" pitchFamily="2" charset="-122"/>
              </a:rPr>
              <a:t>SMTP</a:t>
            </a:r>
          </a:p>
          <a:p>
            <a:pPr marL="457200" indent="-457200" algn="just" eaLnBrk="1" hangingPunct="1">
              <a:spcBef>
                <a:spcPts val="600"/>
              </a:spcBef>
            </a:pPr>
            <a:r>
              <a:rPr lang="zh-CN" altLang="en-US" dirty="0" smtClean="0">
                <a:latin typeface="华文新魏" pitchFamily="2" charset="-122"/>
                <a:ea typeface="华文新魏" pitchFamily="2" charset="-122"/>
              </a:rPr>
              <a:t>读取邮件协议：</a:t>
            </a:r>
            <a:r>
              <a:rPr lang="en-US" altLang="zh-CN" dirty="0" smtClean="0">
                <a:solidFill>
                  <a:srgbClr val="FF0000"/>
                </a:solidFill>
                <a:latin typeface="华文新魏" pitchFamily="2" charset="-122"/>
                <a:ea typeface="华文新魏" pitchFamily="2" charset="-122"/>
              </a:rPr>
              <a:t>POP3 </a:t>
            </a:r>
            <a:r>
              <a:rPr lang="zh-CN" altLang="en-US" dirty="0" smtClean="0">
                <a:latin typeface="华文新魏" pitchFamily="2" charset="-122"/>
                <a:ea typeface="华文新魏" pitchFamily="2" charset="-122"/>
              </a:rPr>
              <a:t>和 </a:t>
            </a:r>
            <a:r>
              <a:rPr lang="en-US" altLang="zh-CN" dirty="0" smtClean="0">
                <a:solidFill>
                  <a:srgbClr val="FF0000"/>
                </a:solidFill>
                <a:latin typeface="华文新魏" pitchFamily="2" charset="-122"/>
                <a:ea typeface="华文新魏" pitchFamily="2" charset="-122"/>
              </a:rPr>
              <a:t>IMAP</a:t>
            </a:r>
          </a:p>
          <a:p>
            <a:pPr marL="457200" indent="-457200" algn="just" eaLnBrk="1" hangingPunct="1">
              <a:spcBef>
                <a:spcPts val="600"/>
              </a:spcBef>
            </a:pPr>
            <a:r>
              <a:rPr lang="en-US" altLang="zh-CN" dirty="0" smtClean="0">
                <a:solidFill>
                  <a:srgbClr val="FF0000"/>
                </a:solidFill>
                <a:latin typeface="华文新魏" pitchFamily="2" charset="-122"/>
                <a:ea typeface="华文新魏" pitchFamily="2" charset="-122"/>
              </a:rPr>
              <a:t>MIME </a:t>
            </a:r>
            <a:r>
              <a:rPr lang="zh-CN" altLang="en-US" dirty="0" smtClean="0">
                <a:latin typeface="华文新魏" pitchFamily="2" charset="-122"/>
                <a:ea typeface="华文新魏" pitchFamily="2" charset="-122"/>
              </a:rPr>
              <a:t>是辅助性协议，对</a:t>
            </a:r>
            <a:r>
              <a:rPr lang="en-US" altLang="zh-CN" dirty="0" smtClean="0">
                <a:latin typeface="华文新魏" pitchFamily="2" charset="-122"/>
                <a:ea typeface="华文新魏" pitchFamily="2" charset="-122"/>
              </a:rPr>
              <a:t>SMTP</a:t>
            </a:r>
            <a:r>
              <a:rPr lang="zh-CN" altLang="en-US" dirty="0" smtClean="0">
                <a:latin typeface="华文新魏" pitchFamily="2" charset="-122"/>
                <a:ea typeface="华文新魏" pitchFamily="2" charset="-122"/>
              </a:rPr>
              <a:t>的补充。在其邮件首部中说明了邮件的数据类型</a:t>
            </a:r>
            <a:r>
              <a:rPr lang="en-US" altLang="zh-CN" dirty="0" smtClean="0">
                <a:latin typeface="华文新魏" pitchFamily="2" charset="-122"/>
                <a:ea typeface="华文新魏" pitchFamily="2" charset="-122"/>
              </a:rPr>
              <a:t>(</a:t>
            </a:r>
            <a:r>
              <a:rPr lang="zh-CN" altLang="en-US" dirty="0" smtClean="0">
                <a:latin typeface="华文新魏" pitchFamily="2" charset="-122"/>
                <a:ea typeface="华文新魏" pitchFamily="2" charset="-122"/>
              </a:rPr>
              <a:t>如文本、声音、图像、视像等</a:t>
            </a:r>
            <a:r>
              <a:rPr lang="en-US" altLang="zh-CN" dirty="0" smtClean="0">
                <a:latin typeface="华文新魏" pitchFamily="2" charset="-122"/>
                <a:ea typeface="华文新魏" pitchFamily="2" charset="-122"/>
              </a:rPr>
              <a:t>)</a:t>
            </a:r>
            <a:r>
              <a:rPr lang="zh-CN" altLang="en-US" dirty="0" smtClean="0">
                <a:latin typeface="华文新魏" pitchFamily="2" charset="-122"/>
                <a:ea typeface="华文新魏" pitchFamily="2" charset="-122"/>
              </a:rPr>
              <a:t>，使用 </a:t>
            </a:r>
            <a:r>
              <a:rPr lang="en-US" altLang="zh-CN" dirty="0" smtClean="0">
                <a:latin typeface="华文新魏" pitchFamily="2" charset="-122"/>
                <a:ea typeface="华文新魏" pitchFamily="2" charset="-122"/>
              </a:rPr>
              <a:t>MIME </a:t>
            </a:r>
            <a:r>
              <a:rPr lang="zh-CN" altLang="en-US" dirty="0" smtClean="0">
                <a:latin typeface="华文新魏" pitchFamily="2" charset="-122"/>
                <a:ea typeface="华文新魏" pitchFamily="2" charset="-122"/>
              </a:rPr>
              <a:t>可在邮件中同时传送多种类型的数据。 </a:t>
            </a:r>
          </a:p>
          <a:p>
            <a:pPr eaLnBrk="1" hangingPunct="1">
              <a:buFontTx/>
              <a:buNone/>
              <a:defRPr/>
            </a:pPr>
            <a:endParaRPr lang="zh-CN" altLang="en-US" b="1" u="sng" dirty="0" smtClean="0">
              <a:solidFill>
                <a:schemeClr val="accent6"/>
              </a:solidFill>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CC793380-7600-4D46-91CB-F7ADDA7F583E}" type="slidenum">
              <a:rPr lang="zh-CN" altLang="en-US">
                <a:solidFill>
                  <a:srgbClr val="000000"/>
                </a:solidFill>
              </a:rPr>
              <a:pPr>
                <a:defRPr/>
              </a:pPr>
              <a:t>31</a:t>
            </a:fld>
            <a:endParaRPr lang="en-US" altLang="zh-CN">
              <a:solidFill>
                <a:srgbClr val="000000"/>
              </a:solidFill>
            </a:endParaRPr>
          </a:p>
        </p:txBody>
      </p:sp>
      <p:sp>
        <p:nvSpPr>
          <p:cNvPr id="4104"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mtClean="0">
              <a:solidFill>
                <a:srgbClr val="3333CC"/>
              </a:solidFill>
              <a:latin typeface="Arial" charset="0"/>
              <a:ea typeface="华文行楷" pitchFamily="2" charset="-122"/>
            </a:endParaRPr>
          </a:p>
        </p:txBody>
      </p:sp>
      <p:sp>
        <p:nvSpPr>
          <p:cNvPr id="7" name="Rectangle 2"/>
          <p:cNvSpPr>
            <a:spLocks noGrp="1" noChangeArrowheads="1"/>
          </p:cNvSpPr>
          <p:nvPr>
            <p:ph type="title" idx="4294967295"/>
          </p:nvPr>
        </p:nvSpPr>
        <p:spPr>
          <a:xfrm>
            <a:off x="323528" y="548680"/>
            <a:ext cx="7772400" cy="515144"/>
          </a:xfrm>
        </p:spPr>
        <p:txBody>
          <a:bodyPr/>
          <a:lstStyle/>
          <a:p>
            <a:pPr algn="l" eaLnBrk="1" hangingPunct="1">
              <a:buFont typeface="Arial" pitchFamily="34" charset="0"/>
              <a:buChar char="•"/>
            </a:pPr>
            <a:r>
              <a:rPr lang="en-US" altLang="zh-CN" sz="3200" u="sng" dirty="0" smtClean="0"/>
              <a:t> </a:t>
            </a:r>
            <a:r>
              <a:rPr lang="zh-CN" altLang="en-US" sz="3200" u="sng" dirty="0" smtClean="0"/>
              <a:t>邮件相关协议</a:t>
            </a:r>
            <a:endParaRPr lang="zh-CN" altLang="en-US" sz="3200" u="sng"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323528" y="980728"/>
            <a:ext cx="7772400" cy="515144"/>
          </a:xfrm>
        </p:spPr>
        <p:txBody>
          <a:bodyPr/>
          <a:lstStyle/>
          <a:p>
            <a:pPr algn="l" eaLnBrk="1" hangingPunct="1">
              <a:buFont typeface="Arial" pitchFamily="34" charset="0"/>
              <a:buChar char="•"/>
            </a:pPr>
            <a:r>
              <a:rPr lang="en-US" altLang="zh-CN" sz="2800" u="sng" dirty="0" smtClean="0"/>
              <a:t> SMTP </a:t>
            </a:r>
            <a:r>
              <a:rPr lang="zh-CN" altLang="en-US" sz="2800" u="sng" dirty="0" smtClean="0"/>
              <a:t>通信的三个阶段 </a:t>
            </a:r>
          </a:p>
        </p:txBody>
      </p:sp>
      <p:sp>
        <p:nvSpPr>
          <p:cNvPr id="124931" name="Rectangle 3"/>
          <p:cNvSpPr>
            <a:spLocks noGrp="1" noChangeArrowheads="1"/>
          </p:cNvSpPr>
          <p:nvPr>
            <p:ph type="body" idx="1"/>
          </p:nvPr>
        </p:nvSpPr>
        <p:spPr>
          <a:xfrm>
            <a:off x="539552" y="1556792"/>
            <a:ext cx="7772400" cy="1800200"/>
          </a:xfrm>
        </p:spPr>
        <p:txBody>
          <a:bodyPr/>
          <a:lstStyle/>
          <a:p>
            <a:pPr eaLnBrk="1" hangingPunct="1">
              <a:spcBef>
                <a:spcPts val="0"/>
              </a:spcBef>
              <a:buFont typeface="Wingdings" pitchFamily="2" charset="2"/>
              <a:buNone/>
            </a:pPr>
            <a:r>
              <a:rPr lang="en-US" altLang="zh-CN" dirty="0" smtClean="0">
                <a:latin typeface="华文新魏" pitchFamily="2" charset="-122"/>
                <a:ea typeface="华文新魏" pitchFamily="2" charset="-122"/>
              </a:rPr>
              <a:t>1. </a:t>
            </a:r>
            <a:r>
              <a:rPr lang="zh-CN" altLang="en-US" dirty="0" smtClean="0">
                <a:latin typeface="华文新魏" pitchFamily="2" charset="-122"/>
                <a:ea typeface="华文新魏" pitchFamily="2" charset="-122"/>
              </a:rPr>
              <a:t>连接建立：连接是在发送主机的 </a:t>
            </a: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客户和接收主机的 </a:t>
            </a: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服务器之间建立的</a:t>
            </a:r>
            <a:r>
              <a:rPr lang="zh-CN" altLang="en-US" dirty="0" smtClean="0">
                <a:latin typeface="华文新魏" pitchFamily="2" charset="-122"/>
                <a:ea typeface="华文新魏" pitchFamily="2" charset="-122"/>
              </a:rPr>
              <a:t>。</a:t>
            </a:r>
            <a:endParaRPr lang="zh-CN" altLang="en-US" dirty="0" smtClean="0">
              <a:latin typeface="华文新魏" pitchFamily="2" charset="-122"/>
              <a:ea typeface="华文新魏" pitchFamily="2" charset="-122"/>
            </a:endParaRPr>
          </a:p>
          <a:p>
            <a:pPr eaLnBrk="1" hangingPunct="1">
              <a:spcBef>
                <a:spcPts val="0"/>
              </a:spcBef>
              <a:buFont typeface="Wingdings" pitchFamily="2" charset="2"/>
              <a:buNone/>
            </a:pPr>
            <a:r>
              <a:rPr lang="en-US" altLang="zh-CN" dirty="0" smtClean="0">
                <a:latin typeface="华文新魏" pitchFamily="2" charset="-122"/>
                <a:ea typeface="华文新魏" pitchFamily="2" charset="-122"/>
              </a:rPr>
              <a:t>2. </a:t>
            </a:r>
            <a:r>
              <a:rPr lang="zh-CN" altLang="en-US" dirty="0" smtClean="0">
                <a:latin typeface="华文新魏" pitchFamily="2" charset="-122"/>
                <a:ea typeface="华文新魏" pitchFamily="2" charset="-122"/>
              </a:rPr>
              <a:t>邮件传送</a:t>
            </a:r>
          </a:p>
          <a:p>
            <a:pPr eaLnBrk="1" hangingPunct="1">
              <a:spcBef>
                <a:spcPts val="0"/>
              </a:spcBef>
              <a:buFont typeface="Wingdings" pitchFamily="2" charset="2"/>
              <a:buNone/>
            </a:pPr>
            <a:r>
              <a:rPr lang="en-US" altLang="zh-CN" dirty="0" smtClean="0">
                <a:latin typeface="华文新魏" pitchFamily="2" charset="-122"/>
                <a:ea typeface="华文新魏" pitchFamily="2" charset="-122"/>
              </a:rPr>
              <a:t>3. </a:t>
            </a:r>
            <a:r>
              <a:rPr lang="zh-CN" altLang="en-US" dirty="0" smtClean="0">
                <a:latin typeface="华文新魏" pitchFamily="2" charset="-122"/>
                <a:ea typeface="华文新魏" pitchFamily="2" charset="-122"/>
              </a:rPr>
              <a:t>连接释放：邮件发送完毕后，</a:t>
            </a: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应释放 </a:t>
            </a:r>
            <a:r>
              <a:rPr lang="en-US" altLang="zh-CN" dirty="0" smtClean="0">
                <a:latin typeface="华文新魏" pitchFamily="2" charset="-122"/>
                <a:ea typeface="华文新魏" pitchFamily="2" charset="-122"/>
              </a:rPr>
              <a:t>TCP </a:t>
            </a:r>
            <a:r>
              <a:rPr lang="zh-CN" altLang="en-US" dirty="0" smtClean="0">
                <a:latin typeface="华文新魏" pitchFamily="2" charset="-122"/>
                <a:ea typeface="华文新魏" pitchFamily="2" charset="-122"/>
              </a:rPr>
              <a:t>连接。 </a:t>
            </a:r>
          </a:p>
        </p:txBody>
      </p:sp>
      <p:sp>
        <p:nvSpPr>
          <p:cNvPr id="124933" name="灯片编号占位符 5"/>
          <p:cNvSpPr>
            <a:spLocks noGrp="1"/>
          </p:cNvSpPr>
          <p:nvPr>
            <p:ph type="sldNum" sz="quarter" idx="12"/>
          </p:nvPr>
        </p:nvSpPr>
        <p:spPr>
          <a:noFill/>
        </p:spPr>
        <p:txBody>
          <a:bodyPr/>
          <a:lstStyle/>
          <a:p>
            <a:fld id="{BC205D24-FBB0-4B4E-BBEC-B807B7854F8B}" type="slidenum">
              <a:rPr lang="en-US" altLang="zh-CN" smtClean="0"/>
              <a:pPr/>
              <a:t>32</a:t>
            </a:fld>
            <a:endParaRPr lang="en-US" altLang="zh-CN" smtClean="0"/>
          </a:p>
        </p:txBody>
      </p:sp>
      <p:pic>
        <p:nvPicPr>
          <p:cNvPr id="8" name="图片 7"/>
          <p:cNvPicPr/>
          <p:nvPr/>
        </p:nvPicPr>
        <p:blipFill>
          <a:blip r:embed="rId3" cstate="print"/>
          <a:srcRect/>
          <a:stretch>
            <a:fillRect/>
          </a:stretch>
        </p:blipFill>
        <p:spPr bwMode="auto">
          <a:xfrm>
            <a:off x="323528" y="3429000"/>
            <a:ext cx="8280400" cy="2879725"/>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6" name="标题 15"/>
          <p:cNvSpPr txBox="1">
            <a:spLocks/>
          </p:cNvSpPr>
          <p:nvPr/>
        </p:nvSpPr>
        <p:spPr>
          <a:xfrm>
            <a:off x="251520" y="332656"/>
            <a:ext cx="8062912" cy="58737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sng" strike="noStrike" kern="0" cap="none" spc="0" normalizeH="0" baseline="0" noProof="0" smtClean="0">
                <a:ln>
                  <a:noFill/>
                </a:ln>
                <a:solidFill>
                  <a:schemeClr val="accent2"/>
                </a:solidFill>
                <a:effectLst/>
                <a:uLnTx/>
                <a:uFillTx/>
                <a:latin typeface="+mn-lt"/>
                <a:ea typeface="华文新魏" pitchFamily="2" charset="-122"/>
                <a:cs typeface="+mj-cs"/>
              </a:rPr>
              <a:t>7.4.2  </a:t>
            </a:r>
            <a:r>
              <a:rPr kumimoji="1" lang="zh-CN" altLang="zh-CN" sz="3200" b="1" i="0" u="sng" strike="noStrike" kern="0" cap="none" spc="0" normalizeH="0" baseline="0" noProof="0" smtClean="0">
                <a:ln>
                  <a:noFill/>
                </a:ln>
                <a:solidFill>
                  <a:schemeClr val="accent2"/>
                </a:solidFill>
                <a:effectLst/>
                <a:uLnTx/>
                <a:uFillTx/>
                <a:latin typeface="+mn-lt"/>
                <a:ea typeface="华文新魏" pitchFamily="2" charset="-122"/>
                <a:cs typeface="+mj-cs"/>
              </a:rPr>
              <a:t>电子邮件服务工作过程</a:t>
            </a:r>
            <a:endParaRPr kumimoji="1" lang="zh-CN" altLang="en-US" sz="3200" b="1" i="0" u="sng" strike="noStrike" kern="0" cap="none" spc="0" normalizeH="0" baseline="0" noProof="0" dirty="0" smtClean="0">
              <a:ln>
                <a:noFill/>
              </a:ln>
              <a:solidFill>
                <a:schemeClr val="accent6"/>
              </a:solidFill>
              <a:effectLst/>
              <a:uLnTx/>
              <a:uFillTx/>
              <a:latin typeface="+mn-lt"/>
              <a:ea typeface="华文新魏" pitchFamily="2" charset="-122"/>
              <a:cs typeface="+mj-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251520" y="332656"/>
            <a:ext cx="7772400" cy="875184"/>
          </a:xfrm>
        </p:spPr>
        <p:txBody>
          <a:bodyPr/>
          <a:lstStyle/>
          <a:p>
            <a:pPr marL="357188" indent="-357188" algn="l" eaLnBrk="1" hangingPunct="1">
              <a:buFont typeface="Arial" pitchFamily="34" charset="0"/>
              <a:buChar char="•"/>
            </a:pPr>
            <a:r>
              <a:rPr lang="zh-CN" altLang="en-US" sz="3200" u="sng" dirty="0" smtClean="0"/>
              <a:t>电子邮件的信息格式 </a:t>
            </a:r>
          </a:p>
        </p:txBody>
      </p:sp>
      <p:sp>
        <p:nvSpPr>
          <p:cNvPr id="1163267" name="Rectangle 3"/>
          <p:cNvSpPr>
            <a:spLocks noGrp="1" noChangeArrowheads="1"/>
          </p:cNvSpPr>
          <p:nvPr>
            <p:ph type="body" idx="1"/>
          </p:nvPr>
        </p:nvSpPr>
        <p:spPr>
          <a:xfrm>
            <a:off x="251520" y="1196752"/>
            <a:ext cx="8424936" cy="1728192"/>
          </a:xfrm>
        </p:spPr>
        <p:txBody>
          <a:bodyPr/>
          <a:lstStyle/>
          <a:p>
            <a:pPr algn="just" eaLnBrk="1" hangingPunct="1"/>
            <a:r>
              <a:rPr lang="zh-CN" altLang="en-US" dirty="0" smtClean="0">
                <a:latin typeface="华文新魏" pitchFamily="2" charset="-122"/>
                <a:ea typeface="华文新魏" pitchFamily="2" charset="-122"/>
              </a:rPr>
              <a:t>一个电子邮件分为</a:t>
            </a:r>
            <a:r>
              <a:rPr lang="en-US" altLang="zh-CN" dirty="0" smtClean="0">
                <a:latin typeface="华文新魏" pitchFamily="2" charset="-122"/>
                <a:ea typeface="华文新魏" pitchFamily="2" charset="-122"/>
              </a:rPr>
              <a:t>: </a:t>
            </a:r>
            <a:r>
              <a:rPr lang="zh-CN" altLang="en-US" dirty="0" smtClean="0">
                <a:solidFill>
                  <a:srgbClr val="FF0000"/>
                </a:solidFill>
                <a:latin typeface="华文新魏" pitchFamily="2" charset="-122"/>
                <a:ea typeface="华文新魏" pitchFamily="2" charset="-122"/>
              </a:rPr>
              <a:t>信封</a:t>
            </a:r>
            <a:r>
              <a:rPr lang="zh-CN" altLang="en-US" dirty="0" smtClean="0">
                <a:latin typeface="华文新魏" pitchFamily="2" charset="-122"/>
                <a:ea typeface="华文新魏" pitchFamily="2" charset="-122"/>
              </a:rPr>
              <a:t>和</a:t>
            </a:r>
            <a:r>
              <a:rPr lang="zh-CN" altLang="en-US" dirty="0" smtClean="0">
                <a:solidFill>
                  <a:srgbClr val="FF0000"/>
                </a:solidFill>
                <a:latin typeface="华文新魏" pitchFamily="2" charset="-122"/>
                <a:ea typeface="华文新魏" pitchFamily="2" charset="-122"/>
              </a:rPr>
              <a:t>内容</a:t>
            </a:r>
          </a:p>
          <a:p>
            <a:pPr algn="just" eaLnBrk="1" hangingPunct="1"/>
            <a:r>
              <a:rPr lang="en-US" altLang="zh-CN" dirty="0" smtClean="0">
                <a:latin typeface="华文新魏" pitchFamily="2" charset="-122"/>
                <a:ea typeface="华文新魏" pitchFamily="2" charset="-122"/>
              </a:rPr>
              <a:t>RFC 822 </a:t>
            </a:r>
            <a:r>
              <a:rPr lang="zh-CN" altLang="en-US" dirty="0" smtClean="0">
                <a:latin typeface="华文新魏" pitchFamily="2" charset="-122"/>
                <a:ea typeface="华文新魏" pitchFamily="2" charset="-122"/>
              </a:rPr>
              <a:t>规定了邮件内容中的首部</a:t>
            </a:r>
            <a:r>
              <a:rPr lang="en-US" altLang="zh-CN" dirty="0" smtClean="0">
                <a:latin typeface="华文新魏" pitchFamily="2" charset="-122"/>
                <a:ea typeface="华文新魏" pitchFamily="2" charset="-122"/>
              </a:rPr>
              <a:t>(header)</a:t>
            </a:r>
            <a:r>
              <a:rPr lang="zh-CN" altLang="en-US" dirty="0" smtClean="0">
                <a:latin typeface="华文新魏" pitchFamily="2" charset="-122"/>
                <a:ea typeface="华文新魏" pitchFamily="2" charset="-122"/>
              </a:rPr>
              <a:t>格式，而对邮件的主体</a:t>
            </a:r>
            <a:r>
              <a:rPr lang="en-US" altLang="zh-CN" dirty="0" smtClean="0">
                <a:latin typeface="华文新魏" pitchFamily="2" charset="-122"/>
                <a:ea typeface="华文新魏" pitchFamily="2" charset="-122"/>
              </a:rPr>
              <a:t>(body)</a:t>
            </a:r>
            <a:r>
              <a:rPr lang="zh-CN" altLang="en-US" dirty="0" smtClean="0">
                <a:latin typeface="华文新魏" pitchFamily="2" charset="-122"/>
                <a:ea typeface="华文新魏" pitchFamily="2" charset="-122"/>
              </a:rPr>
              <a:t>部分则让用户自由撰写。</a:t>
            </a:r>
          </a:p>
        </p:txBody>
      </p:sp>
      <p:sp>
        <p:nvSpPr>
          <p:cNvPr id="126981" name="灯片编号占位符 5"/>
          <p:cNvSpPr>
            <a:spLocks noGrp="1"/>
          </p:cNvSpPr>
          <p:nvPr>
            <p:ph type="sldNum" sz="quarter" idx="12"/>
          </p:nvPr>
        </p:nvSpPr>
        <p:spPr>
          <a:noFill/>
        </p:spPr>
        <p:txBody>
          <a:bodyPr/>
          <a:lstStyle/>
          <a:p>
            <a:fld id="{A04802F2-0259-4864-A669-98478893ECD5}" type="slidenum">
              <a:rPr lang="en-US" altLang="zh-CN" smtClean="0"/>
              <a:pPr/>
              <a:t>33</a:t>
            </a:fld>
            <a:endParaRPr lang="en-US" altLang="zh-CN" smtClean="0"/>
          </a:p>
        </p:txBody>
      </p:sp>
      <p:graphicFrame>
        <p:nvGraphicFramePr>
          <p:cNvPr id="267266" name="Object 2" descr="蓝色面巾纸"/>
          <p:cNvGraphicFramePr>
            <a:graphicFrameLocks noChangeAspect="1"/>
          </p:cNvGraphicFramePr>
          <p:nvPr/>
        </p:nvGraphicFramePr>
        <p:xfrm>
          <a:off x="2051720" y="2780927"/>
          <a:ext cx="5112568" cy="3936855"/>
        </p:xfrm>
        <a:graphic>
          <a:graphicData uri="http://schemas.openxmlformats.org/presentationml/2006/ole">
            <p:oleObj spid="_x0000_s267266" name="Visio" r:id="rId4" imgW="2898256" imgH="2212920"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188640"/>
            <a:ext cx="6767513" cy="5403850"/>
          </a:xfrm>
        </p:spPr>
        <p:txBody>
          <a:bodyPr/>
          <a:lstStyle/>
          <a:p>
            <a:pPr eaLnBrk="1" hangingPunct="1">
              <a:defRPr/>
            </a:pPr>
            <a:r>
              <a:rPr lang="en-US" altLang="zh-CN" sz="3200" b="1" u="sng" dirty="0" smtClean="0">
                <a:solidFill>
                  <a:schemeClr val="accent6"/>
                </a:solidFill>
                <a:ea typeface="华文新魏" pitchFamily="2" charset="-122"/>
              </a:rPr>
              <a:t>SMTP</a:t>
            </a:r>
            <a:r>
              <a:rPr lang="zh-CN" altLang="zh-CN" sz="3200" b="1" u="sng" dirty="0" smtClean="0">
                <a:solidFill>
                  <a:schemeClr val="accent6"/>
                </a:solidFill>
                <a:ea typeface="华文新魏" pitchFamily="2" charset="-122"/>
              </a:rPr>
              <a:t>邮件传输过程</a:t>
            </a:r>
            <a:endParaRPr lang="zh-CN" altLang="en-US" sz="3200" b="1" u="sng" dirty="0" smtClean="0">
              <a:solidFill>
                <a:schemeClr val="accent6"/>
              </a:solidFill>
              <a:ea typeface="华文新魏" pitchFamily="2" charset="-122"/>
            </a:endParaRPr>
          </a:p>
        </p:txBody>
      </p:sp>
      <p:sp>
        <p:nvSpPr>
          <p:cNvPr id="5" name="灯片编号占位符 4"/>
          <p:cNvSpPr>
            <a:spLocks noGrp="1"/>
          </p:cNvSpPr>
          <p:nvPr>
            <p:ph type="sldNum" sz="quarter" idx="12"/>
          </p:nvPr>
        </p:nvSpPr>
        <p:spPr/>
        <p:txBody>
          <a:bodyPr/>
          <a:lstStyle/>
          <a:p>
            <a:pPr>
              <a:defRPr/>
            </a:pPr>
            <a:fld id="{95E5CC5E-895E-493E-8292-11D6DB3E2054}" type="slidenum">
              <a:rPr lang="zh-CN" altLang="en-US">
                <a:solidFill>
                  <a:srgbClr val="000000"/>
                </a:solidFill>
              </a:rPr>
              <a:pPr>
                <a:defRPr/>
              </a:pPr>
              <a:t>34</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971600" y="764704"/>
            <a:ext cx="6912768" cy="587727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467544" y="3429000"/>
            <a:ext cx="8135937" cy="792088"/>
          </a:xfrm>
        </p:spPr>
        <p:txBody>
          <a:bodyPr/>
          <a:lstStyle/>
          <a:p>
            <a:pPr algn="l" eaLnBrk="1" hangingPunct="1">
              <a:buFont typeface="Arial" pitchFamily="34" charset="0"/>
              <a:buChar char="•"/>
            </a:pPr>
            <a:r>
              <a:rPr lang="zh-CN" altLang="en-US" sz="2400" u="sng" dirty="0" smtClean="0">
                <a:solidFill>
                  <a:schemeClr val="accent6"/>
                </a:solidFill>
              </a:rPr>
              <a:t> 通用因特网邮件扩充 </a:t>
            </a:r>
            <a:r>
              <a:rPr lang="en-US" altLang="zh-CN" sz="2400" u="sng" dirty="0" smtClean="0">
                <a:solidFill>
                  <a:schemeClr val="accent6"/>
                </a:solidFill>
              </a:rPr>
              <a:t>MIME</a:t>
            </a:r>
            <a:r>
              <a:rPr lang="zh-CN" altLang="en-US" sz="2400" u="sng" dirty="0" smtClean="0">
                <a:solidFill>
                  <a:schemeClr val="accent6"/>
                </a:solidFill>
              </a:rPr>
              <a:t>的特点</a:t>
            </a:r>
            <a:endParaRPr lang="zh-CN" altLang="en-US" sz="2400" u="sng" dirty="0" smtClean="0">
              <a:solidFill>
                <a:schemeClr val="accent6"/>
              </a:solidFill>
            </a:endParaRPr>
          </a:p>
        </p:txBody>
      </p:sp>
      <p:sp>
        <p:nvSpPr>
          <p:cNvPr id="1175555" name="Rectangle 3"/>
          <p:cNvSpPr>
            <a:spLocks noGrp="1" noChangeArrowheads="1"/>
          </p:cNvSpPr>
          <p:nvPr>
            <p:ph type="body" idx="1"/>
          </p:nvPr>
        </p:nvSpPr>
        <p:spPr>
          <a:xfrm>
            <a:off x="539552" y="1196752"/>
            <a:ext cx="8136904" cy="2592288"/>
          </a:xfrm>
        </p:spPr>
        <p:txBody>
          <a:bodyPr/>
          <a:lstStyle/>
          <a:p>
            <a:pPr algn="just" eaLnBrk="1" hangingPunct="1">
              <a:spcBef>
                <a:spcPts val="0"/>
              </a:spcBef>
              <a:spcAft>
                <a:spcPts val="0"/>
              </a:spcAft>
            </a:pP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不能传送可执行文件或其他的二进制对象。</a:t>
            </a:r>
          </a:p>
          <a:p>
            <a:pPr algn="just" eaLnBrk="1" hangingPunct="1">
              <a:spcBef>
                <a:spcPts val="0"/>
              </a:spcBef>
              <a:spcAft>
                <a:spcPts val="0"/>
              </a:spcAft>
            </a:pP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限于传送 </a:t>
            </a:r>
            <a:r>
              <a:rPr lang="en-US" altLang="zh-CN" dirty="0" smtClean="0">
                <a:latin typeface="华文新魏" pitchFamily="2" charset="-122"/>
                <a:ea typeface="华文新魏" pitchFamily="2" charset="-122"/>
              </a:rPr>
              <a:t>7 </a:t>
            </a:r>
            <a:r>
              <a:rPr lang="zh-CN" altLang="en-US" dirty="0" smtClean="0">
                <a:latin typeface="华文新魏" pitchFamily="2" charset="-122"/>
                <a:ea typeface="华文新魏" pitchFamily="2" charset="-122"/>
              </a:rPr>
              <a:t>位的 </a:t>
            </a:r>
            <a:r>
              <a:rPr lang="en-US" altLang="zh-CN" dirty="0" smtClean="0">
                <a:latin typeface="华文新魏" pitchFamily="2" charset="-122"/>
                <a:ea typeface="华文新魏" pitchFamily="2" charset="-122"/>
              </a:rPr>
              <a:t>ASCII </a:t>
            </a:r>
            <a:r>
              <a:rPr lang="zh-CN" altLang="en-US" dirty="0" smtClean="0">
                <a:latin typeface="华文新魏" pitchFamily="2" charset="-122"/>
                <a:ea typeface="华文新魏" pitchFamily="2" charset="-122"/>
              </a:rPr>
              <a:t>码。许多其他非英语国家的文字（如中文、俄文、法文或德文）就无法传送。</a:t>
            </a:r>
          </a:p>
          <a:p>
            <a:pPr algn="just" eaLnBrk="1" hangingPunct="1">
              <a:spcBef>
                <a:spcPts val="0"/>
              </a:spcBef>
              <a:spcAft>
                <a:spcPts val="0"/>
              </a:spcAft>
            </a:pP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服务器会拒绝超过一定长度的邮件。</a:t>
            </a:r>
          </a:p>
          <a:p>
            <a:pPr algn="just" eaLnBrk="1" hangingPunct="1">
              <a:spcBef>
                <a:spcPts val="0"/>
              </a:spcBef>
              <a:spcAft>
                <a:spcPts val="0"/>
              </a:spcAft>
            </a:pPr>
            <a:r>
              <a:rPr lang="zh-CN" altLang="en-US" dirty="0" smtClean="0">
                <a:latin typeface="华文新魏" pitchFamily="2" charset="-122"/>
                <a:ea typeface="华文新魏" pitchFamily="2" charset="-122"/>
              </a:rPr>
              <a:t>某些 </a:t>
            </a: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实现并没有完全按照</a:t>
            </a:r>
            <a:r>
              <a:rPr lang="en-US" altLang="zh-CN" dirty="0" smtClean="0">
                <a:latin typeface="华文新魏" pitchFamily="2" charset="-122"/>
                <a:ea typeface="华文新魏" pitchFamily="2" charset="-122"/>
              </a:rPr>
              <a:t>[RFC 821]</a:t>
            </a:r>
            <a:r>
              <a:rPr lang="zh-CN" altLang="en-US" dirty="0" smtClean="0">
                <a:latin typeface="华文新魏" pitchFamily="2" charset="-122"/>
                <a:ea typeface="华文新魏" pitchFamily="2" charset="-122"/>
              </a:rPr>
              <a:t>的 </a:t>
            </a: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标准。 </a:t>
            </a:r>
          </a:p>
        </p:txBody>
      </p:sp>
      <p:sp>
        <p:nvSpPr>
          <p:cNvPr id="136197" name="灯片编号占位符 5"/>
          <p:cNvSpPr>
            <a:spLocks noGrp="1"/>
          </p:cNvSpPr>
          <p:nvPr>
            <p:ph type="sldNum" sz="quarter" idx="12"/>
          </p:nvPr>
        </p:nvSpPr>
        <p:spPr>
          <a:noFill/>
        </p:spPr>
        <p:txBody>
          <a:bodyPr/>
          <a:lstStyle/>
          <a:p>
            <a:fld id="{8F2B32AC-C9F9-4631-9024-68A9CD3F3D6E}" type="slidenum">
              <a:rPr lang="en-US" altLang="zh-CN" smtClean="0"/>
              <a:pPr/>
              <a:t>35</a:t>
            </a:fld>
            <a:endParaRPr lang="en-US" altLang="zh-CN" smtClean="0"/>
          </a:p>
        </p:txBody>
      </p:sp>
      <p:sp>
        <p:nvSpPr>
          <p:cNvPr id="5" name="Rectangle 2"/>
          <p:cNvSpPr txBox="1">
            <a:spLocks noChangeArrowheads="1"/>
          </p:cNvSpPr>
          <p:nvPr/>
        </p:nvSpPr>
        <p:spPr bwMode="auto">
          <a:xfrm>
            <a:off x="395536" y="548680"/>
            <a:ext cx="7916416" cy="7109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 typeface="Arial" pitchFamily="34" charset="0"/>
              <a:buChar char="•"/>
              <a:tabLst/>
              <a:defRPr/>
            </a:pPr>
            <a:r>
              <a:rPr kumimoji="1" lang="en-US" altLang="zh-CN" sz="2400" b="1" i="0" u="sng" strike="noStrike" kern="0" cap="none" spc="0" normalizeH="0" baseline="0" noProof="0" dirty="0" smtClean="0">
                <a:ln>
                  <a:noFill/>
                </a:ln>
                <a:solidFill>
                  <a:schemeClr val="accent2"/>
                </a:solidFill>
                <a:effectLst/>
                <a:uLnTx/>
                <a:uFillTx/>
                <a:latin typeface="华文新魏" pitchFamily="2" charset="-122"/>
                <a:ea typeface="华文新魏" pitchFamily="2" charset="-122"/>
                <a:cs typeface="+mj-cs"/>
              </a:rPr>
              <a:t> </a:t>
            </a:r>
            <a:r>
              <a:rPr kumimoji="1" lang="en-US" altLang="zh-CN" sz="2400" b="1" i="0" u="sng" strike="noStrike" kern="0" cap="none" spc="0" normalizeH="0" baseline="0" noProof="0" dirty="0" smtClean="0">
                <a:ln>
                  <a:noFill/>
                </a:ln>
                <a:solidFill>
                  <a:schemeClr val="accent2"/>
                </a:solidFill>
                <a:effectLst/>
                <a:uLnTx/>
                <a:uFillTx/>
                <a:latin typeface="华文新魏" pitchFamily="2" charset="-122"/>
                <a:ea typeface="华文新魏" pitchFamily="2" charset="-122"/>
                <a:cs typeface="+mj-cs"/>
              </a:rPr>
              <a:t>SMTP </a:t>
            </a:r>
            <a:r>
              <a:rPr kumimoji="1" lang="zh-CN" altLang="en-US" sz="2400" b="1" i="0" u="sng" strike="noStrike" kern="0" cap="none" spc="0" normalizeH="0" baseline="0" noProof="0" dirty="0" smtClean="0">
                <a:ln>
                  <a:noFill/>
                </a:ln>
                <a:solidFill>
                  <a:schemeClr val="accent2"/>
                </a:solidFill>
                <a:effectLst/>
                <a:uLnTx/>
                <a:uFillTx/>
                <a:latin typeface="华文新魏" pitchFamily="2" charset="-122"/>
                <a:ea typeface="华文新魏" pitchFamily="2" charset="-122"/>
                <a:cs typeface="+mj-cs"/>
              </a:rPr>
              <a:t>的特点</a:t>
            </a:r>
          </a:p>
        </p:txBody>
      </p:sp>
      <p:sp>
        <p:nvSpPr>
          <p:cNvPr id="6" name="Rectangle 3"/>
          <p:cNvSpPr txBox="1">
            <a:spLocks noChangeArrowheads="1"/>
          </p:cNvSpPr>
          <p:nvPr/>
        </p:nvSpPr>
        <p:spPr bwMode="auto">
          <a:xfrm>
            <a:off x="539552" y="4293096"/>
            <a:ext cx="8280920" cy="19328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00000"/>
              </a:lnSpc>
              <a:spcBef>
                <a:spcPct val="20000"/>
              </a:spcBef>
              <a:spcAft>
                <a:spcPts val="600"/>
              </a:spcAft>
              <a:buClrTx/>
              <a:buSzTx/>
              <a:buFontTx/>
              <a:buChar char="•"/>
              <a:tabLst/>
              <a:defRPr/>
            </a:pP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MIME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并没有改动 </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SMTP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或取代它。</a:t>
            </a:r>
          </a:p>
          <a:p>
            <a:pPr marL="342900" marR="0" lvl="0" indent="-342900" algn="just" defTabSz="914400" rtl="0" eaLnBrk="1" fontAlgn="base" latinLnBrk="0" hangingPunct="1">
              <a:lnSpc>
                <a:spcPct val="100000"/>
              </a:lnSpc>
              <a:spcBef>
                <a:spcPct val="20000"/>
              </a:spcBef>
              <a:spcAft>
                <a:spcPts val="600"/>
              </a:spcAft>
              <a:buClrTx/>
              <a:buSzTx/>
              <a:buFontTx/>
              <a:buChar char="•"/>
              <a:tabLst/>
              <a:defRPr/>
            </a:pP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MIME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继续使用目前的</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[RFC 822]</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格式，但增加了邮件主体的结构，并定义了传送非 </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ASCII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rPr>
              <a:t>码的编码规则。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5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5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5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5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5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idx="4294967295"/>
          </p:nvPr>
        </p:nvSpPr>
        <p:spPr>
          <a:xfrm>
            <a:off x="755576" y="620688"/>
            <a:ext cx="7793038" cy="695325"/>
          </a:xfrm>
        </p:spPr>
        <p:txBody>
          <a:bodyPr/>
          <a:lstStyle/>
          <a:p>
            <a:pPr algn="ctr" eaLnBrk="1" hangingPunct="1"/>
            <a:r>
              <a:rPr lang="en-US" altLang="zh-CN" sz="3200" dirty="0" smtClean="0"/>
              <a:t>MIME </a:t>
            </a:r>
            <a:r>
              <a:rPr lang="zh-CN" altLang="en-US" sz="3200" dirty="0" smtClean="0"/>
              <a:t>和 </a:t>
            </a:r>
            <a:r>
              <a:rPr lang="en-US" altLang="zh-CN" sz="3200" dirty="0" smtClean="0"/>
              <a:t>SMTP </a:t>
            </a:r>
            <a:r>
              <a:rPr lang="zh-CN" altLang="en-US" sz="3200" dirty="0" smtClean="0"/>
              <a:t>的关系 </a:t>
            </a:r>
          </a:p>
        </p:txBody>
      </p:sp>
      <p:sp>
        <p:nvSpPr>
          <p:cNvPr id="138243" name="Text Box 3"/>
          <p:cNvSpPr txBox="1">
            <a:spLocks noChangeArrowheads="1"/>
          </p:cNvSpPr>
          <p:nvPr/>
        </p:nvSpPr>
        <p:spPr bwMode="auto">
          <a:xfrm>
            <a:off x="1647825" y="2887663"/>
            <a:ext cx="1495425"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Arial" pitchFamily="34" charset="0"/>
                <a:ea typeface="黑体" pitchFamily="49" charset="-122"/>
              </a:rPr>
              <a:t>非 </a:t>
            </a:r>
            <a:r>
              <a:rPr kumimoji="1" lang="en-US" altLang="zh-CN" sz="2000">
                <a:solidFill>
                  <a:srgbClr val="333399"/>
                </a:solidFill>
                <a:latin typeface="Arial" pitchFamily="34" charset="0"/>
                <a:ea typeface="黑体" pitchFamily="49" charset="-122"/>
              </a:rPr>
              <a:t>ASCII </a:t>
            </a:r>
            <a:r>
              <a:rPr kumimoji="1" lang="zh-CN" altLang="en-US" sz="2000">
                <a:solidFill>
                  <a:srgbClr val="333399"/>
                </a:solidFill>
                <a:latin typeface="Arial" pitchFamily="34" charset="0"/>
                <a:ea typeface="黑体" pitchFamily="49" charset="-122"/>
              </a:rPr>
              <a:t>码</a:t>
            </a:r>
          </a:p>
        </p:txBody>
      </p:sp>
      <p:sp>
        <p:nvSpPr>
          <p:cNvPr id="138244" name="Text Box 4"/>
          <p:cNvSpPr txBox="1">
            <a:spLocks noChangeArrowheads="1"/>
          </p:cNvSpPr>
          <p:nvPr/>
        </p:nvSpPr>
        <p:spPr bwMode="auto">
          <a:xfrm>
            <a:off x="1662113" y="4400550"/>
            <a:ext cx="1706562"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pitchFamily="34" charset="0"/>
                <a:ea typeface="黑体" pitchFamily="49" charset="-122"/>
              </a:rPr>
              <a:t>7 </a:t>
            </a:r>
            <a:r>
              <a:rPr kumimoji="1" lang="zh-CN" altLang="en-US" sz="2000">
                <a:solidFill>
                  <a:srgbClr val="333399"/>
                </a:solidFill>
                <a:latin typeface="Arial" pitchFamily="34" charset="0"/>
                <a:ea typeface="黑体" pitchFamily="49" charset="-122"/>
              </a:rPr>
              <a:t>位 </a:t>
            </a:r>
            <a:r>
              <a:rPr kumimoji="1" lang="en-US" altLang="zh-CN" sz="2000">
                <a:solidFill>
                  <a:srgbClr val="333399"/>
                </a:solidFill>
                <a:latin typeface="Arial" pitchFamily="34" charset="0"/>
                <a:ea typeface="黑体" pitchFamily="49" charset="-122"/>
              </a:rPr>
              <a:t>ASCII </a:t>
            </a:r>
            <a:r>
              <a:rPr kumimoji="1" lang="zh-CN" altLang="en-US" sz="2000">
                <a:solidFill>
                  <a:srgbClr val="333399"/>
                </a:solidFill>
                <a:latin typeface="Arial" pitchFamily="34" charset="0"/>
                <a:ea typeface="黑体" pitchFamily="49" charset="-122"/>
              </a:rPr>
              <a:t>码</a:t>
            </a:r>
          </a:p>
        </p:txBody>
      </p:sp>
      <p:sp>
        <p:nvSpPr>
          <p:cNvPr id="1179653" name="Rectangle 5"/>
          <p:cNvSpPr>
            <a:spLocks noChangeArrowheads="1"/>
          </p:cNvSpPr>
          <p:nvPr/>
        </p:nvSpPr>
        <p:spPr bwMode="auto">
          <a:xfrm>
            <a:off x="1042988" y="3465513"/>
            <a:ext cx="1182687" cy="596900"/>
          </a:xfrm>
          <a:prstGeom prst="rect">
            <a:avLst/>
          </a:prstGeom>
          <a:solidFill>
            <a:srgbClr val="FFCCFF"/>
          </a:solidFill>
          <a:ln w="9525">
            <a:solidFill>
              <a:srgbClr val="333399"/>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a:solidFill>
                  <a:srgbClr val="333399"/>
                </a:solidFill>
                <a:latin typeface="Arial" charset="0"/>
                <a:ea typeface="黑体" pitchFamily="2" charset="-122"/>
              </a:rPr>
              <a:t>MIME</a:t>
            </a:r>
          </a:p>
        </p:txBody>
      </p:sp>
      <p:sp>
        <p:nvSpPr>
          <p:cNvPr id="1179654" name="Rectangle 6"/>
          <p:cNvSpPr>
            <a:spLocks noChangeArrowheads="1"/>
          </p:cNvSpPr>
          <p:nvPr/>
        </p:nvSpPr>
        <p:spPr bwMode="auto">
          <a:xfrm>
            <a:off x="1042988" y="5137150"/>
            <a:ext cx="1182687" cy="596900"/>
          </a:xfrm>
          <a:prstGeom prst="rect">
            <a:avLst/>
          </a:prstGeom>
          <a:solidFill>
            <a:srgbClr val="CCECFF"/>
          </a:solidFill>
          <a:ln w="9525">
            <a:solidFill>
              <a:srgbClr val="333399"/>
            </a:solidFill>
            <a:miter lim="800000"/>
            <a:headEnd/>
            <a:tailEnd/>
          </a:ln>
          <a:effectLst>
            <a:outerShdw dist="45791" dir="2021404" algn="ctr" rotWithShape="0">
              <a:schemeClr val="bg2"/>
            </a:outerShdw>
          </a:effectLst>
        </p:spPr>
        <p:txBody>
          <a:bodyPr wrap="none" anchor="ctr"/>
          <a:lstStyle/>
          <a:p>
            <a:pPr algn="ctr">
              <a:defRPr/>
            </a:pPr>
            <a:r>
              <a:rPr kumimoji="1" lang="en-US" altLang="zh-CN" sz="2000">
                <a:solidFill>
                  <a:srgbClr val="333399"/>
                </a:solidFill>
                <a:latin typeface="Arial" charset="0"/>
                <a:ea typeface="黑体" pitchFamily="2" charset="-122"/>
              </a:rPr>
              <a:t>SMTP</a:t>
            </a:r>
          </a:p>
        </p:txBody>
      </p:sp>
      <p:sp>
        <p:nvSpPr>
          <p:cNvPr id="1179655" name="Rectangle 7"/>
          <p:cNvSpPr>
            <a:spLocks noChangeArrowheads="1"/>
          </p:cNvSpPr>
          <p:nvPr/>
        </p:nvSpPr>
        <p:spPr bwMode="auto">
          <a:xfrm>
            <a:off x="7061200" y="3465513"/>
            <a:ext cx="1182688" cy="596900"/>
          </a:xfrm>
          <a:prstGeom prst="rect">
            <a:avLst/>
          </a:prstGeom>
          <a:solidFill>
            <a:srgbClr val="FFCCFF"/>
          </a:solidFill>
          <a:ln w="9525">
            <a:solidFill>
              <a:srgbClr val="333399"/>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a:solidFill>
                  <a:srgbClr val="333399"/>
                </a:solidFill>
                <a:latin typeface="Arial" charset="0"/>
                <a:ea typeface="黑体" pitchFamily="2" charset="-122"/>
              </a:rPr>
              <a:t>MIME</a:t>
            </a:r>
          </a:p>
        </p:txBody>
      </p:sp>
      <p:sp>
        <p:nvSpPr>
          <p:cNvPr id="1179656" name="Rectangle 8"/>
          <p:cNvSpPr>
            <a:spLocks noChangeArrowheads="1"/>
          </p:cNvSpPr>
          <p:nvPr/>
        </p:nvSpPr>
        <p:spPr bwMode="auto">
          <a:xfrm>
            <a:off x="7061200" y="5137150"/>
            <a:ext cx="1182688" cy="596900"/>
          </a:xfrm>
          <a:prstGeom prst="rect">
            <a:avLst/>
          </a:prstGeom>
          <a:solidFill>
            <a:srgbClr val="CCECFF"/>
          </a:solidFill>
          <a:ln w="9525">
            <a:solidFill>
              <a:srgbClr val="333399"/>
            </a:solidFill>
            <a:miter lim="800000"/>
            <a:headEnd/>
            <a:tailEnd/>
          </a:ln>
          <a:effectLst>
            <a:outerShdw dist="45791" dir="2021404" algn="ctr" rotWithShape="0">
              <a:schemeClr val="bg2"/>
            </a:outerShdw>
          </a:effectLst>
        </p:spPr>
        <p:txBody>
          <a:bodyPr wrap="none" anchor="ctr"/>
          <a:lstStyle/>
          <a:p>
            <a:pPr algn="ctr">
              <a:defRPr/>
            </a:pPr>
            <a:r>
              <a:rPr kumimoji="1" lang="en-US" altLang="zh-CN" sz="2000">
                <a:solidFill>
                  <a:srgbClr val="333399"/>
                </a:solidFill>
                <a:latin typeface="Arial" charset="0"/>
                <a:ea typeface="黑体" pitchFamily="2" charset="-122"/>
              </a:rPr>
              <a:t>SMTP</a:t>
            </a:r>
          </a:p>
        </p:txBody>
      </p:sp>
      <p:sp>
        <p:nvSpPr>
          <p:cNvPr id="138249" name="Line 9"/>
          <p:cNvSpPr>
            <a:spLocks noChangeShapeType="1"/>
          </p:cNvSpPr>
          <p:nvPr/>
        </p:nvSpPr>
        <p:spPr bwMode="auto">
          <a:xfrm>
            <a:off x="2243138" y="5435600"/>
            <a:ext cx="4837112"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138250" name="Line 10"/>
          <p:cNvSpPr>
            <a:spLocks noChangeShapeType="1"/>
          </p:cNvSpPr>
          <p:nvPr/>
        </p:nvSpPr>
        <p:spPr bwMode="auto">
          <a:xfrm rot="5400000" flipH="1" flipV="1">
            <a:off x="1096169" y="4599782"/>
            <a:ext cx="1074737"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138251" name="Line 11"/>
          <p:cNvSpPr>
            <a:spLocks noChangeShapeType="1"/>
          </p:cNvSpPr>
          <p:nvPr/>
        </p:nvSpPr>
        <p:spPr bwMode="auto">
          <a:xfrm rot="5400000" flipH="1" flipV="1">
            <a:off x="7115969" y="4599782"/>
            <a:ext cx="1074737"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138252" name="Line 12"/>
          <p:cNvSpPr>
            <a:spLocks noChangeShapeType="1"/>
          </p:cNvSpPr>
          <p:nvPr/>
        </p:nvSpPr>
        <p:spPr bwMode="auto">
          <a:xfrm rot="16200000" flipV="1">
            <a:off x="1248569" y="3080544"/>
            <a:ext cx="769938"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138253" name="Line 13"/>
          <p:cNvSpPr>
            <a:spLocks noChangeShapeType="1"/>
          </p:cNvSpPr>
          <p:nvPr/>
        </p:nvSpPr>
        <p:spPr bwMode="auto">
          <a:xfrm rot="16200000" flipV="1">
            <a:off x="7268369" y="3080544"/>
            <a:ext cx="769938"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138254" name="Text Box 14"/>
          <p:cNvSpPr txBox="1">
            <a:spLocks noChangeArrowheads="1"/>
          </p:cNvSpPr>
          <p:nvPr/>
        </p:nvSpPr>
        <p:spPr bwMode="auto">
          <a:xfrm>
            <a:off x="5940425" y="4371975"/>
            <a:ext cx="1706563" cy="395288"/>
          </a:xfrm>
          <a:prstGeom prst="rect">
            <a:avLst/>
          </a:prstGeom>
          <a:noFill/>
          <a:ln w="9525">
            <a:noFill/>
            <a:miter lim="800000"/>
            <a:headEnd/>
            <a:tailEnd/>
          </a:ln>
        </p:spPr>
        <p:txBody>
          <a:bodyPr wrap="none">
            <a:spAutoFit/>
          </a:bodyPr>
          <a:lstStyle/>
          <a:p>
            <a:r>
              <a:rPr kumimoji="1" lang="en-US" altLang="zh-CN" sz="2000">
                <a:solidFill>
                  <a:srgbClr val="333399"/>
                </a:solidFill>
                <a:latin typeface="Arial" pitchFamily="34" charset="0"/>
                <a:ea typeface="黑体" pitchFamily="49" charset="-122"/>
              </a:rPr>
              <a:t>7 </a:t>
            </a:r>
            <a:r>
              <a:rPr kumimoji="1" lang="zh-CN" altLang="en-US" sz="2000">
                <a:solidFill>
                  <a:srgbClr val="333399"/>
                </a:solidFill>
                <a:latin typeface="Arial" pitchFamily="34" charset="0"/>
                <a:ea typeface="黑体" pitchFamily="49" charset="-122"/>
              </a:rPr>
              <a:t>位 </a:t>
            </a:r>
            <a:r>
              <a:rPr kumimoji="1" lang="en-US" altLang="zh-CN" sz="2000">
                <a:solidFill>
                  <a:srgbClr val="333399"/>
                </a:solidFill>
                <a:latin typeface="Arial" pitchFamily="34" charset="0"/>
                <a:ea typeface="黑体" pitchFamily="49" charset="-122"/>
              </a:rPr>
              <a:t>ASCII </a:t>
            </a:r>
            <a:r>
              <a:rPr kumimoji="1" lang="zh-CN" altLang="en-US" sz="2000">
                <a:solidFill>
                  <a:srgbClr val="333399"/>
                </a:solidFill>
                <a:latin typeface="Arial" pitchFamily="34" charset="0"/>
                <a:ea typeface="黑体" pitchFamily="49" charset="-122"/>
              </a:rPr>
              <a:t>码</a:t>
            </a:r>
          </a:p>
        </p:txBody>
      </p:sp>
      <p:sp>
        <p:nvSpPr>
          <p:cNvPr id="138255" name="Text Box 15"/>
          <p:cNvSpPr txBox="1">
            <a:spLocks noChangeArrowheads="1"/>
          </p:cNvSpPr>
          <p:nvPr/>
        </p:nvSpPr>
        <p:spPr bwMode="auto">
          <a:xfrm>
            <a:off x="3600450" y="5013325"/>
            <a:ext cx="1704975" cy="395288"/>
          </a:xfrm>
          <a:prstGeom prst="rect">
            <a:avLst/>
          </a:prstGeom>
          <a:noFill/>
          <a:ln w="9525">
            <a:noFill/>
            <a:miter lim="800000"/>
            <a:headEnd/>
            <a:tailEnd/>
          </a:ln>
        </p:spPr>
        <p:txBody>
          <a:bodyPr wrap="none">
            <a:spAutoFit/>
          </a:bodyPr>
          <a:lstStyle/>
          <a:p>
            <a:r>
              <a:rPr kumimoji="1" lang="en-US" altLang="zh-CN" sz="2000">
                <a:solidFill>
                  <a:srgbClr val="333399"/>
                </a:solidFill>
                <a:latin typeface="Arial" pitchFamily="34" charset="0"/>
                <a:ea typeface="黑体" pitchFamily="49" charset="-122"/>
              </a:rPr>
              <a:t>7 </a:t>
            </a:r>
            <a:r>
              <a:rPr kumimoji="1" lang="zh-CN" altLang="en-US" sz="2000">
                <a:solidFill>
                  <a:srgbClr val="333399"/>
                </a:solidFill>
                <a:latin typeface="Arial" pitchFamily="34" charset="0"/>
                <a:ea typeface="黑体" pitchFamily="49" charset="-122"/>
              </a:rPr>
              <a:t>位 </a:t>
            </a:r>
            <a:r>
              <a:rPr kumimoji="1" lang="en-US" altLang="zh-CN" sz="2000">
                <a:solidFill>
                  <a:srgbClr val="333399"/>
                </a:solidFill>
                <a:latin typeface="Arial" pitchFamily="34" charset="0"/>
                <a:ea typeface="黑体" pitchFamily="49" charset="-122"/>
              </a:rPr>
              <a:t>ASCII </a:t>
            </a:r>
            <a:r>
              <a:rPr kumimoji="1" lang="zh-CN" altLang="en-US" sz="2000">
                <a:solidFill>
                  <a:srgbClr val="333399"/>
                </a:solidFill>
                <a:latin typeface="Arial" pitchFamily="34" charset="0"/>
                <a:ea typeface="黑体" pitchFamily="49" charset="-122"/>
              </a:rPr>
              <a:t>码</a:t>
            </a:r>
          </a:p>
        </p:txBody>
      </p:sp>
      <p:sp>
        <p:nvSpPr>
          <p:cNvPr id="138256" name="Text Box 16"/>
          <p:cNvSpPr txBox="1">
            <a:spLocks noChangeArrowheads="1"/>
          </p:cNvSpPr>
          <p:nvPr/>
        </p:nvSpPr>
        <p:spPr bwMode="auto">
          <a:xfrm>
            <a:off x="6099175" y="2887663"/>
            <a:ext cx="1497013"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Arial" pitchFamily="34" charset="0"/>
                <a:ea typeface="黑体" pitchFamily="49" charset="-122"/>
              </a:rPr>
              <a:t>非 </a:t>
            </a:r>
            <a:r>
              <a:rPr kumimoji="1" lang="en-US" altLang="zh-CN" sz="2000">
                <a:solidFill>
                  <a:srgbClr val="333399"/>
                </a:solidFill>
                <a:latin typeface="Arial" pitchFamily="34" charset="0"/>
                <a:ea typeface="黑体" pitchFamily="49" charset="-122"/>
              </a:rPr>
              <a:t>ASCII </a:t>
            </a:r>
            <a:r>
              <a:rPr kumimoji="1" lang="zh-CN" altLang="en-US" sz="2000">
                <a:solidFill>
                  <a:srgbClr val="333399"/>
                </a:solidFill>
                <a:latin typeface="Arial" pitchFamily="34" charset="0"/>
                <a:ea typeface="黑体" pitchFamily="49" charset="-122"/>
              </a:rPr>
              <a:t>码</a:t>
            </a:r>
          </a:p>
        </p:txBody>
      </p:sp>
      <p:sp>
        <p:nvSpPr>
          <p:cNvPr id="1179665" name="Rectangle 17"/>
          <p:cNvSpPr>
            <a:spLocks noChangeArrowheads="1"/>
          </p:cNvSpPr>
          <p:nvPr/>
        </p:nvSpPr>
        <p:spPr bwMode="auto">
          <a:xfrm>
            <a:off x="1150938" y="2230438"/>
            <a:ext cx="966787" cy="477837"/>
          </a:xfrm>
          <a:prstGeom prst="rect">
            <a:avLst/>
          </a:prstGeom>
          <a:solidFill>
            <a:srgbClr val="FFFF99"/>
          </a:solidFill>
          <a:ln w="9525">
            <a:solidFill>
              <a:srgbClr val="333399"/>
            </a:solidFill>
            <a:miter lim="800000"/>
            <a:headEnd/>
            <a:tailEnd/>
          </a:ln>
          <a:effectLst>
            <a:outerShdw dist="45791" dir="2021404" algn="ctr" rotWithShape="0">
              <a:schemeClr val="bg2"/>
            </a:outerShdw>
          </a:effectLst>
        </p:spPr>
        <p:txBody>
          <a:bodyPr wrap="none" anchor="ctr"/>
          <a:lstStyle/>
          <a:p>
            <a:pPr algn="ctr">
              <a:defRPr/>
            </a:pPr>
            <a:r>
              <a:rPr kumimoji="1" lang="zh-CN" altLang="en-US" sz="2000">
                <a:solidFill>
                  <a:srgbClr val="333399"/>
                </a:solidFill>
                <a:latin typeface="Arial" charset="0"/>
                <a:ea typeface="黑体" pitchFamily="2" charset="-122"/>
              </a:rPr>
              <a:t>用户</a:t>
            </a:r>
          </a:p>
        </p:txBody>
      </p:sp>
      <p:sp>
        <p:nvSpPr>
          <p:cNvPr id="1179666" name="Rectangle 18"/>
          <p:cNvSpPr>
            <a:spLocks noChangeArrowheads="1"/>
          </p:cNvSpPr>
          <p:nvPr/>
        </p:nvSpPr>
        <p:spPr bwMode="auto">
          <a:xfrm>
            <a:off x="7169150" y="2230438"/>
            <a:ext cx="966788" cy="477837"/>
          </a:xfrm>
          <a:prstGeom prst="rect">
            <a:avLst/>
          </a:prstGeom>
          <a:solidFill>
            <a:srgbClr val="FFFF99"/>
          </a:solidFill>
          <a:ln w="9525">
            <a:solidFill>
              <a:srgbClr val="333399"/>
            </a:solidFill>
            <a:miter lim="800000"/>
            <a:headEnd/>
            <a:tailEnd/>
          </a:ln>
          <a:effectLst>
            <a:outerShdw dist="45791" dir="2021404" algn="ctr" rotWithShape="0">
              <a:schemeClr val="bg2"/>
            </a:outerShdw>
          </a:effectLst>
        </p:spPr>
        <p:txBody>
          <a:bodyPr wrap="none" anchor="ctr"/>
          <a:lstStyle/>
          <a:p>
            <a:pPr algn="ctr">
              <a:defRPr/>
            </a:pPr>
            <a:r>
              <a:rPr kumimoji="1" lang="zh-CN" altLang="en-US" sz="2000">
                <a:solidFill>
                  <a:srgbClr val="333399"/>
                </a:solidFill>
                <a:latin typeface="Arial" charset="0"/>
                <a:ea typeface="黑体" pitchFamily="2" charset="-122"/>
              </a:rPr>
              <a:t>用户</a:t>
            </a:r>
          </a:p>
        </p:txBody>
      </p:sp>
      <p:sp>
        <p:nvSpPr>
          <p:cNvPr id="138260" name="灯片编号占位符 20"/>
          <p:cNvSpPr>
            <a:spLocks noGrp="1"/>
          </p:cNvSpPr>
          <p:nvPr>
            <p:ph type="sldNum" sz="quarter" idx="12"/>
          </p:nvPr>
        </p:nvSpPr>
        <p:spPr>
          <a:noFill/>
        </p:spPr>
        <p:txBody>
          <a:bodyPr/>
          <a:lstStyle/>
          <a:p>
            <a:fld id="{F3D5BC02-C14D-496C-8761-8C5496AE877D}" type="slidenum">
              <a:rPr lang="en-US" altLang="zh-CN" smtClean="0"/>
              <a:pPr/>
              <a:t>36</a:t>
            </a:fld>
            <a:endParaRPr lang="en-US" altLang="zh-CN"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40291" name="Rectangle 3"/>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sp>
        <p:nvSpPr>
          <p:cNvPr id="14029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40293" name="Rectangle 5"/>
          <p:cNvSpPr>
            <a:spLocks noChangeArrowheads="1"/>
          </p:cNvSpPr>
          <p:nvPr/>
        </p:nvSpPr>
        <p:spPr bwMode="auto">
          <a:xfrm>
            <a:off x="0" y="3243263"/>
            <a:ext cx="9144000" cy="0"/>
          </a:xfrm>
          <a:prstGeom prst="rect">
            <a:avLst/>
          </a:prstGeom>
          <a:noFill/>
          <a:ln w="9525">
            <a:noFill/>
            <a:miter lim="800000"/>
            <a:headEnd/>
            <a:tailEnd/>
          </a:ln>
        </p:spPr>
        <p:txBody>
          <a:bodyPr wrap="none" anchor="ctr">
            <a:spAutoFit/>
          </a:bodyPr>
          <a:lstStyle/>
          <a:p>
            <a:endParaRPr lang="zh-CN" altLang="en-US"/>
          </a:p>
        </p:txBody>
      </p:sp>
      <p:sp>
        <p:nvSpPr>
          <p:cNvPr id="140294" name="Rectangle 6"/>
          <p:cNvSpPr>
            <a:spLocks noGrp="1" noChangeArrowheads="1"/>
          </p:cNvSpPr>
          <p:nvPr>
            <p:ph type="title" idx="4294967295"/>
          </p:nvPr>
        </p:nvSpPr>
        <p:spPr>
          <a:xfrm>
            <a:off x="179512" y="188640"/>
            <a:ext cx="6877050" cy="864096"/>
          </a:xfrm>
        </p:spPr>
        <p:txBody>
          <a:bodyPr/>
          <a:lstStyle/>
          <a:p>
            <a:pPr algn="l" eaLnBrk="1" hangingPunct="1">
              <a:buFont typeface="Arial" pitchFamily="34" charset="0"/>
              <a:buChar char="•"/>
            </a:pPr>
            <a:r>
              <a:rPr lang="en-US" altLang="zh-CN" sz="3200" u="sng" dirty="0" smtClean="0"/>
              <a:t> MIME </a:t>
            </a:r>
            <a:r>
              <a:rPr lang="zh-CN" altLang="en-US" sz="3200" u="sng" dirty="0" smtClean="0"/>
              <a:t>增加新</a:t>
            </a:r>
            <a:r>
              <a:rPr lang="zh-CN" altLang="en-US" sz="3200" u="sng" dirty="0" smtClean="0"/>
              <a:t>的邮件首部 </a:t>
            </a:r>
          </a:p>
        </p:txBody>
      </p:sp>
      <p:sp>
        <p:nvSpPr>
          <p:cNvPr id="140295" name="Rectangle 7"/>
          <p:cNvSpPr>
            <a:spLocks noGrp="1" noChangeArrowheads="1"/>
          </p:cNvSpPr>
          <p:nvPr>
            <p:ph type="body" idx="1"/>
          </p:nvPr>
        </p:nvSpPr>
        <p:spPr>
          <a:xfrm>
            <a:off x="395536" y="4653136"/>
            <a:ext cx="8420794" cy="1872208"/>
          </a:xfrm>
        </p:spPr>
        <p:txBody>
          <a:bodyPr/>
          <a:lstStyle/>
          <a:p>
            <a:pPr algn="just" eaLnBrk="1" hangingPunct="1">
              <a:spcBef>
                <a:spcPts val="0"/>
              </a:spcBef>
              <a:spcAft>
                <a:spcPts val="0"/>
              </a:spcAft>
            </a:pPr>
            <a:r>
              <a:rPr lang="en-US" altLang="zh-CN" dirty="0" smtClean="0">
                <a:latin typeface="华文新魏" pitchFamily="2" charset="-122"/>
                <a:ea typeface="华文新魏" pitchFamily="2" charset="-122"/>
              </a:rPr>
              <a:t>MIME-Version: </a:t>
            </a:r>
            <a:r>
              <a:rPr lang="zh-CN" altLang="en-US" dirty="0" smtClean="0">
                <a:latin typeface="华文新魏" pitchFamily="2" charset="-122"/>
                <a:ea typeface="华文新魏" pitchFamily="2" charset="-122"/>
              </a:rPr>
              <a:t>标志 </a:t>
            </a:r>
            <a:r>
              <a:rPr lang="en-US" altLang="zh-CN" dirty="0" smtClean="0">
                <a:latin typeface="华文新魏" pitchFamily="2" charset="-122"/>
                <a:ea typeface="华文新魏" pitchFamily="2" charset="-122"/>
              </a:rPr>
              <a:t>MIME </a:t>
            </a:r>
            <a:r>
              <a:rPr lang="zh-CN" altLang="en-US" dirty="0" smtClean="0">
                <a:latin typeface="华文新魏" pitchFamily="2" charset="-122"/>
                <a:ea typeface="华文新魏" pitchFamily="2" charset="-122"/>
              </a:rPr>
              <a:t>的版本。</a:t>
            </a:r>
          </a:p>
          <a:p>
            <a:pPr algn="just" eaLnBrk="1" hangingPunct="1">
              <a:spcBef>
                <a:spcPts val="0"/>
              </a:spcBef>
              <a:spcAft>
                <a:spcPts val="0"/>
              </a:spcAft>
            </a:pPr>
            <a:r>
              <a:rPr lang="en-US" altLang="zh-CN" dirty="0" smtClean="0">
                <a:latin typeface="华文新魏" pitchFamily="2" charset="-122"/>
                <a:ea typeface="华文新魏" pitchFamily="2" charset="-122"/>
              </a:rPr>
              <a:t>Content-Description: </a:t>
            </a:r>
            <a:r>
              <a:rPr lang="zh-CN" altLang="en-US" dirty="0" smtClean="0">
                <a:latin typeface="华文新魏" pitchFamily="2" charset="-122"/>
                <a:ea typeface="华文新魏" pitchFamily="2" charset="-122"/>
              </a:rPr>
              <a:t>此邮件是什么，和邮件的主题差不多。</a:t>
            </a:r>
          </a:p>
          <a:p>
            <a:pPr algn="just" eaLnBrk="1" hangingPunct="1">
              <a:spcBef>
                <a:spcPts val="0"/>
              </a:spcBef>
              <a:spcAft>
                <a:spcPts val="0"/>
              </a:spcAft>
            </a:pPr>
            <a:r>
              <a:rPr lang="en-US" altLang="zh-CN" dirty="0" smtClean="0">
                <a:latin typeface="华文新魏" pitchFamily="2" charset="-122"/>
                <a:ea typeface="华文新魏" pitchFamily="2" charset="-122"/>
              </a:rPr>
              <a:t>Content-Id: </a:t>
            </a:r>
            <a:r>
              <a:rPr lang="zh-CN" altLang="en-US" dirty="0" smtClean="0">
                <a:latin typeface="华文新魏" pitchFamily="2" charset="-122"/>
                <a:ea typeface="华文新魏" pitchFamily="2" charset="-122"/>
              </a:rPr>
              <a:t>邮件的唯一标识符。 </a:t>
            </a:r>
          </a:p>
          <a:p>
            <a:pPr eaLnBrk="1" hangingPunct="1">
              <a:spcBef>
                <a:spcPts val="0"/>
              </a:spcBef>
              <a:spcAft>
                <a:spcPts val="0"/>
              </a:spcAft>
            </a:pPr>
            <a:r>
              <a:rPr lang="en-US" altLang="zh-CN" dirty="0" smtClean="0">
                <a:latin typeface="华文新魏" pitchFamily="2" charset="-122"/>
                <a:ea typeface="华文新魏" pitchFamily="2" charset="-122"/>
              </a:rPr>
              <a:t>Content-Transfer-Encoding: </a:t>
            </a:r>
            <a:r>
              <a:rPr lang="zh-CN" altLang="en-US" dirty="0" smtClean="0">
                <a:latin typeface="华文新魏" pitchFamily="2" charset="-122"/>
                <a:ea typeface="华文新魏" pitchFamily="2" charset="-122"/>
              </a:rPr>
              <a:t>传送时邮件主体如何编码。</a:t>
            </a:r>
          </a:p>
          <a:p>
            <a:pPr eaLnBrk="1" hangingPunct="1">
              <a:spcBef>
                <a:spcPts val="0"/>
              </a:spcBef>
              <a:spcAft>
                <a:spcPts val="0"/>
              </a:spcAft>
            </a:pPr>
            <a:r>
              <a:rPr lang="en-US" altLang="zh-CN" dirty="0" smtClean="0">
                <a:latin typeface="华文新魏" pitchFamily="2" charset="-122"/>
                <a:ea typeface="华文新魏" pitchFamily="2" charset="-122"/>
              </a:rPr>
              <a:t>Content-Type: </a:t>
            </a:r>
            <a:r>
              <a:rPr lang="zh-CN" altLang="en-US" dirty="0" smtClean="0">
                <a:latin typeface="华文新魏" pitchFamily="2" charset="-122"/>
                <a:ea typeface="华文新魏" pitchFamily="2" charset="-122"/>
              </a:rPr>
              <a:t>说明邮件的性质。 </a:t>
            </a:r>
          </a:p>
        </p:txBody>
      </p:sp>
      <p:sp>
        <p:nvSpPr>
          <p:cNvPr id="140296" name="Rectangle 8"/>
          <p:cNvSpPr>
            <a:spLocks noChangeArrowheads="1"/>
          </p:cNvSpPr>
          <p:nvPr/>
        </p:nvSpPr>
        <p:spPr bwMode="auto">
          <a:xfrm>
            <a:off x="0" y="3262313"/>
            <a:ext cx="9144000" cy="0"/>
          </a:xfrm>
          <a:prstGeom prst="rect">
            <a:avLst/>
          </a:prstGeom>
          <a:noFill/>
          <a:ln w="9525">
            <a:noFill/>
            <a:miter lim="800000"/>
            <a:headEnd/>
            <a:tailEnd/>
          </a:ln>
        </p:spPr>
        <p:txBody>
          <a:bodyPr wrap="none" anchor="ctr">
            <a:spAutoFit/>
          </a:bodyPr>
          <a:lstStyle/>
          <a:p>
            <a:endParaRPr lang="zh-CN" altLang="en-US"/>
          </a:p>
        </p:txBody>
      </p:sp>
      <p:sp>
        <p:nvSpPr>
          <p:cNvPr id="140297"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40299" name="灯片编号占位符 11"/>
          <p:cNvSpPr>
            <a:spLocks noGrp="1"/>
          </p:cNvSpPr>
          <p:nvPr>
            <p:ph type="sldNum" sz="quarter" idx="12"/>
          </p:nvPr>
        </p:nvSpPr>
        <p:spPr>
          <a:noFill/>
        </p:spPr>
        <p:txBody>
          <a:bodyPr/>
          <a:lstStyle/>
          <a:p>
            <a:fld id="{0D004475-ECA6-46C3-B332-A347557FE4E4}" type="slidenum">
              <a:rPr lang="en-US" altLang="zh-CN" smtClean="0"/>
              <a:pPr/>
              <a:t>37</a:t>
            </a:fld>
            <a:endParaRPr lang="en-US" altLang="zh-CN" dirty="0" smtClean="0"/>
          </a:p>
        </p:txBody>
      </p:sp>
      <p:grpSp>
        <p:nvGrpSpPr>
          <p:cNvPr id="11" name="组合 10"/>
          <p:cNvGrpSpPr/>
          <p:nvPr/>
        </p:nvGrpSpPr>
        <p:grpSpPr>
          <a:xfrm>
            <a:off x="611560" y="1340768"/>
            <a:ext cx="8047037" cy="3113087"/>
            <a:chOff x="785813" y="2205038"/>
            <a:chExt cx="8047037" cy="3113087"/>
          </a:xfrm>
        </p:grpSpPr>
        <p:grpSp>
          <p:nvGrpSpPr>
            <p:cNvPr id="12" name="Group 10"/>
            <p:cNvGrpSpPr>
              <a:grpSpLocks/>
            </p:cNvGrpSpPr>
            <p:nvPr/>
          </p:nvGrpSpPr>
          <p:grpSpPr bwMode="auto">
            <a:xfrm>
              <a:off x="3829050" y="2205038"/>
              <a:ext cx="5003800" cy="3113087"/>
              <a:chOff x="1424" y="1808"/>
              <a:chExt cx="3152" cy="2152"/>
            </a:xfrm>
          </p:grpSpPr>
          <p:sp>
            <p:nvSpPr>
              <p:cNvPr id="21" name="Text Box 5"/>
              <p:cNvSpPr txBox="1">
                <a:spLocks noChangeArrowheads="1"/>
              </p:cNvSpPr>
              <p:nvPr/>
            </p:nvSpPr>
            <p:spPr bwMode="auto">
              <a:xfrm>
                <a:off x="1440" y="1808"/>
                <a:ext cx="3136" cy="2152"/>
              </a:xfrm>
              <a:prstGeom prst="rect">
                <a:avLst/>
              </a:prstGeom>
              <a:noFill/>
              <a:ln w="9525">
                <a:noFill/>
                <a:miter lim="800000"/>
                <a:headEnd/>
                <a:tailEnd/>
              </a:ln>
            </p:spPr>
            <p:txBody>
              <a:bodyPr>
                <a:spAutoFit/>
              </a:bodyPr>
              <a:lstStyle/>
              <a:p>
                <a:r>
                  <a:rPr lang="en-US" altLang="zh-CN" sz="1800" b="1" dirty="0">
                    <a:latin typeface="Arial" pitchFamily="34" charset="0"/>
                  </a:rPr>
                  <a:t>From: alice@crepes.fr </a:t>
                </a:r>
              </a:p>
              <a:p>
                <a:r>
                  <a:rPr lang="en-US" altLang="zh-CN" sz="1800" b="1" dirty="0">
                    <a:latin typeface="Arial" pitchFamily="34" charset="0"/>
                  </a:rPr>
                  <a:t>To: bob@hamburger.edu </a:t>
                </a:r>
              </a:p>
              <a:p>
                <a:r>
                  <a:rPr lang="en-US" altLang="zh-CN" sz="1800" b="1" dirty="0">
                    <a:latin typeface="Arial" pitchFamily="34" charset="0"/>
                  </a:rPr>
                  <a:t>Subject: Picture of yummy crepe. </a:t>
                </a:r>
              </a:p>
              <a:p>
                <a:r>
                  <a:rPr lang="en-US" altLang="zh-CN" sz="1800" b="1" dirty="0">
                    <a:latin typeface="Arial" pitchFamily="34" charset="0"/>
                  </a:rPr>
                  <a:t>MIME-Version: 1.0 </a:t>
                </a:r>
              </a:p>
              <a:p>
                <a:r>
                  <a:rPr lang="en-US" altLang="zh-CN" sz="1800" b="1" dirty="0">
                    <a:latin typeface="Arial" pitchFamily="34" charset="0"/>
                  </a:rPr>
                  <a:t>Content-Transfer-Encoding: base64 </a:t>
                </a:r>
              </a:p>
              <a:p>
                <a:r>
                  <a:rPr lang="en-US" altLang="zh-CN" sz="1800" b="1" dirty="0">
                    <a:latin typeface="Arial" pitchFamily="34" charset="0"/>
                  </a:rPr>
                  <a:t>Content-Type: image/jpeg </a:t>
                </a:r>
              </a:p>
              <a:p>
                <a:endParaRPr lang="en-US" altLang="zh-CN" sz="1800" b="1" dirty="0">
                  <a:latin typeface="Arial" pitchFamily="34" charset="0"/>
                </a:endParaRPr>
              </a:p>
              <a:p>
                <a:r>
                  <a:rPr lang="en-US" altLang="zh-CN" sz="1800" b="1" dirty="0">
                    <a:latin typeface="Arial" pitchFamily="34" charset="0"/>
                  </a:rPr>
                  <a:t>base64 encoded data ..... </a:t>
                </a:r>
              </a:p>
              <a:p>
                <a:r>
                  <a:rPr lang="en-US" altLang="zh-CN" sz="1800" b="1" dirty="0">
                    <a:latin typeface="Arial" pitchFamily="34" charset="0"/>
                  </a:rPr>
                  <a:t>......................... </a:t>
                </a:r>
              </a:p>
              <a:p>
                <a:r>
                  <a:rPr lang="en-US" altLang="zh-CN" sz="1800" b="1" dirty="0">
                    <a:latin typeface="Arial" pitchFamily="34" charset="0"/>
                  </a:rPr>
                  <a:t>......base64 encoded data </a:t>
                </a:r>
              </a:p>
              <a:p>
                <a:r>
                  <a:rPr lang="en-US" altLang="zh-CN" sz="1800" b="1" dirty="0">
                    <a:latin typeface="Arial" pitchFamily="34" charset="0"/>
                  </a:rPr>
                  <a:t> </a:t>
                </a:r>
              </a:p>
            </p:txBody>
          </p:sp>
          <p:sp>
            <p:nvSpPr>
              <p:cNvPr id="22" name="Rectangle 9"/>
              <p:cNvSpPr>
                <a:spLocks noChangeArrowheads="1"/>
              </p:cNvSpPr>
              <p:nvPr/>
            </p:nvSpPr>
            <p:spPr bwMode="auto">
              <a:xfrm>
                <a:off x="1424" y="1808"/>
                <a:ext cx="2984" cy="2024"/>
              </a:xfrm>
              <a:prstGeom prst="rect">
                <a:avLst/>
              </a:prstGeom>
              <a:noFill/>
              <a:ln w="12700">
                <a:solidFill>
                  <a:schemeClr val="tx1"/>
                </a:solidFill>
                <a:miter lim="800000"/>
                <a:headEnd/>
                <a:tailEnd/>
              </a:ln>
            </p:spPr>
            <p:txBody>
              <a:bodyPr wrap="none" anchor="ctr"/>
              <a:lstStyle/>
              <a:p>
                <a:pPr algn="ctr"/>
                <a:endParaRPr lang="zh-CN" altLang="en-US">
                  <a:latin typeface="Times New Roman" pitchFamily="18" charset="0"/>
                </a:endParaRPr>
              </a:p>
            </p:txBody>
          </p:sp>
        </p:grpSp>
        <p:sp>
          <p:nvSpPr>
            <p:cNvPr id="13" name="Text Box 12"/>
            <p:cNvSpPr txBox="1">
              <a:spLocks noChangeArrowheads="1"/>
            </p:cNvSpPr>
            <p:nvPr/>
          </p:nvSpPr>
          <p:spPr bwMode="auto">
            <a:xfrm>
              <a:off x="785813" y="2914650"/>
              <a:ext cx="1943100" cy="701675"/>
            </a:xfrm>
            <a:prstGeom prst="rect">
              <a:avLst/>
            </a:prstGeom>
            <a:noFill/>
            <a:ln w="9525">
              <a:noFill/>
              <a:miter lim="800000"/>
              <a:headEnd/>
              <a:tailEnd/>
            </a:ln>
          </p:spPr>
          <p:txBody>
            <a:bodyPr wrap="none">
              <a:spAutoFit/>
            </a:bodyPr>
            <a:lstStyle/>
            <a:p>
              <a:pPr algn="r"/>
              <a:r>
                <a:rPr lang="en-US" altLang="zh-CN" sz="2000"/>
                <a:t>method used</a:t>
              </a:r>
            </a:p>
            <a:p>
              <a:pPr algn="r"/>
              <a:r>
                <a:rPr lang="en-US" altLang="zh-CN" sz="2000"/>
                <a:t>to encode data</a:t>
              </a:r>
              <a:endParaRPr lang="en-US" altLang="zh-CN">
                <a:latin typeface="Times New Roman" pitchFamily="18" charset="0"/>
              </a:endParaRPr>
            </a:p>
          </p:txBody>
        </p:sp>
        <p:sp>
          <p:nvSpPr>
            <p:cNvPr id="14" name="Text Box 13"/>
            <p:cNvSpPr txBox="1">
              <a:spLocks noChangeArrowheads="1"/>
            </p:cNvSpPr>
            <p:nvPr/>
          </p:nvSpPr>
          <p:spPr bwMode="auto">
            <a:xfrm>
              <a:off x="858838" y="2355850"/>
              <a:ext cx="1852612" cy="396875"/>
            </a:xfrm>
            <a:prstGeom prst="rect">
              <a:avLst/>
            </a:prstGeom>
            <a:noFill/>
            <a:ln w="9525">
              <a:noFill/>
              <a:miter lim="800000"/>
              <a:headEnd/>
              <a:tailEnd/>
            </a:ln>
          </p:spPr>
          <p:txBody>
            <a:bodyPr wrap="none">
              <a:spAutoFit/>
            </a:bodyPr>
            <a:lstStyle/>
            <a:p>
              <a:pPr algn="ctr"/>
              <a:r>
                <a:rPr lang="en-US" altLang="zh-CN" sz="2000"/>
                <a:t>MIME version</a:t>
              </a:r>
              <a:endParaRPr lang="en-US" altLang="zh-CN">
                <a:latin typeface="Times New Roman" pitchFamily="18" charset="0"/>
              </a:endParaRPr>
            </a:p>
          </p:txBody>
        </p:sp>
        <p:sp>
          <p:nvSpPr>
            <p:cNvPr id="15" name="Text Box 14"/>
            <p:cNvSpPr txBox="1">
              <a:spLocks noChangeArrowheads="1"/>
            </p:cNvSpPr>
            <p:nvPr/>
          </p:nvSpPr>
          <p:spPr bwMode="auto">
            <a:xfrm>
              <a:off x="992188" y="4883150"/>
              <a:ext cx="1763712" cy="396875"/>
            </a:xfrm>
            <a:prstGeom prst="rect">
              <a:avLst/>
            </a:prstGeom>
            <a:noFill/>
            <a:ln w="9525">
              <a:noFill/>
              <a:miter lim="800000"/>
              <a:headEnd/>
              <a:tailEnd/>
            </a:ln>
          </p:spPr>
          <p:txBody>
            <a:bodyPr wrap="none">
              <a:spAutoFit/>
            </a:bodyPr>
            <a:lstStyle/>
            <a:p>
              <a:pPr algn="ctr"/>
              <a:r>
                <a:rPr lang="en-US" altLang="zh-CN" sz="2000"/>
                <a:t>encoded data</a:t>
              </a:r>
              <a:endParaRPr lang="en-US" altLang="zh-CN">
                <a:latin typeface="Times New Roman" pitchFamily="18" charset="0"/>
              </a:endParaRPr>
            </a:p>
          </p:txBody>
        </p:sp>
        <p:sp>
          <p:nvSpPr>
            <p:cNvPr id="16" name="Line 15"/>
            <p:cNvSpPr>
              <a:spLocks noChangeShapeType="1"/>
            </p:cNvSpPr>
            <p:nvPr/>
          </p:nvSpPr>
          <p:spPr bwMode="auto">
            <a:xfrm>
              <a:off x="2743200" y="2630488"/>
              <a:ext cx="1155700" cy="5461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7" name="Line 16"/>
            <p:cNvSpPr>
              <a:spLocks noChangeShapeType="1"/>
            </p:cNvSpPr>
            <p:nvPr/>
          </p:nvSpPr>
          <p:spPr bwMode="auto">
            <a:xfrm>
              <a:off x="2717800" y="3265488"/>
              <a:ext cx="1181100" cy="1905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 name="Line 17"/>
            <p:cNvSpPr>
              <a:spLocks noChangeShapeType="1"/>
            </p:cNvSpPr>
            <p:nvPr/>
          </p:nvSpPr>
          <p:spPr bwMode="auto">
            <a:xfrm flipV="1">
              <a:off x="2692400" y="3773488"/>
              <a:ext cx="1244600" cy="3556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9" name="Line 18"/>
            <p:cNvSpPr>
              <a:spLocks noChangeShapeType="1"/>
            </p:cNvSpPr>
            <p:nvPr/>
          </p:nvSpPr>
          <p:spPr bwMode="auto">
            <a:xfrm flipV="1">
              <a:off x="2730500" y="4522788"/>
              <a:ext cx="1003300" cy="5080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20" name="Freeform 19"/>
            <p:cNvSpPr>
              <a:spLocks/>
            </p:cNvSpPr>
            <p:nvPr/>
          </p:nvSpPr>
          <p:spPr bwMode="auto">
            <a:xfrm>
              <a:off x="3757613" y="4164013"/>
              <a:ext cx="309562" cy="881062"/>
            </a:xfrm>
            <a:custGeom>
              <a:avLst/>
              <a:gdLst>
                <a:gd name="T0" fmla="*/ 2147483647 w 195"/>
                <a:gd name="T1" fmla="*/ 2147483647 h 555"/>
                <a:gd name="T2" fmla="*/ 0 w 195"/>
                <a:gd name="T3" fmla="*/ 0 h 555"/>
                <a:gd name="T4" fmla="*/ 0 w 195"/>
                <a:gd name="T5" fmla="*/ 2147483647 h 555"/>
                <a:gd name="T6" fmla="*/ 2147483647 w 195"/>
                <a:gd name="T7" fmla="*/ 2147483647 h 555"/>
                <a:gd name="T8" fmla="*/ 0 60000 65536"/>
                <a:gd name="T9" fmla="*/ 0 60000 65536"/>
                <a:gd name="T10" fmla="*/ 0 60000 65536"/>
                <a:gd name="T11" fmla="*/ 0 60000 65536"/>
                <a:gd name="T12" fmla="*/ 0 w 195"/>
                <a:gd name="T13" fmla="*/ 0 h 555"/>
                <a:gd name="T14" fmla="*/ 195 w 195"/>
                <a:gd name="T15" fmla="*/ 555 h 555"/>
              </a:gdLst>
              <a:ahLst/>
              <a:cxnLst>
                <a:cxn ang="T8">
                  <a:pos x="T0" y="T1"/>
                </a:cxn>
                <a:cxn ang="T9">
                  <a:pos x="T2" y="T3"/>
                </a:cxn>
                <a:cxn ang="T10">
                  <a:pos x="T4" y="T5"/>
                </a:cxn>
                <a:cxn ang="T11">
                  <a:pos x="T6" y="T7"/>
                </a:cxn>
              </a:cxnLst>
              <a:rect l="T12" t="T13" r="T14" b="T15"/>
              <a:pathLst>
                <a:path w="195" h="555">
                  <a:moveTo>
                    <a:pt x="159" y="3"/>
                  </a:moveTo>
                  <a:lnTo>
                    <a:pt x="0" y="0"/>
                  </a:lnTo>
                  <a:lnTo>
                    <a:pt x="0" y="555"/>
                  </a:lnTo>
                  <a:lnTo>
                    <a:pt x="195" y="552"/>
                  </a:lnTo>
                </a:path>
              </a:pathLst>
            </a:custGeom>
            <a:noFill/>
            <a:ln w="19050">
              <a:solidFill>
                <a:srgbClr val="FF0000"/>
              </a:solidFill>
              <a:round/>
              <a:headEnd/>
              <a:tailEnd/>
            </a:ln>
          </p:spPr>
          <p:txBody>
            <a:bodyPr wrap="none" anchor="ctr"/>
            <a:lstStyle/>
            <a:p>
              <a:endParaRPr lang="zh-CN" altLang="en-US"/>
            </a:p>
          </p:txBody>
        </p:sp>
      </p:grpSp>
      <p:sp>
        <p:nvSpPr>
          <p:cNvPr id="24" name="Text Box 11"/>
          <p:cNvSpPr txBox="1">
            <a:spLocks noChangeArrowheads="1"/>
          </p:cNvSpPr>
          <p:nvPr/>
        </p:nvSpPr>
        <p:spPr bwMode="auto">
          <a:xfrm>
            <a:off x="179512" y="2924944"/>
            <a:ext cx="2430214" cy="1006475"/>
          </a:xfrm>
          <a:prstGeom prst="rect">
            <a:avLst/>
          </a:prstGeom>
          <a:noFill/>
          <a:ln w="9525">
            <a:noFill/>
            <a:miter lim="800000"/>
            <a:headEnd/>
            <a:tailEnd/>
          </a:ln>
        </p:spPr>
        <p:txBody>
          <a:bodyPr wrap="square">
            <a:spAutoFit/>
          </a:bodyPr>
          <a:lstStyle/>
          <a:p>
            <a:pPr algn="r"/>
            <a:r>
              <a:rPr lang="en-US" altLang="zh-CN" sz="2000" dirty="0"/>
              <a:t>multimedia data</a:t>
            </a:r>
          </a:p>
          <a:p>
            <a:pPr algn="r"/>
            <a:r>
              <a:rPr lang="en-US" altLang="zh-CN" sz="2000" dirty="0"/>
              <a:t>type, subtype, </a:t>
            </a:r>
          </a:p>
          <a:p>
            <a:pPr algn="r"/>
            <a:r>
              <a:rPr lang="en-US" altLang="zh-CN" sz="2000" dirty="0"/>
              <a:t>parameter declaration</a:t>
            </a:r>
            <a:endParaRPr lang="en-US" altLang="zh-CN" dirty="0">
              <a:latin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a:xfrm>
            <a:off x="539552" y="332656"/>
            <a:ext cx="7772400" cy="864096"/>
          </a:xfrm>
        </p:spPr>
        <p:txBody>
          <a:bodyPr/>
          <a:lstStyle/>
          <a:p>
            <a:pPr algn="l">
              <a:buFont typeface="Arial" pitchFamily="34" charset="0"/>
              <a:buChar char="•"/>
            </a:pPr>
            <a:r>
              <a:rPr lang="en-US" altLang="zh-CN" sz="3200" u="sng" dirty="0" smtClean="0">
                <a:latin typeface="华文新魏" pitchFamily="2" charset="-122"/>
                <a:ea typeface="华文新魏" pitchFamily="2" charset="-122"/>
              </a:rPr>
              <a:t> Base 64 </a:t>
            </a:r>
            <a:r>
              <a:rPr lang="zh-CN" altLang="en-US" sz="3200" u="sng" dirty="0" smtClean="0">
                <a:latin typeface="华文新魏" pitchFamily="2" charset="-122"/>
                <a:ea typeface="华文新魏" pitchFamily="2" charset="-122"/>
              </a:rPr>
              <a:t>编码</a:t>
            </a:r>
          </a:p>
        </p:txBody>
      </p:sp>
      <p:sp>
        <p:nvSpPr>
          <p:cNvPr id="143363" name="内容占位符 2"/>
          <p:cNvSpPr>
            <a:spLocks noGrp="1"/>
          </p:cNvSpPr>
          <p:nvPr>
            <p:ph idx="1"/>
          </p:nvPr>
        </p:nvSpPr>
        <p:spPr>
          <a:xfrm>
            <a:off x="395536" y="1484784"/>
            <a:ext cx="8080375" cy="4648200"/>
          </a:xfrm>
        </p:spPr>
        <p:txBody>
          <a:bodyPr/>
          <a:lstStyle/>
          <a:p>
            <a:r>
              <a:rPr lang="en-US" altLang="zh-CN" dirty="0" smtClean="0">
                <a:latin typeface="Comic Sans MS" pitchFamily="66" charset="0"/>
                <a:ea typeface="宋体" pitchFamily="2" charset="-122"/>
              </a:rPr>
              <a:t>the binary code is divided  into 24 bits /unit.</a:t>
            </a:r>
          </a:p>
          <a:p>
            <a:r>
              <a:rPr lang="en-US" altLang="zh-CN" dirty="0" smtClean="0">
                <a:latin typeface="Comic Sans MS" pitchFamily="66" charset="0"/>
                <a:ea typeface="宋体" pitchFamily="2" charset="-122"/>
              </a:rPr>
              <a:t> each 24 bits is divided into 6 bits/unit.</a:t>
            </a:r>
          </a:p>
          <a:p>
            <a:r>
              <a:rPr lang="en-US" altLang="zh-CN" dirty="0" smtClean="0">
                <a:latin typeface="Comic Sans MS" pitchFamily="66" charset="0"/>
                <a:ea typeface="宋体" pitchFamily="2" charset="-122"/>
              </a:rPr>
              <a:t>6 bits : 0-63</a:t>
            </a:r>
          </a:p>
          <a:p>
            <a:pPr lvl="1"/>
            <a:r>
              <a:rPr lang="en-US" altLang="zh-CN" dirty="0" smtClean="0">
                <a:latin typeface="Comic Sans MS" pitchFamily="66" charset="0"/>
                <a:ea typeface="宋体" pitchFamily="2" charset="-122"/>
              </a:rPr>
              <a:t>0-----A</a:t>
            </a:r>
          </a:p>
          <a:p>
            <a:pPr lvl="1"/>
            <a:r>
              <a:rPr lang="en-US" altLang="zh-CN" dirty="0" smtClean="0">
                <a:latin typeface="Comic Sans MS" pitchFamily="66" charset="0"/>
                <a:ea typeface="宋体" pitchFamily="2" charset="-122"/>
              </a:rPr>
              <a:t>1-----B</a:t>
            </a:r>
          </a:p>
          <a:p>
            <a:pPr lvl="1"/>
            <a:endParaRPr lang="en-US" altLang="zh-CN" dirty="0" smtClean="0">
              <a:latin typeface="Comic Sans MS" pitchFamily="66" charset="0"/>
              <a:ea typeface="宋体" pitchFamily="2" charset="-122"/>
            </a:endParaRPr>
          </a:p>
          <a:p>
            <a:pPr lvl="1"/>
            <a:r>
              <a:rPr lang="en-US" altLang="zh-CN" dirty="0" smtClean="0">
                <a:latin typeface="Comic Sans MS" pitchFamily="66" charset="0"/>
                <a:ea typeface="宋体" pitchFamily="2" charset="-122"/>
              </a:rPr>
              <a:t>61----9</a:t>
            </a:r>
          </a:p>
          <a:p>
            <a:pPr lvl="1"/>
            <a:r>
              <a:rPr lang="en-US" altLang="zh-CN" dirty="0" smtClean="0">
                <a:latin typeface="Comic Sans MS" pitchFamily="66" charset="0"/>
                <a:ea typeface="宋体" pitchFamily="2" charset="-122"/>
              </a:rPr>
              <a:t>62----+</a:t>
            </a:r>
          </a:p>
          <a:p>
            <a:pPr lvl="1"/>
            <a:r>
              <a:rPr lang="en-US" altLang="zh-CN" dirty="0" smtClean="0">
                <a:latin typeface="Comic Sans MS" pitchFamily="66" charset="0"/>
                <a:ea typeface="宋体" pitchFamily="2" charset="-122"/>
              </a:rPr>
              <a:t>63---- /</a:t>
            </a:r>
          </a:p>
          <a:p>
            <a:pPr lvl="1">
              <a:buNone/>
            </a:pPr>
            <a:r>
              <a:rPr lang="zh-CN" altLang="en-US" dirty="0" smtClean="0">
                <a:latin typeface="Comic Sans MS" pitchFamily="66" charset="0"/>
                <a:ea typeface="宋体" pitchFamily="2" charset="-122"/>
              </a:rPr>
              <a:t>填充字符  </a:t>
            </a:r>
            <a:r>
              <a:rPr lang="en-US" altLang="zh-CN" dirty="0" smtClean="0">
                <a:latin typeface="Comic Sans MS" pitchFamily="66" charset="0"/>
                <a:ea typeface="宋体" pitchFamily="2" charset="-122"/>
              </a:rPr>
              <a:t>=</a:t>
            </a:r>
          </a:p>
        </p:txBody>
      </p:sp>
      <p:sp>
        <p:nvSpPr>
          <p:cNvPr id="143364" name="灯片编号占位符 4"/>
          <p:cNvSpPr>
            <a:spLocks noGrp="1"/>
          </p:cNvSpPr>
          <p:nvPr>
            <p:ph type="sldNum" sz="quarter" idx="12"/>
          </p:nvPr>
        </p:nvSpPr>
        <p:spPr>
          <a:noFill/>
        </p:spPr>
        <p:txBody>
          <a:bodyPr/>
          <a:lstStyle/>
          <a:p>
            <a:fld id="{58074C26-D9C2-4B9D-91AE-1C1A4228B45C}" type="slidenum">
              <a:rPr lang="zh-CN" altLang="en-US" smtClean="0"/>
              <a:pPr/>
              <a:t>38</a:t>
            </a:fld>
            <a:endParaRPr lang="en-US" altLang="zh-CN" smtClean="0"/>
          </a:p>
        </p:txBody>
      </p:sp>
      <p:sp>
        <p:nvSpPr>
          <p:cNvPr id="6" name="内容占位符 2"/>
          <p:cNvSpPr txBox="1">
            <a:spLocks/>
          </p:cNvSpPr>
          <p:nvPr/>
        </p:nvSpPr>
        <p:spPr bwMode="auto">
          <a:xfrm>
            <a:off x="2755900" y="2996952"/>
            <a:ext cx="6064572" cy="2968625"/>
          </a:xfrm>
          <a:prstGeom prst="rect">
            <a:avLst/>
          </a:prstGeom>
          <a:solidFill>
            <a:schemeClr val="accent1">
              <a:lumMod val="20000"/>
              <a:lumOff val="80000"/>
            </a:schemeClr>
          </a:solidFill>
          <a:ln w="9525">
            <a:noFill/>
            <a:miter lim="800000"/>
            <a:headEnd/>
            <a:tailEnd/>
          </a:ln>
        </p:spPr>
        <p:txBody>
          <a:bodyPr/>
          <a:lstStyle/>
          <a:p>
            <a:pPr marL="742950" lvl="1" indent="-285750">
              <a:buSzPct val="75000"/>
              <a:buFont typeface="ZapfDingbats" pitchFamily="82" charset="2"/>
              <a:buNone/>
              <a:defRPr/>
            </a:pPr>
            <a:r>
              <a:rPr lang="en-US" altLang="zh-CN" sz="2400" dirty="0"/>
              <a:t> 01001001 00110001 01111001 (24 bits)</a:t>
            </a:r>
          </a:p>
          <a:p>
            <a:pPr marL="742950" lvl="1" indent="-285750">
              <a:buSzPct val="75000"/>
              <a:buFont typeface="ZapfDingbats" pitchFamily="82" charset="2"/>
              <a:buNone/>
              <a:defRPr/>
            </a:pPr>
            <a:r>
              <a:rPr lang="en-US" altLang="zh-CN" sz="2400" dirty="0"/>
              <a:t> 010010 010011 000101 111001</a:t>
            </a:r>
          </a:p>
          <a:p>
            <a:pPr marL="742950" lvl="1" indent="-285750">
              <a:buSzPct val="75000"/>
              <a:buFont typeface="ZapfDingbats" pitchFamily="82" charset="2"/>
              <a:buNone/>
              <a:defRPr/>
            </a:pPr>
            <a:r>
              <a:rPr lang="en-US" altLang="zh-CN" sz="2400" dirty="0"/>
              <a:t>    S	 T 	    F	     5</a:t>
            </a:r>
          </a:p>
          <a:p>
            <a:pPr marL="742950" lvl="1" indent="-285750">
              <a:buSzPct val="75000"/>
              <a:buFont typeface="ZapfDingbats" pitchFamily="82" charset="2"/>
              <a:buNone/>
              <a:defRPr/>
            </a:pPr>
            <a:r>
              <a:rPr lang="en-US" altLang="zh-CN" sz="2400" dirty="0"/>
              <a:t>01010011  01010100 01000110 00110101</a:t>
            </a:r>
          </a:p>
          <a:p>
            <a:pPr marL="742950" lvl="1" indent="-285750">
              <a:buSzPct val="75000"/>
              <a:buFont typeface="ZapfDingbats" pitchFamily="82" charset="2"/>
              <a:buNone/>
              <a:defRPr/>
            </a:pPr>
            <a:r>
              <a:rPr lang="en-US" altLang="zh-CN" sz="2400" dirty="0"/>
              <a:t>(32 bits)</a:t>
            </a:r>
          </a:p>
          <a:p>
            <a:pPr marL="742950" lvl="1" indent="-285750">
              <a:buSzPct val="75000"/>
              <a:buFont typeface="ZapfDingbats" pitchFamily="82" charset="2"/>
              <a:buNone/>
              <a:defRPr/>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3" name="Rectangle 3"/>
          <p:cNvSpPr>
            <a:spLocks noGrp="1" noChangeArrowheads="1"/>
          </p:cNvSpPr>
          <p:nvPr>
            <p:ph type="body" idx="1"/>
          </p:nvPr>
        </p:nvSpPr>
        <p:spPr>
          <a:xfrm>
            <a:off x="395536" y="1196752"/>
            <a:ext cx="8137525" cy="4319587"/>
          </a:xfrm>
        </p:spPr>
        <p:txBody>
          <a:bodyPr/>
          <a:lstStyle/>
          <a:p>
            <a:pPr marL="609600" indent="-609600" algn="just" eaLnBrk="1" hangingPunct="1"/>
            <a:r>
              <a:rPr lang="zh-CN" altLang="en-US" dirty="0" smtClean="0">
                <a:latin typeface="华文新魏" pitchFamily="2" charset="-122"/>
                <a:ea typeface="华文新魏" pitchFamily="2" charset="-122"/>
              </a:rPr>
              <a:t>邮局协议</a:t>
            </a:r>
            <a:r>
              <a:rPr lang="zh-CN" altLang="en-US" sz="1400" dirty="0" smtClean="0">
                <a:latin typeface="华文新魏" pitchFamily="2" charset="-122"/>
                <a:ea typeface="华文新魏" pitchFamily="2" charset="-122"/>
              </a:rPr>
              <a:t> </a:t>
            </a:r>
            <a:r>
              <a:rPr lang="en-US" altLang="zh-CN" dirty="0" smtClean="0">
                <a:latin typeface="华文新魏" pitchFamily="2" charset="-122"/>
                <a:ea typeface="华文新魏" pitchFamily="2" charset="-122"/>
              </a:rPr>
              <a:t>POP</a:t>
            </a:r>
            <a:r>
              <a:rPr lang="en-US" altLang="zh-CN" sz="1000" dirty="0" smtClean="0">
                <a:latin typeface="华文新魏" pitchFamily="2" charset="-122"/>
                <a:ea typeface="华文新魏" pitchFamily="2" charset="-122"/>
              </a:rPr>
              <a:t> </a:t>
            </a:r>
            <a:r>
              <a:rPr lang="zh-CN" altLang="en-US" dirty="0" smtClean="0">
                <a:latin typeface="华文新魏" pitchFamily="2" charset="-122"/>
                <a:ea typeface="华文新魏" pitchFamily="2" charset="-122"/>
              </a:rPr>
              <a:t>是一个非常简单、但功能有限的邮件读取协议，现在使用的是它的第三个版本 </a:t>
            </a:r>
            <a:r>
              <a:rPr lang="en-US" altLang="zh-CN" dirty="0" smtClean="0">
                <a:latin typeface="华文新魏" pitchFamily="2" charset="-122"/>
                <a:ea typeface="华文新魏" pitchFamily="2" charset="-122"/>
              </a:rPr>
              <a:t>POP3</a:t>
            </a:r>
            <a:r>
              <a:rPr lang="zh-CN" altLang="en-US" dirty="0" smtClean="0">
                <a:latin typeface="华文新魏" pitchFamily="2" charset="-122"/>
                <a:ea typeface="华文新魏" pitchFamily="2" charset="-122"/>
              </a:rPr>
              <a:t>。</a:t>
            </a:r>
          </a:p>
          <a:p>
            <a:pPr marL="609600" indent="-609600" algn="just" eaLnBrk="1" hangingPunct="1"/>
            <a:r>
              <a:rPr lang="en-US" altLang="zh-CN" dirty="0" smtClean="0">
                <a:latin typeface="华文新魏" pitchFamily="2" charset="-122"/>
                <a:ea typeface="华文新魏" pitchFamily="2" charset="-122"/>
              </a:rPr>
              <a:t>POP</a:t>
            </a:r>
            <a:r>
              <a:rPr lang="en-US" altLang="zh-CN" sz="1600" dirty="0" smtClean="0">
                <a:latin typeface="华文新魏" pitchFamily="2" charset="-122"/>
                <a:ea typeface="华文新魏" pitchFamily="2" charset="-122"/>
              </a:rPr>
              <a:t> </a:t>
            </a:r>
            <a:r>
              <a:rPr lang="zh-CN" altLang="en-US" dirty="0" smtClean="0">
                <a:latin typeface="华文新魏" pitchFamily="2" charset="-122"/>
                <a:ea typeface="华文新魏" pitchFamily="2" charset="-122"/>
              </a:rPr>
              <a:t>也使用客户服务器的工作方式。</a:t>
            </a:r>
          </a:p>
          <a:p>
            <a:pPr marL="609600" indent="-609600" algn="just" eaLnBrk="1" hangingPunct="1"/>
            <a:r>
              <a:rPr lang="zh-CN" altLang="en-US" dirty="0" smtClean="0">
                <a:latin typeface="华文新魏" pitchFamily="2" charset="-122"/>
                <a:ea typeface="华文新魏" pitchFamily="2" charset="-122"/>
              </a:rPr>
              <a:t>两种工作模式：</a:t>
            </a:r>
            <a:endParaRPr lang="en-US" altLang="zh-CN" dirty="0" smtClean="0">
              <a:latin typeface="华文新魏" pitchFamily="2" charset="-122"/>
              <a:ea typeface="华文新魏" pitchFamily="2" charset="-122"/>
            </a:endParaRPr>
          </a:p>
          <a:p>
            <a:pPr marL="1009650" lvl="1" indent="-609600" algn="just" eaLnBrk="1" hangingPunct="1"/>
            <a:r>
              <a:rPr lang="zh-CN" altLang="en-US" sz="2200" dirty="0" smtClean="0">
                <a:latin typeface="华文新魏" pitchFamily="2" charset="-122"/>
                <a:ea typeface="华文新魏" pitchFamily="2" charset="-122"/>
              </a:rPr>
              <a:t>保留模式</a:t>
            </a:r>
            <a:endParaRPr lang="en-US" altLang="zh-CN" sz="2200" dirty="0" smtClean="0">
              <a:latin typeface="华文新魏" pitchFamily="2" charset="-122"/>
              <a:ea typeface="华文新魏" pitchFamily="2" charset="-122"/>
            </a:endParaRPr>
          </a:p>
          <a:p>
            <a:pPr marL="1009650" lvl="1" indent="-609600" algn="just" eaLnBrk="1" hangingPunct="1"/>
            <a:r>
              <a:rPr lang="zh-CN" altLang="en-US" sz="2200" dirty="0" smtClean="0">
                <a:latin typeface="华文新魏" pitchFamily="2" charset="-122"/>
                <a:ea typeface="华文新魏" pitchFamily="2" charset="-122"/>
              </a:rPr>
              <a:t>删除模式</a:t>
            </a:r>
          </a:p>
        </p:txBody>
      </p:sp>
      <p:sp>
        <p:nvSpPr>
          <p:cNvPr id="130053" name="灯片编号占位符 5"/>
          <p:cNvSpPr>
            <a:spLocks noGrp="1"/>
          </p:cNvSpPr>
          <p:nvPr>
            <p:ph type="sldNum" sz="quarter" idx="12"/>
          </p:nvPr>
        </p:nvSpPr>
        <p:spPr>
          <a:noFill/>
        </p:spPr>
        <p:txBody>
          <a:bodyPr/>
          <a:lstStyle/>
          <a:p>
            <a:fld id="{50CC66B6-CA91-451D-AB36-C48E4C6D446E}" type="slidenum">
              <a:rPr lang="en-US" altLang="zh-CN" smtClean="0"/>
              <a:pPr/>
              <a:t>39</a:t>
            </a:fld>
            <a:endParaRPr lang="en-US" altLang="zh-CN" smtClean="0"/>
          </a:p>
        </p:txBody>
      </p:sp>
      <p:sp>
        <p:nvSpPr>
          <p:cNvPr id="7" name="标题 15"/>
          <p:cNvSpPr txBox="1">
            <a:spLocks/>
          </p:cNvSpPr>
          <p:nvPr/>
        </p:nvSpPr>
        <p:spPr>
          <a:xfrm>
            <a:off x="0" y="332656"/>
            <a:ext cx="8892480" cy="648071"/>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7.4.3  POP3</a:t>
            </a:r>
            <a:r>
              <a:rPr kumimoji="1" lang="zh-CN" altLang="zh-CN"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a:t>
            </a:r>
            <a:r>
              <a:rPr kumimoji="1" lang="en-US" altLang="zh-CN"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IMAP4</a:t>
            </a:r>
            <a:r>
              <a:rPr kumimoji="1" lang="zh-CN" altLang="zh-CN"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协议与基于</a:t>
            </a:r>
            <a:r>
              <a:rPr kumimoji="1" lang="en-US" altLang="zh-CN"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Web</a:t>
            </a:r>
            <a:r>
              <a:rPr kumimoji="1" lang="zh-CN" altLang="zh-CN"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的电子邮件</a:t>
            </a:r>
            <a:endParaRPr kumimoji="1" lang="zh-CN" altLang="en-US" sz="3200" b="1" i="0" u="sng" strike="noStrike" kern="0" cap="none" spc="0" normalizeH="0" baseline="0" noProof="0" dirty="0" smtClean="0">
              <a:ln>
                <a:noFill/>
              </a:ln>
              <a:solidFill>
                <a:schemeClr val="accent6"/>
              </a:solidFill>
              <a:effectLst/>
              <a:uLnTx/>
              <a:uFillTx/>
              <a:latin typeface="+mn-lt"/>
              <a:ea typeface="华文新魏"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3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7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7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1008112"/>
          </a:xfrm>
        </p:spPr>
        <p:txBody>
          <a:bodyPr/>
          <a:lstStyle/>
          <a:p>
            <a:pPr algn="l" eaLnBrk="1" hangingPunct="1">
              <a:defRPr/>
            </a:pPr>
            <a:r>
              <a:rPr lang="en-US" altLang="zh-CN" sz="3200" u="sng" dirty="0" smtClean="0">
                <a:latin typeface="+mn-lt"/>
                <a:ea typeface="华文新魏" pitchFamily="2" charset="-122"/>
              </a:rPr>
              <a:t>7.1  Internet</a:t>
            </a:r>
            <a:r>
              <a:rPr lang="zh-CN" altLang="zh-CN" sz="3200" u="sng" dirty="0" smtClean="0">
                <a:latin typeface="+mn-lt"/>
                <a:ea typeface="华文新魏" pitchFamily="2" charset="-122"/>
              </a:rPr>
              <a:t>应用发展与应用层协议的分类</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323528" y="1052737"/>
            <a:ext cx="7772400" cy="720080"/>
          </a:xfrm>
        </p:spPr>
        <p:txBody>
          <a:bodyPr/>
          <a:lstStyle/>
          <a:p>
            <a:pPr eaLnBrk="1" hangingPunct="1">
              <a:buFontTx/>
              <a:buNone/>
              <a:defRPr/>
            </a:pPr>
            <a:r>
              <a:rPr lang="en-US" altLang="zh-CN" sz="2800" u="sng" dirty="0" smtClean="0">
                <a:solidFill>
                  <a:schemeClr val="accent6"/>
                </a:solidFill>
                <a:ea typeface="华文新魏" pitchFamily="2" charset="-122"/>
              </a:rPr>
              <a:t>7</a:t>
            </a:r>
            <a:r>
              <a:rPr lang="en-US" altLang="zh-CN" sz="2800" b="1" u="sng" dirty="0" smtClean="0">
                <a:solidFill>
                  <a:schemeClr val="accent6"/>
                </a:solidFill>
                <a:ea typeface="华文新魏" pitchFamily="2" charset="-122"/>
              </a:rPr>
              <a:t>.1.1  Internet</a:t>
            </a:r>
            <a:r>
              <a:rPr lang="zh-CN" altLang="zh-CN" sz="2800" b="1" u="sng" dirty="0" smtClean="0">
                <a:solidFill>
                  <a:schemeClr val="accent6"/>
                </a:solidFill>
                <a:ea typeface="华文新魏" pitchFamily="2" charset="-122"/>
              </a:rPr>
              <a:t>应用技术发展的三个阶段</a:t>
            </a:r>
            <a:endParaRPr lang="zh-CN" altLang="en-US" sz="2800" b="1" u="sng" dirty="0" smtClean="0">
              <a:solidFill>
                <a:schemeClr val="accent6"/>
              </a:solidFill>
              <a:ea typeface="华文新魏" pitchFamily="2" charset="-122"/>
            </a:endParaRPr>
          </a:p>
        </p:txBody>
      </p:sp>
      <p:sp>
        <p:nvSpPr>
          <p:cNvPr id="5" name="灯片编号占位符 4"/>
          <p:cNvSpPr>
            <a:spLocks noGrp="1"/>
          </p:cNvSpPr>
          <p:nvPr>
            <p:ph type="sldNum" sz="quarter" idx="12"/>
          </p:nvPr>
        </p:nvSpPr>
        <p:spPr/>
        <p:txBody>
          <a:bodyPr/>
          <a:lstStyle/>
          <a:p>
            <a:pPr>
              <a:defRPr/>
            </a:pPr>
            <a:fld id="{0B734029-9757-41D2-B0D1-0C75DC94E149}" type="slidenum">
              <a:rPr lang="zh-CN" altLang="en-US">
                <a:solidFill>
                  <a:srgbClr val="000000"/>
                </a:solidFill>
              </a:rPr>
              <a:pPr>
                <a:defRPr/>
              </a:pPr>
              <a:t>4</a:t>
            </a:fld>
            <a:endParaRPr lang="en-US" altLang="zh-CN">
              <a:solidFill>
                <a:srgbClr val="000000"/>
              </a:solidFill>
            </a:endParaRPr>
          </a:p>
        </p:txBody>
      </p:sp>
      <p:sp>
        <p:nvSpPr>
          <p:cNvPr id="103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mtClean="0">
              <a:solidFill>
                <a:srgbClr val="3333CC"/>
              </a:solidFill>
              <a:latin typeface="Arial" charset="0"/>
              <a:ea typeface="华文行楷" pitchFamily="2" charset="-122"/>
            </a:endParaRPr>
          </a:p>
        </p:txBody>
      </p:sp>
      <p:graphicFrame>
        <p:nvGraphicFramePr>
          <p:cNvPr id="1026" name="Object 6" descr="蓝色面巾纸"/>
          <p:cNvGraphicFramePr>
            <a:graphicFrameLocks noChangeAspect="1"/>
          </p:cNvGraphicFramePr>
          <p:nvPr/>
        </p:nvGraphicFramePr>
        <p:xfrm>
          <a:off x="1475656" y="1844824"/>
          <a:ext cx="5611541" cy="4608512"/>
        </p:xfrm>
        <a:graphic>
          <a:graphicData uri="http://schemas.openxmlformats.org/presentationml/2006/ole">
            <p:oleObj spid="_x0000_s178188" name="Visio" r:id="rId3" imgW="2992803" imgH="2452680" progId="Visio.Drawing.11">
              <p:embed/>
            </p:oleObj>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0" y="476672"/>
            <a:ext cx="7772400" cy="3603625"/>
          </a:xfrm>
        </p:spPr>
        <p:txBody>
          <a:bodyPr/>
          <a:lstStyle/>
          <a:p>
            <a:pPr eaLnBrk="1" hangingPunct="1">
              <a:defRPr/>
            </a:pPr>
            <a:r>
              <a:rPr lang="zh-CN" altLang="zh-CN" sz="2800" b="1" u="sng" dirty="0" smtClean="0">
                <a:solidFill>
                  <a:schemeClr val="accent6"/>
                </a:solidFill>
                <a:ea typeface="华文新魏" pitchFamily="2" charset="-122"/>
              </a:rPr>
              <a:t>客户使用</a:t>
            </a:r>
            <a:r>
              <a:rPr lang="en-US" altLang="zh-CN" sz="2800" b="1" u="sng" dirty="0" smtClean="0">
                <a:solidFill>
                  <a:schemeClr val="accent6"/>
                </a:solidFill>
                <a:ea typeface="华文新魏" pitchFamily="2" charset="-122"/>
              </a:rPr>
              <a:t>POP3</a:t>
            </a:r>
          </a:p>
          <a:p>
            <a:pPr eaLnBrk="1" hangingPunct="1">
              <a:buNone/>
              <a:defRPr/>
            </a:pPr>
            <a:r>
              <a:rPr lang="zh-CN" altLang="zh-CN" sz="2800" b="1" u="sng" dirty="0" smtClean="0">
                <a:solidFill>
                  <a:schemeClr val="accent6"/>
                </a:solidFill>
                <a:ea typeface="华文新魏" pitchFamily="2" charset="-122"/>
              </a:rPr>
              <a:t>协议读取邮件的过程</a:t>
            </a:r>
            <a:endParaRPr lang="zh-CN" altLang="en-US" sz="2800" b="1" u="sng" dirty="0" smtClean="0">
              <a:solidFill>
                <a:schemeClr val="accent6"/>
              </a:solidFill>
              <a:ea typeface="华文新魏" pitchFamily="2" charset="-122"/>
            </a:endParaRPr>
          </a:p>
        </p:txBody>
      </p:sp>
      <p:sp>
        <p:nvSpPr>
          <p:cNvPr id="5" name="灯片编号占位符 4"/>
          <p:cNvSpPr>
            <a:spLocks noGrp="1"/>
          </p:cNvSpPr>
          <p:nvPr>
            <p:ph type="sldNum" sz="quarter" idx="12"/>
          </p:nvPr>
        </p:nvSpPr>
        <p:spPr/>
        <p:txBody>
          <a:bodyPr/>
          <a:lstStyle/>
          <a:p>
            <a:pPr>
              <a:defRPr/>
            </a:pPr>
            <a:fld id="{D5D96953-BBD1-413F-ABF2-1BA5A4282749}" type="slidenum">
              <a:rPr lang="zh-CN" altLang="en-US">
                <a:solidFill>
                  <a:srgbClr val="000000"/>
                </a:solidFill>
              </a:rPr>
              <a:pPr>
                <a:defRPr/>
              </a:pPr>
              <a:t>40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419475" y="404813"/>
            <a:ext cx="5275263" cy="611028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idx="4294967295"/>
          </p:nvPr>
        </p:nvSpPr>
        <p:spPr>
          <a:xfrm>
            <a:off x="323528" y="260648"/>
            <a:ext cx="7772400" cy="864096"/>
          </a:xfrm>
        </p:spPr>
        <p:txBody>
          <a:bodyPr/>
          <a:lstStyle/>
          <a:p>
            <a:pPr algn="l" eaLnBrk="1" hangingPunct="1">
              <a:buFont typeface="Arial" pitchFamily="34" charset="0"/>
              <a:buChar char="•"/>
            </a:pPr>
            <a:r>
              <a:rPr lang="en-US" altLang="zh-CN" sz="3200" u="sng" dirty="0" smtClean="0"/>
              <a:t> IMAP </a:t>
            </a:r>
            <a:r>
              <a:rPr lang="zh-CN" altLang="en-US" sz="3200" u="sng" dirty="0" smtClean="0"/>
              <a:t>协议</a:t>
            </a:r>
            <a:endParaRPr lang="en-US" altLang="zh-CN" sz="3200" u="sng" dirty="0" smtClean="0"/>
          </a:p>
        </p:txBody>
      </p:sp>
      <p:sp>
        <p:nvSpPr>
          <p:cNvPr id="1169411" name="Rectangle 3"/>
          <p:cNvSpPr>
            <a:spLocks noGrp="1" noChangeArrowheads="1"/>
          </p:cNvSpPr>
          <p:nvPr>
            <p:ph type="body" idx="1"/>
          </p:nvPr>
        </p:nvSpPr>
        <p:spPr>
          <a:xfrm>
            <a:off x="611560" y="1268760"/>
            <a:ext cx="8060432" cy="4114800"/>
          </a:xfrm>
        </p:spPr>
        <p:txBody>
          <a:bodyPr/>
          <a:lstStyle/>
          <a:p>
            <a:pPr eaLnBrk="1" hangingPunct="1">
              <a:buNone/>
            </a:pPr>
            <a:r>
              <a:rPr lang="en-US" altLang="zh-CN" dirty="0" smtClean="0">
                <a:latin typeface="华文新魏" pitchFamily="2" charset="-122"/>
                <a:ea typeface="华文新魏" pitchFamily="2" charset="-122"/>
              </a:rPr>
              <a:t>IMAP </a:t>
            </a:r>
            <a:r>
              <a:rPr lang="zh-CN" altLang="en-US" dirty="0" smtClean="0">
                <a:latin typeface="华文新魏" pitchFamily="2" charset="-122"/>
                <a:ea typeface="华文新魏" pitchFamily="2" charset="-122"/>
              </a:rPr>
              <a:t>是另一种邮件读取协议，也按客户服务器方式工作，现在较新的是版本 </a:t>
            </a:r>
            <a:r>
              <a:rPr lang="en-US" altLang="zh-CN" dirty="0" smtClean="0">
                <a:latin typeface="华文新魏" pitchFamily="2" charset="-122"/>
                <a:ea typeface="华文新魏" pitchFamily="2" charset="-122"/>
              </a:rPr>
              <a:t>4</a:t>
            </a:r>
            <a:r>
              <a:rPr lang="zh-CN" altLang="en-US" dirty="0" smtClean="0">
                <a:latin typeface="华文新魏" pitchFamily="2" charset="-122"/>
                <a:ea typeface="华文新魏" pitchFamily="2" charset="-122"/>
              </a:rPr>
              <a:t>，即 </a:t>
            </a:r>
            <a:r>
              <a:rPr lang="en-US" altLang="zh-CN" dirty="0" smtClean="0">
                <a:latin typeface="华文新魏" pitchFamily="2" charset="-122"/>
                <a:ea typeface="华文新魏" pitchFamily="2" charset="-122"/>
              </a:rPr>
              <a:t>IMAP4</a:t>
            </a:r>
            <a:r>
              <a:rPr lang="zh-CN" altLang="en-US" dirty="0" smtClean="0">
                <a:latin typeface="华文新魏" pitchFamily="2" charset="-122"/>
                <a:ea typeface="华文新魏" pitchFamily="2" charset="-122"/>
              </a:rPr>
              <a:t>。</a:t>
            </a:r>
          </a:p>
          <a:p>
            <a:pPr eaLnBrk="1" hangingPunct="1">
              <a:spcBef>
                <a:spcPts val="600"/>
              </a:spcBef>
              <a:spcAft>
                <a:spcPts val="0"/>
              </a:spcAft>
            </a:pPr>
            <a:r>
              <a:rPr lang="zh-CN" altLang="en-US" dirty="0" smtClean="0">
                <a:latin typeface="华文新魏" pitchFamily="2" charset="-122"/>
                <a:ea typeface="华文新魏" pitchFamily="2" charset="-122"/>
              </a:rPr>
              <a:t>用户在下载邮件之前可以检查邮件的头部；</a:t>
            </a:r>
            <a:endParaRPr lang="en-US" altLang="zh-CN" dirty="0" smtClean="0">
              <a:latin typeface="华文新魏" pitchFamily="2" charset="-122"/>
              <a:ea typeface="华文新魏" pitchFamily="2" charset="-122"/>
            </a:endParaRPr>
          </a:p>
          <a:p>
            <a:pPr eaLnBrk="1" hangingPunct="1">
              <a:spcBef>
                <a:spcPts val="600"/>
              </a:spcBef>
              <a:spcAft>
                <a:spcPts val="0"/>
              </a:spcAft>
            </a:pPr>
            <a:r>
              <a:rPr lang="zh-CN" altLang="en-US" dirty="0" smtClean="0">
                <a:latin typeface="华文新魏" pitchFamily="2" charset="-122"/>
                <a:ea typeface="华文新魏" pitchFamily="2" charset="-122"/>
              </a:rPr>
              <a:t>用户在下载邮件之前可以用特定的字符串搜索邮件内容；</a:t>
            </a:r>
          </a:p>
          <a:p>
            <a:pPr eaLnBrk="1" hangingPunct="1">
              <a:spcBef>
                <a:spcPts val="600"/>
              </a:spcBef>
              <a:spcAft>
                <a:spcPts val="0"/>
              </a:spcAft>
            </a:pPr>
            <a:r>
              <a:rPr lang="zh-CN" altLang="en-US" dirty="0" smtClean="0">
                <a:latin typeface="华文新魏" pitchFamily="2" charset="-122"/>
                <a:ea typeface="华文新魏" pitchFamily="2" charset="-122"/>
              </a:rPr>
              <a:t>用户可以部分地下载电子邮件，包含多媒体信息很有用；</a:t>
            </a:r>
            <a:endParaRPr lang="en-US" altLang="zh-CN" dirty="0" smtClean="0">
              <a:latin typeface="华文新魏" pitchFamily="2" charset="-122"/>
              <a:ea typeface="华文新魏" pitchFamily="2" charset="-122"/>
            </a:endParaRPr>
          </a:p>
          <a:p>
            <a:pPr eaLnBrk="1" hangingPunct="1">
              <a:spcBef>
                <a:spcPts val="600"/>
              </a:spcBef>
              <a:spcAft>
                <a:spcPts val="0"/>
              </a:spcAft>
            </a:pPr>
            <a:r>
              <a:rPr lang="zh-CN" altLang="en-US" dirty="0" smtClean="0">
                <a:latin typeface="华文新魏" pitchFamily="2" charset="-122"/>
                <a:ea typeface="华文新魏" pitchFamily="2" charset="-122"/>
              </a:rPr>
              <a:t>用户可以在邮件服务器上创建、删除邮箱，或对邮箱更名，创建分层次的邮箱。</a:t>
            </a:r>
          </a:p>
        </p:txBody>
      </p:sp>
      <p:sp>
        <p:nvSpPr>
          <p:cNvPr id="132101" name="灯片编号占位符 5"/>
          <p:cNvSpPr>
            <a:spLocks noGrp="1"/>
          </p:cNvSpPr>
          <p:nvPr>
            <p:ph type="sldNum" sz="quarter" idx="12"/>
          </p:nvPr>
        </p:nvSpPr>
        <p:spPr>
          <a:noFill/>
        </p:spPr>
        <p:txBody>
          <a:bodyPr/>
          <a:lstStyle/>
          <a:p>
            <a:fld id="{8BBBDFAF-31CF-4848-A1CB-E3D5DB177C88}" type="slidenum">
              <a:rPr lang="en-US" altLang="zh-CN" smtClean="0"/>
              <a:pPr/>
              <a:t>41</a:t>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9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9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a:xfrm>
            <a:off x="467544" y="548680"/>
            <a:ext cx="7772400" cy="803176"/>
          </a:xfrm>
        </p:spPr>
        <p:txBody>
          <a:bodyPr/>
          <a:lstStyle/>
          <a:p>
            <a:pPr algn="l" eaLnBrk="1" hangingPunct="1"/>
            <a:r>
              <a:rPr lang="zh-CN" altLang="en-US" sz="3200" u="sng" dirty="0" smtClean="0"/>
              <a:t>注意：</a:t>
            </a:r>
          </a:p>
        </p:txBody>
      </p:sp>
      <p:sp>
        <p:nvSpPr>
          <p:cNvPr id="1173507" name="Rectangle 3"/>
          <p:cNvSpPr>
            <a:spLocks noGrp="1" noChangeArrowheads="1"/>
          </p:cNvSpPr>
          <p:nvPr>
            <p:ph type="body" idx="1"/>
          </p:nvPr>
        </p:nvSpPr>
        <p:spPr>
          <a:xfrm>
            <a:off x="467544" y="1556792"/>
            <a:ext cx="8424936" cy="4319588"/>
          </a:xfrm>
        </p:spPr>
        <p:txBody>
          <a:bodyPr/>
          <a:lstStyle/>
          <a:p>
            <a:pPr eaLnBrk="1" hangingPunct="1"/>
            <a:r>
              <a:rPr lang="zh-CN" altLang="en-US" dirty="0" smtClean="0">
                <a:latin typeface="华文新魏" pitchFamily="2" charset="-122"/>
                <a:ea typeface="华文新魏" pitchFamily="2" charset="-122"/>
              </a:rPr>
              <a:t>不要将邮件读取协议 </a:t>
            </a:r>
            <a:r>
              <a:rPr lang="en-US" altLang="zh-CN" dirty="0" smtClean="0">
                <a:latin typeface="华文新魏" pitchFamily="2" charset="-122"/>
                <a:ea typeface="华文新魏" pitchFamily="2" charset="-122"/>
              </a:rPr>
              <a:t>POP </a:t>
            </a:r>
            <a:r>
              <a:rPr lang="zh-CN" altLang="en-US" dirty="0" smtClean="0">
                <a:latin typeface="华文新魏" pitchFamily="2" charset="-122"/>
                <a:ea typeface="华文新魏" pitchFamily="2" charset="-122"/>
              </a:rPr>
              <a:t>或 </a:t>
            </a:r>
            <a:r>
              <a:rPr lang="en-US" altLang="zh-CN" dirty="0" smtClean="0">
                <a:latin typeface="华文新魏" pitchFamily="2" charset="-122"/>
                <a:ea typeface="华文新魏" pitchFamily="2" charset="-122"/>
              </a:rPr>
              <a:t>IMAP </a:t>
            </a:r>
            <a:r>
              <a:rPr lang="zh-CN" altLang="en-US" dirty="0" smtClean="0">
                <a:latin typeface="华文新魏" pitchFamily="2" charset="-122"/>
                <a:ea typeface="华文新魏" pitchFamily="2" charset="-122"/>
              </a:rPr>
              <a:t>与邮件传送协议 </a:t>
            </a: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弄混。</a:t>
            </a:r>
          </a:p>
          <a:p>
            <a:pPr lvl="1" eaLnBrk="1" hangingPunct="1"/>
            <a:r>
              <a:rPr lang="zh-CN" altLang="en-US" dirty="0" smtClean="0">
                <a:latin typeface="华文新魏" pitchFamily="2" charset="-122"/>
                <a:ea typeface="华文新魏" pitchFamily="2" charset="-122"/>
              </a:rPr>
              <a:t>发信人的用户代理向源邮件服务器发送邮件，以及源邮件服务器向目的邮件服务器发送邮件，都是使用 </a:t>
            </a:r>
            <a:r>
              <a:rPr lang="en-US" altLang="zh-CN" dirty="0" smtClean="0">
                <a:latin typeface="华文新魏" pitchFamily="2" charset="-122"/>
                <a:ea typeface="华文新魏" pitchFamily="2" charset="-122"/>
              </a:rPr>
              <a:t>SMTP </a:t>
            </a:r>
            <a:r>
              <a:rPr lang="zh-CN" altLang="en-US" dirty="0" smtClean="0">
                <a:latin typeface="华文新魏" pitchFamily="2" charset="-122"/>
                <a:ea typeface="华文新魏" pitchFamily="2" charset="-122"/>
              </a:rPr>
              <a:t>协议。</a:t>
            </a:r>
          </a:p>
          <a:p>
            <a:pPr lvl="1" eaLnBrk="1" hangingPunct="1"/>
            <a:r>
              <a:rPr lang="zh-CN" altLang="en-US" dirty="0" smtClean="0">
                <a:latin typeface="华文新魏" pitchFamily="2" charset="-122"/>
                <a:ea typeface="华文新魏" pitchFamily="2" charset="-122"/>
              </a:rPr>
              <a:t>而 </a:t>
            </a:r>
            <a:r>
              <a:rPr lang="en-US" altLang="zh-CN" dirty="0" smtClean="0">
                <a:latin typeface="华文新魏" pitchFamily="2" charset="-122"/>
                <a:ea typeface="华文新魏" pitchFamily="2" charset="-122"/>
              </a:rPr>
              <a:t>POP </a:t>
            </a:r>
            <a:r>
              <a:rPr lang="zh-CN" altLang="en-US" dirty="0" smtClean="0">
                <a:latin typeface="华文新魏" pitchFamily="2" charset="-122"/>
                <a:ea typeface="华文新魏" pitchFamily="2" charset="-122"/>
              </a:rPr>
              <a:t>协议或 </a:t>
            </a:r>
            <a:r>
              <a:rPr lang="en-US" altLang="zh-CN" dirty="0" smtClean="0">
                <a:latin typeface="华文新魏" pitchFamily="2" charset="-122"/>
                <a:ea typeface="华文新魏" pitchFamily="2" charset="-122"/>
              </a:rPr>
              <a:t>IMAP </a:t>
            </a:r>
            <a:r>
              <a:rPr lang="zh-CN" altLang="en-US" dirty="0" smtClean="0">
                <a:latin typeface="华文新魏" pitchFamily="2" charset="-122"/>
                <a:ea typeface="华文新魏" pitchFamily="2" charset="-122"/>
              </a:rPr>
              <a:t>协议则是用户从目的邮件服务器上读取邮件所使用的协议。 </a:t>
            </a:r>
          </a:p>
        </p:txBody>
      </p:sp>
      <p:sp>
        <p:nvSpPr>
          <p:cNvPr id="134149" name="灯片编号占位符 5"/>
          <p:cNvSpPr>
            <a:spLocks noGrp="1"/>
          </p:cNvSpPr>
          <p:nvPr>
            <p:ph type="sldNum" sz="quarter" idx="12"/>
          </p:nvPr>
        </p:nvSpPr>
        <p:spPr>
          <a:noFill/>
        </p:spPr>
        <p:txBody>
          <a:bodyPr/>
          <a:lstStyle/>
          <a:p>
            <a:fld id="{65152E7C-10CA-41C5-A403-09668986A04F}" type="slidenum">
              <a:rPr lang="en-US" altLang="zh-CN" smtClean="0"/>
              <a:pPr/>
              <a:t>42</a:t>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350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3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350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p:cNvSpPr>
            <a:spLocks noGrp="1" noChangeArrowheads="1"/>
          </p:cNvSpPr>
          <p:nvPr>
            <p:ph type="title" idx="4294967295"/>
          </p:nvPr>
        </p:nvSpPr>
        <p:spPr>
          <a:xfrm>
            <a:off x="251520" y="476672"/>
            <a:ext cx="7772400" cy="803176"/>
          </a:xfrm>
        </p:spPr>
        <p:txBody>
          <a:bodyPr/>
          <a:lstStyle/>
          <a:p>
            <a:pPr algn="l" eaLnBrk="1" hangingPunct="1">
              <a:buFont typeface="Arial" pitchFamily="34" charset="0"/>
              <a:buChar char="•"/>
            </a:pPr>
            <a:r>
              <a:rPr lang="zh-CN" altLang="en-US" sz="3200" u="sng" dirty="0" smtClean="0"/>
              <a:t> 基于万维网的电子邮件</a:t>
            </a:r>
          </a:p>
        </p:txBody>
      </p:sp>
      <p:sp>
        <p:nvSpPr>
          <p:cNvPr id="135173" name="Rectangle 3"/>
          <p:cNvSpPr>
            <a:spLocks noGrp="1" noChangeArrowheads="1"/>
          </p:cNvSpPr>
          <p:nvPr>
            <p:ph type="body" idx="1"/>
          </p:nvPr>
        </p:nvSpPr>
        <p:spPr>
          <a:xfrm>
            <a:off x="323528" y="1412777"/>
            <a:ext cx="8064896" cy="1944216"/>
          </a:xfrm>
        </p:spPr>
        <p:txBody>
          <a:bodyPr/>
          <a:lstStyle/>
          <a:p>
            <a:pPr eaLnBrk="1" hangingPunct="1"/>
            <a:r>
              <a:rPr lang="zh-CN" altLang="en-US" dirty="0" smtClean="0">
                <a:latin typeface="华文新魏" pitchFamily="2" charset="-122"/>
                <a:ea typeface="华文新魏" pitchFamily="2" charset="-122"/>
              </a:rPr>
              <a:t>电子邮件从 </a:t>
            </a:r>
            <a:r>
              <a:rPr lang="en-US" altLang="zh-CN" dirty="0" smtClean="0">
                <a:latin typeface="华文新魏" pitchFamily="2" charset="-122"/>
                <a:ea typeface="华文新魏" pitchFamily="2" charset="-122"/>
              </a:rPr>
              <a:t>A </a:t>
            </a:r>
            <a:r>
              <a:rPr lang="zh-CN" altLang="en-US" dirty="0" smtClean="0">
                <a:latin typeface="华文新魏" pitchFamily="2" charset="-122"/>
                <a:ea typeface="华文新魏" pitchFamily="2" charset="-122"/>
              </a:rPr>
              <a:t>发送到网易邮件服务器是使用 </a:t>
            </a:r>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协议。</a:t>
            </a:r>
          </a:p>
          <a:p>
            <a:pPr eaLnBrk="1" hangingPunct="1"/>
            <a:r>
              <a:rPr lang="zh-CN" altLang="en-US" dirty="0" smtClean="0">
                <a:latin typeface="华文新魏" pitchFamily="2" charset="-122"/>
                <a:ea typeface="华文新魏" pitchFamily="2" charset="-122"/>
              </a:rPr>
              <a:t>两个邮件服务器之间的传送使用 </a:t>
            </a:r>
            <a:r>
              <a:rPr lang="en-US" altLang="zh-CN" dirty="0" smtClean="0">
                <a:latin typeface="华文新魏" pitchFamily="2" charset="-122"/>
                <a:ea typeface="华文新魏" pitchFamily="2" charset="-122"/>
              </a:rPr>
              <a:t>SMTP</a:t>
            </a:r>
            <a:r>
              <a:rPr lang="zh-CN" altLang="en-US" dirty="0" smtClean="0">
                <a:latin typeface="华文新魏" pitchFamily="2" charset="-122"/>
                <a:ea typeface="华文新魏" pitchFamily="2" charset="-122"/>
              </a:rPr>
              <a:t>。</a:t>
            </a:r>
          </a:p>
          <a:p>
            <a:pPr eaLnBrk="1" hangingPunct="1"/>
            <a:r>
              <a:rPr lang="zh-CN" altLang="en-US" dirty="0" smtClean="0">
                <a:latin typeface="华文新魏" pitchFamily="2" charset="-122"/>
                <a:ea typeface="华文新魏" pitchFamily="2" charset="-122"/>
              </a:rPr>
              <a:t>邮件从新浪邮件服务器传送到 </a:t>
            </a:r>
            <a:r>
              <a:rPr lang="en-US" altLang="zh-CN" dirty="0" smtClean="0">
                <a:latin typeface="华文新魏" pitchFamily="2" charset="-122"/>
                <a:ea typeface="华文新魏" pitchFamily="2" charset="-122"/>
              </a:rPr>
              <a:t>B </a:t>
            </a:r>
            <a:r>
              <a:rPr lang="zh-CN" altLang="en-US" dirty="0" smtClean="0">
                <a:latin typeface="华文新魏" pitchFamily="2" charset="-122"/>
                <a:ea typeface="华文新魏" pitchFamily="2" charset="-122"/>
              </a:rPr>
              <a:t>是使用 </a:t>
            </a:r>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协议。</a:t>
            </a:r>
          </a:p>
        </p:txBody>
      </p:sp>
      <p:grpSp>
        <p:nvGrpSpPr>
          <p:cNvPr id="21" name="组合 20"/>
          <p:cNvGrpSpPr/>
          <p:nvPr/>
        </p:nvGrpSpPr>
        <p:grpSpPr>
          <a:xfrm>
            <a:off x="276980" y="3284984"/>
            <a:ext cx="8330293" cy="2303463"/>
            <a:chOff x="276980" y="3284984"/>
            <a:chExt cx="8330293" cy="2303463"/>
          </a:xfrm>
        </p:grpSpPr>
        <p:sp>
          <p:nvSpPr>
            <p:cNvPr id="135170" name="Text Box 15"/>
            <p:cNvSpPr txBox="1">
              <a:spLocks noChangeArrowheads="1"/>
            </p:cNvSpPr>
            <p:nvPr/>
          </p:nvSpPr>
          <p:spPr bwMode="auto">
            <a:xfrm>
              <a:off x="7001630" y="4081909"/>
              <a:ext cx="979487" cy="457200"/>
            </a:xfrm>
            <a:prstGeom prst="rect">
              <a:avLst/>
            </a:prstGeom>
            <a:noFill/>
            <a:ln w="9525">
              <a:noFill/>
              <a:miter lim="800000"/>
              <a:headEnd/>
              <a:tailEnd/>
            </a:ln>
          </p:spPr>
          <p:txBody>
            <a:bodyPr wrap="none">
              <a:spAutoFit/>
            </a:bodyPr>
            <a:lstStyle/>
            <a:p>
              <a:r>
                <a:rPr lang="en-US" altLang="zh-CN" sz="2400" b="1">
                  <a:solidFill>
                    <a:schemeClr val="accent6"/>
                  </a:solidFill>
                  <a:latin typeface="华文新魏" pitchFamily="2" charset="-122"/>
                  <a:ea typeface="华文新魏" pitchFamily="2" charset="-122"/>
                </a:rPr>
                <a:t>HTTP</a:t>
              </a:r>
            </a:p>
          </p:txBody>
        </p:sp>
        <p:sp>
          <p:nvSpPr>
            <p:cNvPr id="135171" name="Text Box 14"/>
            <p:cNvSpPr txBox="1">
              <a:spLocks noChangeArrowheads="1"/>
            </p:cNvSpPr>
            <p:nvPr/>
          </p:nvSpPr>
          <p:spPr bwMode="auto">
            <a:xfrm>
              <a:off x="780217" y="4081909"/>
              <a:ext cx="979488" cy="457200"/>
            </a:xfrm>
            <a:prstGeom prst="rect">
              <a:avLst/>
            </a:prstGeom>
            <a:noFill/>
            <a:ln w="9525">
              <a:noFill/>
              <a:miter lim="800000"/>
              <a:headEnd/>
              <a:tailEnd/>
            </a:ln>
          </p:spPr>
          <p:txBody>
            <a:bodyPr wrap="none">
              <a:spAutoFit/>
            </a:bodyPr>
            <a:lstStyle/>
            <a:p>
              <a:r>
                <a:rPr lang="en-US" altLang="zh-CN" sz="2400" b="1">
                  <a:solidFill>
                    <a:schemeClr val="accent6"/>
                  </a:solidFill>
                  <a:latin typeface="华文新魏" pitchFamily="2" charset="-122"/>
                  <a:ea typeface="华文新魏" pitchFamily="2" charset="-122"/>
                </a:rPr>
                <a:t>HTTP</a:t>
              </a:r>
            </a:p>
          </p:txBody>
        </p:sp>
        <p:sp>
          <p:nvSpPr>
            <p:cNvPr id="135174" name="Text Box 4"/>
            <p:cNvSpPr txBox="1">
              <a:spLocks noChangeArrowheads="1"/>
            </p:cNvSpPr>
            <p:nvPr/>
          </p:nvSpPr>
          <p:spPr bwMode="auto">
            <a:xfrm>
              <a:off x="329367" y="3853309"/>
              <a:ext cx="387350" cy="457200"/>
            </a:xfrm>
            <a:prstGeom prst="rect">
              <a:avLst/>
            </a:prstGeom>
            <a:noFill/>
            <a:ln w="9525">
              <a:noFill/>
              <a:miter lim="800000"/>
              <a:headEnd/>
              <a:tailEnd/>
            </a:ln>
          </p:spPr>
          <p:txBody>
            <a:bodyPr wrap="none">
              <a:spAutoFit/>
            </a:bodyPr>
            <a:lstStyle/>
            <a:p>
              <a:r>
                <a:rPr lang="en-US" altLang="zh-CN" sz="2400" b="1">
                  <a:solidFill>
                    <a:schemeClr val="accent6"/>
                  </a:solidFill>
                  <a:latin typeface="华文新魏" pitchFamily="2" charset="-122"/>
                  <a:ea typeface="华文新魏" pitchFamily="2" charset="-122"/>
                </a:rPr>
                <a:t>A</a:t>
              </a:r>
            </a:p>
          </p:txBody>
        </p:sp>
        <p:pic>
          <p:nvPicPr>
            <p:cNvPr id="135175" name="Picture 5"/>
            <p:cNvPicPr>
              <a:picLocks noChangeArrowheads="1"/>
            </p:cNvPicPr>
            <p:nvPr/>
          </p:nvPicPr>
          <p:blipFill>
            <a:blip r:embed="rId2" cstate="print"/>
            <a:srcRect/>
            <a:stretch>
              <a:fillRect/>
            </a:stretch>
          </p:blipFill>
          <p:spPr bwMode="auto">
            <a:xfrm flipH="1">
              <a:off x="276980" y="4266059"/>
              <a:ext cx="398462" cy="433388"/>
            </a:xfrm>
            <a:prstGeom prst="rect">
              <a:avLst/>
            </a:prstGeom>
            <a:noFill/>
            <a:ln w="9525">
              <a:noFill/>
              <a:miter lim="800000"/>
              <a:headEnd/>
              <a:tailEnd/>
            </a:ln>
          </p:spPr>
        </p:pic>
        <p:pic>
          <p:nvPicPr>
            <p:cNvPr id="135176" name="Picture 6"/>
            <p:cNvPicPr>
              <a:picLocks noChangeArrowheads="1"/>
            </p:cNvPicPr>
            <p:nvPr/>
          </p:nvPicPr>
          <p:blipFill>
            <a:blip r:embed="rId3" cstate="print"/>
            <a:srcRect/>
            <a:stretch>
              <a:fillRect/>
            </a:stretch>
          </p:blipFill>
          <p:spPr bwMode="auto">
            <a:xfrm flipH="1">
              <a:off x="1996242" y="4596259"/>
              <a:ext cx="565150" cy="992188"/>
            </a:xfrm>
            <a:prstGeom prst="rect">
              <a:avLst/>
            </a:prstGeom>
            <a:noFill/>
            <a:ln w="9525">
              <a:noFill/>
              <a:miter lim="800000"/>
              <a:headEnd/>
              <a:tailEnd/>
            </a:ln>
          </p:spPr>
        </p:pic>
        <p:pic>
          <p:nvPicPr>
            <p:cNvPr id="135177" name="Picture 7"/>
            <p:cNvPicPr>
              <a:picLocks noChangeArrowheads="1"/>
            </p:cNvPicPr>
            <p:nvPr/>
          </p:nvPicPr>
          <p:blipFill>
            <a:blip r:embed="rId3" cstate="print"/>
            <a:srcRect/>
            <a:stretch>
              <a:fillRect/>
            </a:stretch>
          </p:blipFill>
          <p:spPr bwMode="auto">
            <a:xfrm flipH="1">
              <a:off x="6142792" y="4596259"/>
              <a:ext cx="565150" cy="992188"/>
            </a:xfrm>
            <a:prstGeom prst="rect">
              <a:avLst/>
            </a:prstGeom>
            <a:noFill/>
            <a:ln w="9525">
              <a:noFill/>
              <a:miter lim="800000"/>
              <a:headEnd/>
              <a:tailEnd/>
            </a:ln>
          </p:spPr>
        </p:pic>
        <p:sp>
          <p:nvSpPr>
            <p:cNvPr id="135178" name="Text Box 8"/>
            <p:cNvSpPr txBox="1">
              <a:spLocks noChangeArrowheads="1"/>
            </p:cNvSpPr>
            <p:nvPr/>
          </p:nvSpPr>
          <p:spPr bwMode="auto">
            <a:xfrm>
              <a:off x="8241467" y="3851722"/>
              <a:ext cx="365806" cy="461665"/>
            </a:xfrm>
            <a:prstGeom prst="rect">
              <a:avLst/>
            </a:prstGeom>
            <a:noFill/>
            <a:ln w="9525">
              <a:noFill/>
              <a:miter lim="800000"/>
              <a:headEnd/>
              <a:tailEnd/>
            </a:ln>
          </p:spPr>
          <p:txBody>
            <a:bodyPr wrap="none">
              <a:spAutoFit/>
            </a:bodyPr>
            <a:lstStyle/>
            <a:p>
              <a:r>
                <a:rPr lang="en-US" altLang="zh-CN" sz="2400" b="1">
                  <a:solidFill>
                    <a:schemeClr val="accent6"/>
                  </a:solidFill>
                  <a:latin typeface="华文新魏" pitchFamily="2" charset="-122"/>
                  <a:ea typeface="华文新魏" pitchFamily="2" charset="-122"/>
                </a:rPr>
                <a:t>B</a:t>
              </a:r>
            </a:p>
          </p:txBody>
        </p:sp>
        <p:pic>
          <p:nvPicPr>
            <p:cNvPr id="135179" name="Picture 9"/>
            <p:cNvPicPr>
              <a:picLocks noChangeArrowheads="1"/>
            </p:cNvPicPr>
            <p:nvPr/>
          </p:nvPicPr>
          <p:blipFill>
            <a:blip r:embed="rId2" cstate="print"/>
            <a:srcRect/>
            <a:stretch>
              <a:fillRect/>
            </a:stretch>
          </p:blipFill>
          <p:spPr bwMode="auto">
            <a:xfrm flipH="1">
              <a:off x="8189080" y="4264472"/>
              <a:ext cx="398462" cy="433387"/>
            </a:xfrm>
            <a:prstGeom prst="rect">
              <a:avLst/>
            </a:prstGeom>
            <a:noFill/>
            <a:ln w="9525">
              <a:noFill/>
              <a:miter lim="800000"/>
              <a:headEnd/>
              <a:tailEnd/>
            </a:ln>
          </p:spPr>
        </p:pic>
        <p:sp>
          <p:nvSpPr>
            <p:cNvPr id="135180" name="Line 10"/>
            <p:cNvSpPr>
              <a:spLocks noChangeShapeType="1"/>
            </p:cNvSpPr>
            <p:nvPr/>
          </p:nvSpPr>
          <p:spPr bwMode="auto">
            <a:xfrm flipV="1">
              <a:off x="591305" y="4554984"/>
              <a:ext cx="1485900" cy="12700"/>
            </a:xfrm>
            <a:prstGeom prst="line">
              <a:avLst/>
            </a:prstGeom>
            <a:noFill/>
            <a:ln w="76200">
              <a:solidFill>
                <a:schemeClr val="hlink"/>
              </a:solidFill>
              <a:round/>
              <a:headEnd/>
              <a:tailEnd type="triangle" w="med" len="lg"/>
            </a:ln>
          </p:spPr>
          <p:txBody>
            <a:bodyPr/>
            <a:lstStyle/>
            <a:p>
              <a:endParaRPr lang="zh-CN" altLang="en-US" b="1">
                <a:solidFill>
                  <a:schemeClr val="accent6"/>
                </a:solidFill>
                <a:latin typeface="华文新魏" pitchFamily="2" charset="-122"/>
                <a:ea typeface="华文新魏" pitchFamily="2" charset="-122"/>
              </a:endParaRPr>
            </a:p>
          </p:txBody>
        </p:sp>
        <p:sp>
          <p:nvSpPr>
            <p:cNvPr id="135181" name="Line 11"/>
            <p:cNvSpPr>
              <a:spLocks noChangeShapeType="1"/>
            </p:cNvSpPr>
            <p:nvPr/>
          </p:nvSpPr>
          <p:spPr bwMode="auto">
            <a:xfrm flipV="1">
              <a:off x="2509005" y="4539109"/>
              <a:ext cx="3744912" cy="15875"/>
            </a:xfrm>
            <a:prstGeom prst="line">
              <a:avLst/>
            </a:prstGeom>
            <a:noFill/>
            <a:ln w="76200">
              <a:solidFill>
                <a:schemeClr val="folHlink"/>
              </a:solidFill>
              <a:round/>
              <a:headEnd/>
              <a:tailEnd type="triangle" w="med" len="lg"/>
            </a:ln>
          </p:spPr>
          <p:txBody>
            <a:bodyPr/>
            <a:lstStyle/>
            <a:p>
              <a:endParaRPr lang="zh-CN" altLang="en-US" b="1">
                <a:solidFill>
                  <a:schemeClr val="accent6"/>
                </a:solidFill>
                <a:latin typeface="华文新魏" pitchFamily="2" charset="-122"/>
                <a:ea typeface="华文新魏" pitchFamily="2" charset="-122"/>
              </a:endParaRPr>
            </a:p>
          </p:txBody>
        </p:sp>
        <p:sp>
          <p:nvSpPr>
            <p:cNvPr id="135182" name="Line 12"/>
            <p:cNvSpPr>
              <a:spLocks noChangeShapeType="1"/>
            </p:cNvSpPr>
            <p:nvPr/>
          </p:nvSpPr>
          <p:spPr bwMode="auto">
            <a:xfrm flipV="1">
              <a:off x="6715880" y="4539109"/>
              <a:ext cx="1554162" cy="15875"/>
            </a:xfrm>
            <a:prstGeom prst="line">
              <a:avLst/>
            </a:prstGeom>
            <a:noFill/>
            <a:ln w="76200">
              <a:solidFill>
                <a:schemeClr val="hlink"/>
              </a:solidFill>
              <a:round/>
              <a:headEnd/>
              <a:tailEnd type="triangle" w="med" len="lg"/>
            </a:ln>
          </p:spPr>
          <p:txBody>
            <a:bodyPr/>
            <a:lstStyle/>
            <a:p>
              <a:endParaRPr lang="zh-CN" altLang="en-US" b="1">
                <a:solidFill>
                  <a:schemeClr val="accent6"/>
                </a:solidFill>
                <a:latin typeface="华文新魏" pitchFamily="2" charset="-122"/>
                <a:ea typeface="华文新魏" pitchFamily="2" charset="-122"/>
              </a:endParaRPr>
            </a:p>
          </p:txBody>
        </p:sp>
        <p:sp>
          <p:nvSpPr>
            <p:cNvPr id="135183" name="Text Box 13"/>
            <p:cNvSpPr txBox="1">
              <a:spLocks noChangeArrowheads="1"/>
            </p:cNvSpPr>
            <p:nvPr/>
          </p:nvSpPr>
          <p:spPr bwMode="auto">
            <a:xfrm>
              <a:off x="3855205" y="4107309"/>
              <a:ext cx="963725" cy="461665"/>
            </a:xfrm>
            <a:prstGeom prst="rect">
              <a:avLst/>
            </a:prstGeom>
            <a:noFill/>
            <a:ln w="9525">
              <a:noFill/>
              <a:miter lim="800000"/>
              <a:headEnd/>
              <a:tailEnd/>
            </a:ln>
          </p:spPr>
          <p:txBody>
            <a:bodyPr wrap="none">
              <a:spAutoFit/>
            </a:bodyPr>
            <a:lstStyle/>
            <a:p>
              <a:r>
                <a:rPr lang="en-US" altLang="zh-CN" sz="2400" b="1" dirty="0">
                  <a:solidFill>
                    <a:schemeClr val="accent6"/>
                  </a:solidFill>
                  <a:latin typeface="华文新魏" pitchFamily="2" charset="-122"/>
                  <a:ea typeface="华文新魏" pitchFamily="2" charset="-122"/>
                </a:rPr>
                <a:t>SMTP</a:t>
              </a:r>
            </a:p>
          </p:txBody>
        </p:sp>
        <p:sp>
          <p:nvSpPr>
            <p:cNvPr id="135184" name="Text Box 16"/>
            <p:cNvSpPr txBox="1">
              <a:spLocks noChangeArrowheads="1"/>
            </p:cNvSpPr>
            <p:nvPr/>
          </p:nvSpPr>
          <p:spPr bwMode="auto">
            <a:xfrm>
              <a:off x="1115616" y="3284984"/>
              <a:ext cx="2339102" cy="757130"/>
            </a:xfrm>
            <a:prstGeom prst="rect">
              <a:avLst/>
            </a:prstGeom>
            <a:noFill/>
            <a:ln w="9525">
              <a:noFill/>
              <a:miter lim="800000"/>
              <a:headEnd/>
              <a:tailEnd/>
            </a:ln>
          </p:spPr>
          <p:txBody>
            <a:bodyPr wrap="none">
              <a:spAutoFit/>
            </a:bodyPr>
            <a:lstStyle/>
            <a:p>
              <a:pPr algn="ctr">
                <a:lnSpc>
                  <a:spcPct val="90000"/>
                </a:lnSpc>
              </a:pPr>
              <a:r>
                <a:rPr lang="zh-CN" altLang="en-US" sz="2400" b="1" dirty="0">
                  <a:solidFill>
                    <a:schemeClr val="accent6"/>
                  </a:solidFill>
                  <a:latin typeface="华文新魏" pitchFamily="2" charset="-122"/>
                  <a:ea typeface="华文新魏" pitchFamily="2" charset="-122"/>
                </a:rPr>
                <a:t>网易邮件服务器</a:t>
              </a:r>
            </a:p>
            <a:p>
              <a:pPr algn="ctr">
                <a:lnSpc>
                  <a:spcPct val="90000"/>
                </a:lnSpc>
              </a:pPr>
              <a:r>
                <a:rPr lang="en-US" altLang="zh-CN" sz="2400" b="1" dirty="0">
                  <a:solidFill>
                    <a:schemeClr val="accent6"/>
                  </a:solidFill>
                  <a:latin typeface="华文新魏" pitchFamily="2" charset="-122"/>
                  <a:ea typeface="华文新魏" pitchFamily="2" charset="-122"/>
                </a:rPr>
                <a:t>mail.163.com</a:t>
              </a:r>
            </a:p>
          </p:txBody>
        </p:sp>
        <p:sp>
          <p:nvSpPr>
            <p:cNvPr id="135185" name="Text Box 17"/>
            <p:cNvSpPr txBox="1">
              <a:spLocks noChangeArrowheads="1"/>
            </p:cNvSpPr>
            <p:nvPr/>
          </p:nvSpPr>
          <p:spPr bwMode="auto">
            <a:xfrm>
              <a:off x="5082104" y="3284984"/>
              <a:ext cx="2478564" cy="757130"/>
            </a:xfrm>
            <a:prstGeom prst="rect">
              <a:avLst/>
            </a:prstGeom>
            <a:noFill/>
            <a:ln w="9525">
              <a:noFill/>
              <a:miter lim="800000"/>
              <a:headEnd/>
              <a:tailEnd/>
            </a:ln>
          </p:spPr>
          <p:txBody>
            <a:bodyPr wrap="none">
              <a:spAutoFit/>
            </a:bodyPr>
            <a:lstStyle/>
            <a:p>
              <a:pPr algn="ctr">
                <a:lnSpc>
                  <a:spcPct val="90000"/>
                </a:lnSpc>
              </a:pPr>
              <a:r>
                <a:rPr lang="zh-CN" altLang="en-US" sz="2400" b="1">
                  <a:solidFill>
                    <a:schemeClr val="accent6"/>
                  </a:solidFill>
                  <a:latin typeface="华文新魏" pitchFamily="2" charset="-122"/>
                  <a:ea typeface="华文新魏" pitchFamily="2" charset="-122"/>
                </a:rPr>
                <a:t>新浪邮件服务器</a:t>
              </a:r>
            </a:p>
            <a:p>
              <a:pPr algn="ctr">
                <a:lnSpc>
                  <a:spcPct val="90000"/>
                </a:lnSpc>
              </a:pPr>
              <a:r>
                <a:rPr lang="en-US" altLang="zh-CN" sz="2400" b="1">
                  <a:solidFill>
                    <a:schemeClr val="accent6"/>
                  </a:solidFill>
                  <a:latin typeface="华文新魏" pitchFamily="2" charset="-122"/>
                  <a:ea typeface="华文新魏" pitchFamily="2" charset="-122"/>
                </a:rPr>
                <a:t>mail.sina.com.cn</a:t>
              </a:r>
            </a:p>
          </p:txBody>
        </p:sp>
      </p:grpSp>
      <p:sp>
        <p:nvSpPr>
          <p:cNvPr id="135187" name="灯片编号占位符 19"/>
          <p:cNvSpPr>
            <a:spLocks noGrp="1"/>
          </p:cNvSpPr>
          <p:nvPr>
            <p:ph type="sldNum" sz="quarter" idx="12"/>
          </p:nvPr>
        </p:nvSpPr>
        <p:spPr>
          <a:noFill/>
        </p:spPr>
        <p:txBody>
          <a:bodyPr/>
          <a:lstStyle/>
          <a:p>
            <a:fld id="{2E7BBE4C-5A32-4883-92C3-3C1CD6D401D8}" type="slidenum">
              <a:rPr lang="en-US" altLang="zh-CN" smtClean="0"/>
              <a:pPr/>
              <a:t>43</a:t>
            </a:fld>
            <a:endParaRPr lang="en-US" altLang="zh-CN"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188640"/>
            <a:ext cx="7772400" cy="1143000"/>
          </a:xfrm>
        </p:spPr>
        <p:txBody>
          <a:bodyPr/>
          <a:lstStyle/>
          <a:p>
            <a:pPr algn="l" eaLnBrk="1" hangingPunct="1">
              <a:defRPr/>
            </a:pPr>
            <a:r>
              <a:rPr lang="en-US" altLang="zh-CN" sz="3200" u="sng" dirty="0" smtClean="0">
                <a:latin typeface="+mn-lt"/>
                <a:ea typeface="华文新魏" pitchFamily="2" charset="-122"/>
              </a:rPr>
              <a:t>7.5  Web</a:t>
            </a:r>
            <a:r>
              <a:rPr lang="zh-CN" altLang="zh-CN" sz="3200" u="sng" dirty="0" smtClean="0">
                <a:latin typeface="+mn-lt"/>
                <a:ea typeface="华文新魏" pitchFamily="2" charset="-122"/>
              </a:rPr>
              <a:t>与基于</a:t>
            </a:r>
            <a:r>
              <a:rPr lang="en-US" altLang="zh-CN" sz="3200" u="sng" dirty="0" smtClean="0">
                <a:latin typeface="+mn-lt"/>
                <a:ea typeface="华文新魏" pitchFamily="2" charset="-122"/>
              </a:rPr>
              <a:t>Web</a:t>
            </a:r>
            <a:r>
              <a:rPr lang="zh-CN" altLang="zh-CN" sz="3200" u="sng" dirty="0" smtClean="0">
                <a:latin typeface="+mn-lt"/>
                <a:ea typeface="华文新魏" pitchFamily="2" charset="-122"/>
              </a:rPr>
              <a:t>的网络应用</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251520" y="1196752"/>
            <a:ext cx="8640960" cy="4611687"/>
          </a:xfrm>
        </p:spPr>
        <p:txBody>
          <a:bodyPr/>
          <a:lstStyle/>
          <a:p>
            <a:pPr eaLnBrk="1" hangingPunct="1">
              <a:buFontTx/>
              <a:buNone/>
              <a:defRPr/>
            </a:pPr>
            <a:r>
              <a:rPr lang="en-US" altLang="zh-CN" sz="2800" u="sng" dirty="0" smtClean="0">
                <a:solidFill>
                  <a:schemeClr val="accent6"/>
                </a:solidFill>
                <a:ea typeface="华文新魏" pitchFamily="2" charset="-122"/>
              </a:rPr>
              <a:t>7</a:t>
            </a:r>
            <a:r>
              <a:rPr lang="en-US" altLang="zh-CN" sz="2800" b="1" u="sng" dirty="0" smtClean="0">
                <a:solidFill>
                  <a:schemeClr val="accent6"/>
                </a:solidFill>
                <a:ea typeface="华文新魏" pitchFamily="2" charset="-122"/>
              </a:rPr>
              <a:t>.5.1  Web</a:t>
            </a:r>
            <a:r>
              <a:rPr lang="zh-CN" altLang="zh-CN" sz="2800" b="1" u="sng" dirty="0" smtClean="0">
                <a:solidFill>
                  <a:schemeClr val="accent6"/>
                </a:solidFill>
                <a:ea typeface="华文新魏" pitchFamily="2" charset="-122"/>
              </a:rPr>
              <a:t>服务的基本概念</a:t>
            </a:r>
            <a:endParaRPr lang="en-US" altLang="zh-CN" sz="2800" b="1" u="sng" dirty="0" smtClean="0">
              <a:solidFill>
                <a:schemeClr val="accent6"/>
              </a:solidFill>
              <a:ea typeface="华文新魏" pitchFamily="2" charset="-122"/>
            </a:endParaRPr>
          </a:p>
          <a:p>
            <a:pPr eaLnBrk="1" hangingPunct="1">
              <a:buFontTx/>
              <a:buNone/>
              <a:defRPr/>
            </a:pPr>
            <a:endParaRPr lang="en-US" altLang="zh-CN" sz="800" b="1" u="sng" dirty="0" smtClean="0">
              <a:solidFill>
                <a:schemeClr val="accent6"/>
              </a:solidFill>
              <a:ea typeface="华文新魏" pitchFamily="2" charset="-122"/>
            </a:endParaRPr>
          </a:p>
          <a:p>
            <a:pPr marL="542925" indent="-357188" eaLnBrk="1" hangingPunct="1">
              <a:buFontTx/>
              <a:buNone/>
              <a:defRPr/>
            </a:pPr>
            <a:r>
              <a:rPr lang="en-US" altLang="zh-CN" b="1" u="sng" dirty="0" smtClean="0">
                <a:ea typeface="华文新魏" pitchFamily="2" charset="-122"/>
              </a:rPr>
              <a:t>Web</a:t>
            </a:r>
            <a:r>
              <a:rPr lang="zh-CN" altLang="zh-CN" b="1" u="sng" dirty="0" smtClean="0">
                <a:ea typeface="华文新魏" pitchFamily="2" charset="-122"/>
              </a:rPr>
              <a:t>服务的核心技术是</a:t>
            </a:r>
            <a:r>
              <a:rPr lang="zh-CN" altLang="zh-CN" b="1" dirty="0" smtClean="0">
                <a:ea typeface="华文新魏" pitchFamily="2" charset="-122"/>
              </a:rPr>
              <a:t>：</a:t>
            </a:r>
            <a:endParaRPr lang="en-US" altLang="zh-CN" b="1" dirty="0" smtClean="0">
              <a:ea typeface="华文新魏" pitchFamily="2" charset="-122"/>
            </a:endParaRPr>
          </a:p>
          <a:p>
            <a:pPr marL="542925" indent="-357188" eaLnBrk="1" hangingPunct="1">
              <a:buFontTx/>
              <a:buNone/>
              <a:defRPr/>
            </a:pPr>
            <a:endParaRPr lang="en-US" altLang="zh-CN" sz="800" b="1" dirty="0" smtClean="0">
              <a:ea typeface="华文新魏" pitchFamily="2" charset="-122"/>
            </a:endParaRPr>
          </a:p>
          <a:p>
            <a:pPr marL="449263" indent="-263525" eaLnBrk="1" hangingPunct="1">
              <a:defRPr/>
            </a:pPr>
            <a:r>
              <a:rPr lang="zh-CN" altLang="zh-CN" b="1" dirty="0" smtClean="0">
                <a:solidFill>
                  <a:srgbClr val="FF0000"/>
                </a:solidFill>
                <a:ea typeface="华文新魏" pitchFamily="2" charset="-122"/>
              </a:rPr>
              <a:t>超文本标记语言（</a:t>
            </a:r>
            <a:r>
              <a:rPr lang="en-US" altLang="zh-CN" b="1" dirty="0" smtClean="0">
                <a:solidFill>
                  <a:srgbClr val="FF0000"/>
                </a:solidFill>
                <a:ea typeface="华文新魏" pitchFamily="2" charset="-122"/>
              </a:rPr>
              <a:t>HTML</a:t>
            </a:r>
            <a:r>
              <a:rPr lang="zh-CN" altLang="zh-CN" b="1" dirty="0" smtClean="0">
                <a:solidFill>
                  <a:srgbClr val="FF0000"/>
                </a:solidFill>
                <a:ea typeface="华文新魏" pitchFamily="2" charset="-122"/>
              </a:rPr>
              <a:t>）</a:t>
            </a:r>
            <a:r>
              <a:rPr lang="en-US" altLang="zh-CN" b="1" dirty="0" smtClean="0">
                <a:ea typeface="华文新魏" pitchFamily="2" charset="-122"/>
              </a:rPr>
              <a:t>——</a:t>
            </a:r>
            <a:r>
              <a:rPr lang="zh-CN" altLang="en-US" b="1" dirty="0" smtClean="0">
                <a:ea typeface="华文新魏" pitchFamily="2" charset="-122"/>
              </a:rPr>
              <a:t>万维网文档在计算机上显示</a:t>
            </a:r>
            <a:endParaRPr lang="en-US" altLang="zh-CN" b="1" dirty="0" smtClean="0">
              <a:ea typeface="华文新魏" pitchFamily="2" charset="-122"/>
            </a:endParaRPr>
          </a:p>
          <a:p>
            <a:pPr marL="449263" indent="-263525" eaLnBrk="1" hangingPunct="1">
              <a:defRPr/>
            </a:pPr>
            <a:r>
              <a:rPr lang="zh-CN" altLang="zh-CN" b="1" dirty="0" smtClean="0">
                <a:solidFill>
                  <a:srgbClr val="FF0000"/>
                </a:solidFill>
                <a:ea typeface="华文新魏" pitchFamily="2" charset="-122"/>
              </a:rPr>
              <a:t>超文本传送协议（</a:t>
            </a:r>
            <a:r>
              <a:rPr lang="en-US" altLang="zh-CN" b="1" dirty="0" smtClean="0">
                <a:solidFill>
                  <a:srgbClr val="FF0000"/>
                </a:solidFill>
                <a:ea typeface="华文新魏" pitchFamily="2" charset="-122"/>
              </a:rPr>
              <a:t>HTTP</a:t>
            </a:r>
            <a:r>
              <a:rPr lang="zh-CN" altLang="zh-CN" b="1" dirty="0" smtClean="0">
                <a:solidFill>
                  <a:srgbClr val="FF0000"/>
                </a:solidFill>
                <a:ea typeface="华文新魏" pitchFamily="2" charset="-122"/>
              </a:rPr>
              <a:t>）</a:t>
            </a:r>
            <a:r>
              <a:rPr lang="en-US" altLang="zh-CN" b="1" dirty="0" smtClean="0">
                <a:ea typeface="华文新魏" pitchFamily="2" charset="-122"/>
              </a:rPr>
              <a:t>——</a:t>
            </a:r>
            <a:r>
              <a:rPr lang="zh-CN" altLang="en-US" b="1" dirty="0" smtClean="0">
                <a:ea typeface="华文新魏" pitchFamily="2" charset="-122"/>
              </a:rPr>
              <a:t>实现万维网上客户程序和服务器程序之间交互</a:t>
            </a:r>
            <a:endParaRPr lang="en-US" altLang="zh-CN" b="1" dirty="0" smtClean="0">
              <a:ea typeface="华文新魏" pitchFamily="2" charset="-122"/>
            </a:endParaRPr>
          </a:p>
          <a:p>
            <a:pPr marL="449263" indent="-263525" eaLnBrk="1" hangingPunct="1">
              <a:defRPr/>
            </a:pPr>
            <a:r>
              <a:rPr lang="zh-CN" altLang="zh-CN" b="1" dirty="0" smtClean="0">
                <a:solidFill>
                  <a:srgbClr val="FF0000"/>
                </a:solidFill>
                <a:ea typeface="华文新魏" pitchFamily="2" charset="-122"/>
              </a:rPr>
              <a:t>超链接（</a:t>
            </a:r>
            <a:r>
              <a:rPr lang="en-US" altLang="zh-CN" b="1" dirty="0" smtClean="0">
                <a:solidFill>
                  <a:srgbClr val="FF0000"/>
                </a:solidFill>
                <a:ea typeface="华文新魏" pitchFamily="2" charset="-122"/>
              </a:rPr>
              <a:t>Hyperlink</a:t>
            </a:r>
            <a:r>
              <a:rPr lang="zh-CN" altLang="zh-CN" b="1" dirty="0" smtClean="0">
                <a:solidFill>
                  <a:srgbClr val="FF0000"/>
                </a:solidFill>
                <a:ea typeface="华文新魏" pitchFamily="2" charset="-122"/>
              </a:rPr>
              <a:t>）</a:t>
            </a:r>
            <a:r>
              <a:rPr lang="en-US" altLang="zh-CN" dirty="0" smtClean="0">
                <a:ea typeface="华文新魏" pitchFamily="2" charset="-122"/>
              </a:rPr>
              <a:t>——</a:t>
            </a:r>
            <a:r>
              <a:rPr lang="zh-CN" altLang="en-US" dirty="0" smtClean="0">
                <a:ea typeface="华文新魏" pitchFamily="2" charset="-122"/>
              </a:rPr>
              <a:t>一个站点访问另一个站点</a:t>
            </a:r>
            <a:endParaRPr lang="en-US" altLang="zh-CN" b="1" dirty="0" smtClean="0">
              <a:ea typeface="华文新魏" pitchFamily="2" charset="-122"/>
            </a:endParaRPr>
          </a:p>
          <a:p>
            <a:pPr marL="449263" indent="-263525" eaLnBrk="1" hangingPunct="1">
              <a:defRPr/>
            </a:pPr>
            <a:r>
              <a:rPr lang="zh-CN" altLang="zh-CN" b="1" dirty="0" smtClean="0">
                <a:solidFill>
                  <a:srgbClr val="FF0000"/>
                </a:solidFill>
                <a:ea typeface="华文新魏" pitchFamily="2" charset="-122"/>
              </a:rPr>
              <a:t>统一资源定位符（</a:t>
            </a:r>
            <a:r>
              <a:rPr lang="en-US" altLang="zh-CN" b="1" dirty="0" smtClean="0">
                <a:solidFill>
                  <a:srgbClr val="FF0000"/>
                </a:solidFill>
                <a:ea typeface="华文新魏" pitchFamily="2" charset="-122"/>
              </a:rPr>
              <a:t>URL</a:t>
            </a:r>
            <a:r>
              <a:rPr lang="zh-CN" altLang="zh-CN" b="1" dirty="0" smtClean="0">
                <a:solidFill>
                  <a:srgbClr val="FF0000"/>
                </a:solidFill>
                <a:ea typeface="华文新魏" pitchFamily="2" charset="-122"/>
              </a:rPr>
              <a:t>）</a:t>
            </a:r>
            <a:r>
              <a:rPr lang="en-US" altLang="zh-CN" b="1" dirty="0" smtClean="0">
                <a:ea typeface="华文新魏" pitchFamily="2" charset="-122"/>
              </a:rPr>
              <a:t>——</a:t>
            </a:r>
            <a:r>
              <a:rPr lang="zh-CN" altLang="en-US" b="1" dirty="0" smtClean="0">
                <a:ea typeface="华文新魏" pitchFamily="2" charset="-122"/>
              </a:rPr>
              <a:t>标志分布在整个因特网上的万维网文档</a:t>
            </a:r>
            <a:endParaRPr lang="zh-CN" altLang="en-US"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572562B5-3C20-4007-B8FB-9CB5630A224B}" type="slidenum">
              <a:rPr lang="zh-CN" altLang="en-US">
                <a:solidFill>
                  <a:srgbClr val="000000"/>
                </a:solidFill>
              </a:rPr>
              <a:pPr>
                <a:defRPr/>
              </a:pPr>
              <a:t>44</a:t>
            </a:fld>
            <a:endParaRPr lang="en-US" altLang="zh-CN">
              <a:solidFill>
                <a:srgbClr val="00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395536" y="404664"/>
            <a:ext cx="7237412" cy="839788"/>
          </a:xfrm>
        </p:spPr>
        <p:txBody>
          <a:bodyPr/>
          <a:lstStyle/>
          <a:p>
            <a:pPr algn="l" eaLnBrk="1" hangingPunct="1">
              <a:buFont typeface="Arial" pitchFamily="34" charset="0"/>
              <a:buChar char="•"/>
            </a:pPr>
            <a:r>
              <a:rPr lang="en-US" altLang="zh-CN" sz="3200" u="sng" dirty="0" smtClean="0"/>
              <a:t> </a:t>
            </a:r>
            <a:r>
              <a:rPr lang="zh-CN" altLang="en-US" sz="3200" u="sng" dirty="0" smtClean="0"/>
              <a:t>统一资源定位符</a:t>
            </a:r>
            <a:r>
              <a:rPr lang="en-US" altLang="zh-CN" sz="3200" u="sng" dirty="0" smtClean="0"/>
              <a:t>URL</a:t>
            </a:r>
            <a:endParaRPr lang="zh-CN" altLang="en-US" sz="3200" u="sng" dirty="0" smtClean="0"/>
          </a:p>
        </p:txBody>
      </p:sp>
      <p:sp>
        <p:nvSpPr>
          <p:cNvPr id="71683" name="Rectangle 3"/>
          <p:cNvSpPr>
            <a:spLocks noGrp="1" noChangeArrowheads="1"/>
          </p:cNvSpPr>
          <p:nvPr>
            <p:ph type="body" idx="1"/>
          </p:nvPr>
        </p:nvSpPr>
        <p:spPr>
          <a:xfrm>
            <a:off x="467544" y="1484784"/>
            <a:ext cx="7772400" cy="1943100"/>
          </a:xfrm>
        </p:spPr>
        <p:txBody>
          <a:bodyPr/>
          <a:lstStyle/>
          <a:p>
            <a:pPr eaLnBrk="1" hangingPunct="1"/>
            <a:r>
              <a:rPr lang="zh-CN" altLang="en-US" dirty="0" smtClean="0">
                <a:latin typeface="华文新魏" pitchFamily="2" charset="-122"/>
                <a:ea typeface="华文新魏" pitchFamily="2" charset="-122"/>
              </a:rPr>
              <a:t>冒号</a:t>
            </a:r>
            <a:r>
              <a:rPr lang="zh-CN" altLang="en-US" dirty="0" smtClean="0">
                <a:latin typeface="华文新魏" pitchFamily="2" charset="-122"/>
                <a:ea typeface="华文新魏" pitchFamily="2" charset="-122"/>
              </a:rPr>
              <a:t>隔开的两大部分组成，并且在 </a:t>
            </a:r>
            <a:r>
              <a:rPr lang="en-US" altLang="zh-CN" dirty="0" smtClean="0">
                <a:latin typeface="华文新魏" pitchFamily="2" charset="-122"/>
                <a:ea typeface="华文新魏" pitchFamily="2" charset="-122"/>
              </a:rPr>
              <a:t>URL </a:t>
            </a:r>
            <a:r>
              <a:rPr lang="zh-CN" altLang="en-US" dirty="0" smtClean="0">
                <a:latin typeface="华文新魏" pitchFamily="2" charset="-122"/>
                <a:ea typeface="华文新魏" pitchFamily="2" charset="-122"/>
              </a:rPr>
              <a:t>中的字符对大写或小写没有要求。</a:t>
            </a:r>
          </a:p>
          <a:p>
            <a:pPr eaLnBrk="1" hangingPunct="1"/>
            <a:r>
              <a:rPr lang="en-US" altLang="zh-CN" dirty="0" smtClean="0">
                <a:latin typeface="华文新魏" pitchFamily="2" charset="-122"/>
                <a:ea typeface="华文新魏" pitchFamily="2" charset="-122"/>
              </a:rPr>
              <a:t>URL </a:t>
            </a:r>
            <a:r>
              <a:rPr lang="zh-CN" altLang="en-US" dirty="0" smtClean="0">
                <a:latin typeface="华文新魏" pitchFamily="2" charset="-122"/>
                <a:ea typeface="华文新魏" pitchFamily="2" charset="-122"/>
              </a:rPr>
              <a:t>的一般形式是：</a:t>
            </a:r>
          </a:p>
        </p:txBody>
      </p:sp>
      <p:sp>
        <p:nvSpPr>
          <p:cNvPr id="71687" name="灯片编号占位符 11"/>
          <p:cNvSpPr>
            <a:spLocks noGrp="1"/>
          </p:cNvSpPr>
          <p:nvPr>
            <p:ph type="sldNum" sz="quarter" idx="12"/>
          </p:nvPr>
        </p:nvSpPr>
        <p:spPr>
          <a:noFill/>
        </p:spPr>
        <p:txBody>
          <a:bodyPr/>
          <a:lstStyle/>
          <a:p>
            <a:fld id="{4C6AD174-4150-424E-A613-14EF6F263F38}" type="slidenum">
              <a:rPr lang="en-US" altLang="zh-CN" smtClean="0"/>
              <a:pPr/>
              <a:t>45</a:t>
            </a:fld>
            <a:endParaRPr lang="en-US" altLang="zh-CN" smtClean="0"/>
          </a:p>
        </p:txBody>
      </p:sp>
      <p:sp>
        <p:nvSpPr>
          <p:cNvPr id="11" name="TextBox 10"/>
          <p:cNvSpPr txBox="1"/>
          <p:nvPr/>
        </p:nvSpPr>
        <p:spPr>
          <a:xfrm>
            <a:off x="1259632" y="3068960"/>
            <a:ext cx="6912768" cy="584775"/>
          </a:xfrm>
          <a:prstGeom prst="rect">
            <a:avLst/>
          </a:prstGeom>
          <a:noFill/>
        </p:spPr>
        <p:txBody>
          <a:bodyPr wrap="square" rtlCol="0">
            <a:spAutoFit/>
          </a:bodyPr>
          <a:lstStyle/>
          <a:p>
            <a:r>
              <a:rPr lang="en-US" altLang="zh-CN" sz="3200" b="1" dirty="0" smtClean="0"/>
              <a:t>http</a:t>
            </a:r>
            <a:r>
              <a:rPr lang="zh-CN" altLang="en-US" sz="3200" b="1" dirty="0" smtClean="0"/>
              <a:t>：</a:t>
            </a:r>
            <a:r>
              <a:rPr lang="en-US" altLang="zh-CN" sz="3200" b="1" dirty="0" smtClean="0"/>
              <a:t>//www.ustb.edu.cn/index.html</a:t>
            </a:r>
            <a:endParaRPr lang="zh-CN" altLang="en-US" sz="3200" b="1" dirty="0"/>
          </a:p>
        </p:txBody>
      </p:sp>
      <p:cxnSp>
        <p:nvCxnSpPr>
          <p:cNvPr id="13" name="直接连接符 12"/>
          <p:cNvCxnSpPr/>
          <p:nvPr/>
        </p:nvCxnSpPr>
        <p:spPr bwMode="auto">
          <a:xfrm>
            <a:off x="1259632" y="3717032"/>
            <a:ext cx="936104" cy="0"/>
          </a:xfrm>
          <a:prstGeom prst="line">
            <a:avLst/>
          </a:prstGeom>
          <a:noFill/>
          <a:ln w="38100" cap="flat" cmpd="sng" algn="ctr">
            <a:solidFill>
              <a:srgbClr val="FF0000"/>
            </a:solidFill>
            <a:prstDash val="solid"/>
            <a:round/>
            <a:headEnd type="none" w="med" len="med"/>
            <a:tailEnd type="none" w="med" len="med"/>
          </a:ln>
          <a:effectLst/>
        </p:spPr>
      </p:cxnSp>
      <p:cxnSp>
        <p:nvCxnSpPr>
          <p:cNvPr id="14" name="直接连接符 13"/>
          <p:cNvCxnSpPr/>
          <p:nvPr/>
        </p:nvCxnSpPr>
        <p:spPr bwMode="auto">
          <a:xfrm>
            <a:off x="2555776" y="3717032"/>
            <a:ext cx="3096344" cy="0"/>
          </a:xfrm>
          <a:prstGeom prst="line">
            <a:avLst/>
          </a:prstGeom>
          <a:noFill/>
          <a:ln w="28575" cap="flat" cmpd="sng" algn="ctr">
            <a:solidFill>
              <a:srgbClr val="FF0000"/>
            </a:solidFill>
            <a:prstDash val="solid"/>
            <a:round/>
            <a:headEnd type="none" w="med" len="med"/>
            <a:tailEnd type="none" w="med" len="med"/>
          </a:ln>
          <a:effectLst/>
        </p:spPr>
      </p:cxnSp>
      <p:cxnSp>
        <p:nvCxnSpPr>
          <p:cNvPr id="15" name="直接连接符 14"/>
          <p:cNvCxnSpPr/>
          <p:nvPr/>
        </p:nvCxnSpPr>
        <p:spPr bwMode="auto">
          <a:xfrm>
            <a:off x="5796136" y="3717032"/>
            <a:ext cx="1872208" cy="0"/>
          </a:xfrm>
          <a:prstGeom prst="line">
            <a:avLst/>
          </a:prstGeom>
          <a:noFill/>
          <a:ln w="28575" cap="flat" cmpd="sng" algn="ctr">
            <a:solidFill>
              <a:srgbClr val="FF0000"/>
            </a:solidFill>
            <a:prstDash val="solid"/>
            <a:round/>
            <a:headEnd type="none" w="med" len="med"/>
            <a:tailEnd type="none" w="med" len="med"/>
          </a:ln>
          <a:effectLst/>
        </p:spPr>
      </p:cxnSp>
      <p:sp>
        <p:nvSpPr>
          <p:cNvPr id="18" name="TextBox 17"/>
          <p:cNvSpPr txBox="1"/>
          <p:nvPr/>
        </p:nvSpPr>
        <p:spPr>
          <a:xfrm>
            <a:off x="971600" y="3861048"/>
            <a:ext cx="1512168" cy="461665"/>
          </a:xfrm>
          <a:prstGeom prst="rect">
            <a:avLst/>
          </a:prstGeom>
          <a:noFill/>
        </p:spPr>
        <p:txBody>
          <a:bodyPr wrap="square" rtlCol="0">
            <a:spAutoFit/>
          </a:bodyPr>
          <a:lstStyle/>
          <a:p>
            <a:r>
              <a:rPr lang="zh-CN" altLang="en-US" sz="2400" b="1" dirty="0" smtClean="0">
                <a:solidFill>
                  <a:srgbClr val="C00000"/>
                </a:solidFill>
                <a:latin typeface="华文新魏" pitchFamily="2" charset="-122"/>
                <a:ea typeface="华文新魏" pitchFamily="2" charset="-122"/>
              </a:rPr>
              <a:t>协议类型</a:t>
            </a:r>
            <a:endParaRPr lang="zh-CN" altLang="en-US" sz="2400" b="1" dirty="0">
              <a:solidFill>
                <a:srgbClr val="C00000"/>
              </a:solidFill>
              <a:latin typeface="华文新魏" pitchFamily="2" charset="-122"/>
              <a:ea typeface="华文新魏" pitchFamily="2" charset="-122"/>
            </a:endParaRPr>
          </a:p>
        </p:txBody>
      </p:sp>
      <p:sp>
        <p:nvSpPr>
          <p:cNvPr id="19" name="TextBox 18"/>
          <p:cNvSpPr txBox="1"/>
          <p:nvPr/>
        </p:nvSpPr>
        <p:spPr>
          <a:xfrm>
            <a:off x="3347864" y="3861048"/>
            <a:ext cx="1368152" cy="461665"/>
          </a:xfrm>
          <a:prstGeom prst="rect">
            <a:avLst/>
          </a:prstGeom>
          <a:noFill/>
        </p:spPr>
        <p:txBody>
          <a:bodyPr wrap="square" rtlCol="0">
            <a:spAutoFit/>
          </a:bodyPr>
          <a:lstStyle/>
          <a:p>
            <a:r>
              <a:rPr lang="zh-CN" altLang="en-US" sz="2400" b="1" dirty="0" smtClean="0">
                <a:solidFill>
                  <a:srgbClr val="C00000"/>
                </a:solidFill>
                <a:latin typeface="华文新魏" pitchFamily="2" charset="-122"/>
                <a:ea typeface="华文新魏" pitchFamily="2" charset="-122"/>
              </a:rPr>
              <a:t>主机名</a:t>
            </a:r>
            <a:endParaRPr lang="zh-CN" altLang="en-US" sz="2400" b="1" dirty="0">
              <a:solidFill>
                <a:srgbClr val="C00000"/>
              </a:solidFill>
              <a:latin typeface="华文新魏" pitchFamily="2" charset="-122"/>
              <a:ea typeface="华文新魏" pitchFamily="2" charset="-122"/>
            </a:endParaRPr>
          </a:p>
        </p:txBody>
      </p:sp>
      <p:sp>
        <p:nvSpPr>
          <p:cNvPr id="20" name="TextBox 19"/>
          <p:cNvSpPr txBox="1"/>
          <p:nvPr/>
        </p:nvSpPr>
        <p:spPr>
          <a:xfrm>
            <a:off x="5796136" y="3861048"/>
            <a:ext cx="2160240" cy="461665"/>
          </a:xfrm>
          <a:prstGeom prst="rect">
            <a:avLst/>
          </a:prstGeom>
          <a:noFill/>
        </p:spPr>
        <p:txBody>
          <a:bodyPr wrap="square" rtlCol="0">
            <a:spAutoFit/>
          </a:bodyPr>
          <a:lstStyle/>
          <a:p>
            <a:r>
              <a:rPr lang="zh-CN" altLang="en-US" sz="2400" b="1" dirty="0" smtClean="0">
                <a:solidFill>
                  <a:srgbClr val="C00000"/>
                </a:solidFill>
                <a:latin typeface="华文新魏" pitchFamily="2" charset="-122"/>
                <a:ea typeface="华文新魏" pitchFamily="2" charset="-122"/>
              </a:rPr>
              <a:t>路径及文件名</a:t>
            </a:r>
            <a:endParaRPr lang="zh-CN" altLang="en-US" sz="2400" b="1" dirty="0">
              <a:solidFill>
                <a:srgbClr val="C00000"/>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idx="4294967295"/>
          </p:nvPr>
        </p:nvSpPr>
        <p:spPr>
          <a:xfrm>
            <a:off x="0" y="0"/>
            <a:ext cx="7793037" cy="695325"/>
          </a:xfrm>
        </p:spPr>
        <p:txBody>
          <a:bodyPr/>
          <a:lstStyle/>
          <a:p>
            <a:pPr algn="l" eaLnBrk="1" hangingPunct="1">
              <a:lnSpc>
                <a:spcPct val="80000"/>
              </a:lnSpc>
              <a:buFont typeface="Arial" pitchFamily="34" charset="0"/>
              <a:buChar char="•"/>
            </a:pPr>
            <a:r>
              <a:rPr lang="zh-CN" altLang="en-US" sz="3200" u="sng" dirty="0" smtClean="0"/>
              <a:t> 万维网</a:t>
            </a:r>
            <a:r>
              <a:rPr lang="zh-CN" altLang="en-US" sz="3200" u="sng" dirty="0" smtClean="0"/>
              <a:t>的工作过程 </a:t>
            </a:r>
          </a:p>
        </p:txBody>
      </p:sp>
      <p:grpSp>
        <p:nvGrpSpPr>
          <p:cNvPr id="57" name="组合 56"/>
          <p:cNvGrpSpPr/>
          <p:nvPr/>
        </p:nvGrpSpPr>
        <p:grpSpPr>
          <a:xfrm>
            <a:off x="1187624" y="692696"/>
            <a:ext cx="7431549" cy="5978426"/>
            <a:chOff x="1144588" y="620713"/>
            <a:chExt cx="7690609" cy="6194425"/>
          </a:xfrm>
        </p:grpSpPr>
        <p:graphicFrame>
          <p:nvGraphicFramePr>
            <p:cNvPr id="3074" name="Object 66"/>
            <p:cNvGraphicFramePr>
              <a:graphicFrameLocks noChangeAspect="1"/>
            </p:cNvGraphicFramePr>
            <p:nvPr/>
          </p:nvGraphicFramePr>
          <p:xfrm>
            <a:off x="2524125" y="2608263"/>
            <a:ext cx="3844925" cy="1692275"/>
          </p:xfrm>
          <a:graphic>
            <a:graphicData uri="http://schemas.openxmlformats.org/presentationml/2006/ole">
              <p:oleObj spid="_x0000_s268290" name="VISIO" r:id="rId4" imgW="1689840" imgH="964440" progId="Visio.Drawing.11">
                <p:embed/>
              </p:oleObj>
            </a:graphicData>
          </a:graphic>
        </p:graphicFrame>
        <p:pic>
          <p:nvPicPr>
            <p:cNvPr id="3076" name="Picture 67"/>
            <p:cNvPicPr>
              <a:picLocks noChangeArrowheads="1"/>
            </p:cNvPicPr>
            <p:nvPr/>
          </p:nvPicPr>
          <p:blipFill>
            <a:blip r:embed="rId5" cstate="print"/>
            <a:srcRect/>
            <a:stretch>
              <a:fillRect/>
            </a:stretch>
          </p:blipFill>
          <p:spPr bwMode="auto">
            <a:xfrm>
              <a:off x="6157913" y="1122363"/>
              <a:ext cx="1665287" cy="2416175"/>
            </a:xfrm>
            <a:prstGeom prst="rect">
              <a:avLst/>
            </a:prstGeom>
            <a:noFill/>
            <a:ln w="9525">
              <a:noFill/>
              <a:miter lim="800000"/>
              <a:headEnd/>
              <a:tailEnd/>
            </a:ln>
          </p:spPr>
        </p:pic>
        <p:sp>
          <p:nvSpPr>
            <p:cNvPr id="3077" name="Freeform 68"/>
            <p:cNvSpPr>
              <a:spLocks/>
            </p:cNvSpPr>
            <p:nvPr/>
          </p:nvSpPr>
          <p:spPr bwMode="auto">
            <a:xfrm>
              <a:off x="3614738" y="2935288"/>
              <a:ext cx="449262" cy="266700"/>
            </a:xfrm>
            <a:custGeom>
              <a:avLst/>
              <a:gdLst>
                <a:gd name="T0" fmla="*/ 2147483647 w 117"/>
                <a:gd name="T1" fmla="*/ 2147483647 h 118"/>
                <a:gd name="T2" fmla="*/ 0 w 117"/>
                <a:gd name="T3" fmla="*/ 2147483647 h 118"/>
                <a:gd name="T4" fmla="*/ 0 w 117"/>
                <a:gd name="T5" fmla="*/ 2147483647 h 118"/>
                <a:gd name="T6" fmla="*/ 2147483647 w 117"/>
                <a:gd name="T7" fmla="*/ 2147483647 h 118"/>
                <a:gd name="T8" fmla="*/ 2147483647 w 117"/>
                <a:gd name="T9" fmla="*/ 2147483647 h 118"/>
                <a:gd name="T10" fmla="*/ 2147483647 w 117"/>
                <a:gd name="T11" fmla="*/ 0 h 118"/>
                <a:gd name="T12" fmla="*/ 2147483647 w 117"/>
                <a:gd name="T13" fmla="*/ 0 h 118"/>
                <a:gd name="T14" fmla="*/ 2147483647 w 117"/>
                <a:gd name="T15" fmla="*/ 0 h 118"/>
                <a:gd name="T16" fmla="*/ 2147483647 w 117"/>
                <a:gd name="T17" fmla="*/ 2147483647 h 118"/>
                <a:gd name="T18" fmla="*/ 2147483647 w 117"/>
                <a:gd name="T19" fmla="*/ 2147483647 h 118"/>
                <a:gd name="T20" fmla="*/ 2147483647 w 117"/>
                <a:gd name="T21" fmla="*/ 2147483647 h 118"/>
                <a:gd name="T22" fmla="*/ 2147483647 w 117"/>
                <a:gd name="T23" fmla="*/ 2147483647 h 118"/>
                <a:gd name="T24" fmla="*/ 2147483647 w 117"/>
                <a:gd name="T25" fmla="*/ 2147483647 h 118"/>
                <a:gd name="T26" fmla="*/ 2147483647 w 117"/>
                <a:gd name="T27" fmla="*/ 2147483647 h 118"/>
                <a:gd name="T28" fmla="*/ 2147483647 w 117"/>
                <a:gd name="T29" fmla="*/ 2147483647 h 118"/>
                <a:gd name="T30" fmla="*/ 2147483647 w 117"/>
                <a:gd name="T31" fmla="*/ 2147483647 h 118"/>
                <a:gd name="T32" fmla="*/ 2147483647 w 117"/>
                <a:gd name="T33" fmla="*/ 2147483647 h 118"/>
                <a:gd name="T34" fmla="*/ 2147483647 w 117"/>
                <a:gd name="T35" fmla="*/ 2147483647 h 118"/>
                <a:gd name="T36" fmla="*/ 2147483647 w 117"/>
                <a:gd name="T37" fmla="*/ 2147483647 h 118"/>
                <a:gd name="T38" fmla="*/ 2147483647 w 117"/>
                <a:gd name="T39" fmla="*/ 2147483647 h 118"/>
                <a:gd name="T40" fmla="*/ 2147483647 w 117"/>
                <a:gd name="T41" fmla="*/ 2147483647 h 118"/>
                <a:gd name="T42" fmla="*/ 2147483647 w 117"/>
                <a:gd name="T43" fmla="*/ 2147483647 h 118"/>
                <a:gd name="T44" fmla="*/ 2147483647 w 117"/>
                <a:gd name="T45" fmla="*/ 2147483647 h 118"/>
                <a:gd name="T46" fmla="*/ 2147483647 w 117"/>
                <a:gd name="T47" fmla="*/ 2147483647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b="1">
                <a:latin typeface="华文新魏" pitchFamily="2" charset="-122"/>
                <a:ea typeface="华文新魏" pitchFamily="2" charset="-122"/>
              </a:endParaRPr>
            </a:p>
          </p:txBody>
        </p:sp>
        <p:sp>
          <p:nvSpPr>
            <p:cNvPr id="3078" name="Freeform 69"/>
            <p:cNvSpPr>
              <a:spLocks/>
            </p:cNvSpPr>
            <p:nvPr/>
          </p:nvSpPr>
          <p:spPr bwMode="auto">
            <a:xfrm>
              <a:off x="4672013" y="2865438"/>
              <a:ext cx="315912" cy="196850"/>
            </a:xfrm>
            <a:custGeom>
              <a:avLst/>
              <a:gdLst>
                <a:gd name="T0" fmla="*/ 0 w 82"/>
                <a:gd name="T1" fmla="*/ 0 h 87"/>
                <a:gd name="T2" fmla="*/ 2147483647 w 82"/>
                <a:gd name="T3" fmla="*/ 2147483647 h 87"/>
                <a:gd name="T4" fmla="*/ 2147483647 w 82"/>
                <a:gd name="T5" fmla="*/ 2147483647 h 87"/>
                <a:gd name="T6" fmla="*/ 2147483647 w 82"/>
                <a:gd name="T7" fmla="*/ 2147483647 h 87"/>
                <a:gd name="T8" fmla="*/ 2147483647 w 82"/>
                <a:gd name="T9" fmla="*/ 2147483647 h 87"/>
                <a:gd name="T10" fmla="*/ 2147483647 w 82"/>
                <a:gd name="T11" fmla="*/ 2147483647 h 87"/>
                <a:gd name="T12" fmla="*/ 2147483647 w 82"/>
                <a:gd name="T13" fmla="*/ 2147483647 h 87"/>
                <a:gd name="T14" fmla="*/ 2147483647 w 82"/>
                <a:gd name="T15" fmla="*/ 2147483647 h 87"/>
                <a:gd name="T16" fmla="*/ 2147483647 w 82"/>
                <a:gd name="T17" fmla="*/ 2147483647 h 87"/>
                <a:gd name="T18" fmla="*/ 2147483647 w 82"/>
                <a:gd name="T19" fmla="*/ 2147483647 h 87"/>
                <a:gd name="T20" fmla="*/ 2147483647 w 82"/>
                <a:gd name="T21" fmla="*/ 2147483647 h 87"/>
                <a:gd name="T22" fmla="*/ 2147483647 w 82"/>
                <a:gd name="T23" fmla="*/ 2147483647 h 87"/>
                <a:gd name="T24" fmla="*/ 2147483647 w 82"/>
                <a:gd name="T25" fmla="*/ 2147483647 h 87"/>
                <a:gd name="T26" fmla="*/ 0 w 82"/>
                <a:gd name="T27" fmla="*/ 2147483647 h 87"/>
                <a:gd name="T28" fmla="*/ 0 w 82"/>
                <a:gd name="T29" fmla="*/ 2147483647 h 87"/>
                <a:gd name="T30" fmla="*/ 2147483647 w 82"/>
                <a:gd name="T31" fmla="*/ 2147483647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b="1">
                <a:latin typeface="华文新魏" pitchFamily="2" charset="-122"/>
                <a:ea typeface="华文新魏" pitchFamily="2" charset="-122"/>
              </a:endParaRPr>
            </a:p>
          </p:txBody>
        </p:sp>
        <p:sp>
          <p:nvSpPr>
            <p:cNvPr id="3079" name="Freeform 70"/>
            <p:cNvSpPr>
              <a:spLocks/>
            </p:cNvSpPr>
            <p:nvPr/>
          </p:nvSpPr>
          <p:spPr bwMode="auto">
            <a:xfrm>
              <a:off x="5916613" y="2965450"/>
              <a:ext cx="1016000" cy="744538"/>
            </a:xfrm>
            <a:custGeom>
              <a:avLst/>
              <a:gdLst>
                <a:gd name="T0" fmla="*/ 2147483647 w 567"/>
                <a:gd name="T1" fmla="*/ 0 h 371"/>
                <a:gd name="T2" fmla="*/ 2147483647 w 567"/>
                <a:gd name="T3" fmla="*/ 2147483647 h 371"/>
                <a:gd name="T4" fmla="*/ 2147483647 w 567"/>
                <a:gd name="T5" fmla="*/ 2147483647 h 371"/>
                <a:gd name="T6" fmla="*/ 2147483647 w 567"/>
                <a:gd name="T7" fmla="*/ 2147483647 h 371"/>
                <a:gd name="T8" fmla="*/ 0 w 567"/>
                <a:gd name="T9" fmla="*/ 2147483647 h 371"/>
                <a:gd name="T10" fmla="*/ 0 60000 65536"/>
                <a:gd name="T11" fmla="*/ 0 60000 65536"/>
                <a:gd name="T12" fmla="*/ 0 60000 65536"/>
                <a:gd name="T13" fmla="*/ 0 60000 65536"/>
                <a:gd name="T14" fmla="*/ 0 60000 65536"/>
                <a:gd name="T15" fmla="*/ 0 w 567"/>
                <a:gd name="T16" fmla="*/ 0 h 371"/>
                <a:gd name="T17" fmla="*/ 567 w 567"/>
                <a:gd name="T18" fmla="*/ 371 h 371"/>
              </a:gdLst>
              <a:ahLst/>
              <a:cxnLst>
                <a:cxn ang="T10">
                  <a:pos x="T0" y="T1"/>
                </a:cxn>
                <a:cxn ang="T11">
                  <a:pos x="T2" y="T3"/>
                </a:cxn>
                <a:cxn ang="T12">
                  <a:pos x="T4" y="T5"/>
                </a:cxn>
                <a:cxn ang="T13">
                  <a:pos x="T6" y="T7"/>
                </a:cxn>
                <a:cxn ang="T14">
                  <a:pos x="T8" y="T9"/>
                </a:cxn>
              </a:cxnLst>
              <a:rect l="T15" t="T16" r="T17" b="T18"/>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38100">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3080" name="Freeform 71"/>
            <p:cNvSpPr>
              <a:spLocks/>
            </p:cNvSpPr>
            <p:nvPr/>
          </p:nvSpPr>
          <p:spPr bwMode="auto">
            <a:xfrm>
              <a:off x="1908175" y="2614613"/>
              <a:ext cx="1047750" cy="1081087"/>
            </a:xfrm>
            <a:custGeom>
              <a:avLst/>
              <a:gdLst>
                <a:gd name="T0" fmla="*/ 2147483647 w 759"/>
                <a:gd name="T1" fmla="*/ 0 h 664"/>
                <a:gd name="T2" fmla="*/ 2147483647 w 759"/>
                <a:gd name="T3" fmla="*/ 2147483647 h 664"/>
                <a:gd name="T4" fmla="*/ 2147483647 w 759"/>
                <a:gd name="T5" fmla="*/ 2147483647 h 664"/>
                <a:gd name="T6" fmla="*/ 2147483647 w 759"/>
                <a:gd name="T7" fmla="*/ 2147483647 h 664"/>
                <a:gd name="T8" fmla="*/ 2147483647 w 759"/>
                <a:gd name="T9" fmla="*/ 2147483647 h 664"/>
                <a:gd name="T10" fmla="*/ 2147483647 w 759"/>
                <a:gd name="T11" fmla="*/ 2147483647 h 664"/>
                <a:gd name="T12" fmla="*/ 2147483647 w 759"/>
                <a:gd name="T13" fmla="*/ 2147483647 h 664"/>
                <a:gd name="T14" fmla="*/ 2147483647 w 759"/>
                <a:gd name="T15" fmla="*/ 2147483647 h 664"/>
                <a:gd name="T16" fmla="*/ 0 60000 65536"/>
                <a:gd name="T17" fmla="*/ 0 60000 65536"/>
                <a:gd name="T18" fmla="*/ 0 60000 65536"/>
                <a:gd name="T19" fmla="*/ 0 60000 65536"/>
                <a:gd name="T20" fmla="*/ 0 60000 65536"/>
                <a:gd name="T21" fmla="*/ 0 60000 65536"/>
                <a:gd name="T22" fmla="*/ 0 60000 65536"/>
                <a:gd name="T23" fmla="*/ 0 60000 65536"/>
                <a:gd name="T24" fmla="*/ 0 w 759"/>
                <a:gd name="T25" fmla="*/ 0 h 664"/>
                <a:gd name="T26" fmla="*/ 759 w 759"/>
                <a:gd name="T27" fmla="*/ 664 h 6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38100" cap="rnd">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3081" name="Rectangle 72"/>
            <p:cNvSpPr>
              <a:spLocks noChangeArrowheads="1"/>
            </p:cNvSpPr>
            <p:nvPr/>
          </p:nvSpPr>
          <p:spPr bwMode="auto">
            <a:xfrm>
              <a:off x="3998913" y="3548063"/>
              <a:ext cx="952185" cy="397545"/>
            </a:xfrm>
            <a:prstGeom prst="rect">
              <a:avLst/>
            </a:prstGeom>
            <a:noFill/>
            <a:ln w="12700">
              <a:noFill/>
              <a:miter lim="800000"/>
              <a:headEnd/>
              <a:tailEnd/>
            </a:ln>
          </p:spPr>
          <p:txBody>
            <a:bodyPr wrap="none" lIns="90488" tIns="44450" rIns="90488" bIns="44450">
              <a:spAutoFit/>
            </a:bodyPr>
            <a:lstStyle/>
            <a:p>
              <a:pPr eaLnBrk="0" hangingPunct="0"/>
              <a:r>
                <a:rPr kumimoji="1" lang="zh-CN" altLang="en-US" sz="2000" b="1">
                  <a:latin typeface="华文新魏" pitchFamily="2" charset="-122"/>
                  <a:ea typeface="华文新魏" pitchFamily="2" charset="-122"/>
                </a:rPr>
                <a:t>因特网</a:t>
              </a:r>
            </a:p>
          </p:txBody>
        </p:sp>
        <p:sp>
          <p:nvSpPr>
            <p:cNvPr id="3082" name="Rectangle 73"/>
            <p:cNvSpPr>
              <a:spLocks noChangeArrowheads="1"/>
            </p:cNvSpPr>
            <p:nvPr/>
          </p:nvSpPr>
          <p:spPr bwMode="auto">
            <a:xfrm>
              <a:off x="5723767" y="620713"/>
              <a:ext cx="3111430" cy="692562"/>
            </a:xfrm>
            <a:prstGeom prst="rect">
              <a:avLst/>
            </a:prstGeom>
            <a:noFill/>
            <a:ln w="12700">
              <a:noFill/>
              <a:miter lim="800000"/>
              <a:headEnd/>
              <a:tailEnd/>
            </a:ln>
          </p:spPr>
          <p:txBody>
            <a:bodyPr wrap="none" lIns="90488" tIns="44450" rIns="90488" bIns="44450">
              <a:spAutoFit/>
            </a:bodyPr>
            <a:lstStyle/>
            <a:p>
              <a:pPr algn="ctr" eaLnBrk="0" hangingPunct="0">
                <a:lnSpc>
                  <a:spcPct val="80000"/>
                </a:lnSpc>
              </a:pPr>
              <a:r>
                <a:rPr kumimoji="1" lang="zh-CN" altLang="en-US" sz="2400" b="1">
                  <a:latin typeface="华文新魏" pitchFamily="2" charset="-122"/>
                  <a:ea typeface="华文新魏" pitchFamily="2" charset="-122"/>
                </a:rPr>
                <a:t>服务器</a:t>
              </a:r>
            </a:p>
            <a:p>
              <a:pPr algn="ctr" eaLnBrk="0" hangingPunct="0">
                <a:lnSpc>
                  <a:spcPct val="80000"/>
                </a:lnSpc>
              </a:pPr>
              <a:r>
                <a:rPr kumimoji="1" lang="en-US" altLang="zh-CN" sz="2400" b="1">
                  <a:latin typeface="华文新魏" pitchFamily="2" charset="-122"/>
                  <a:ea typeface="华文新魏" pitchFamily="2" charset="-122"/>
                </a:rPr>
                <a:t>www.tsinghua.edu.cn</a:t>
              </a:r>
            </a:p>
          </p:txBody>
        </p:sp>
        <p:sp>
          <p:nvSpPr>
            <p:cNvPr id="3083" name="Rectangle 74"/>
            <p:cNvSpPr>
              <a:spLocks noChangeArrowheads="1"/>
            </p:cNvSpPr>
            <p:nvPr/>
          </p:nvSpPr>
          <p:spPr bwMode="auto">
            <a:xfrm>
              <a:off x="3132138" y="836613"/>
              <a:ext cx="2600072" cy="459100"/>
            </a:xfrm>
            <a:prstGeom prst="rect">
              <a:avLst/>
            </a:prstGeom>
            <a:noFill/>
            <a:ln w="19050">
              <a:noFill/>
              <a:miter lim="800000"/>
              <a:headEnd/>
              <a:tailEnd/>
            </a:ln>
          </p:spPr>
          <p:txBody>
            <a:bodyPr wrap="none" lIns="90488" tIns="44450" rIns="90488" bIns="44450">
              <a:spAutoFit/>
            </a:bodyPr>
            <a:lstStyle/>
            <a:p>
              <a:pPr eaLnBrk="0" hangingPunct="0"/>
              <a:r>
                <a:rPr kumimoji="1" lang="zh-CN" altLang="zh-CN" sz="2400" b="1">
                  <a:latin typeface="华文新魏" pitchFamily="2" charset="-122"/>
                  <a:ea typeface="华文新魏" pitchFamily="2" charset="-122"/>
                </a:rPr>
                <a:t>链接到</a:t>
              </a:r>
              <a:r>
                <a:rPr kumimoji="1" lang="en-US" altLang="zh-CN" sz="2400" b="1">
                  <a:latin typeface="华文新魏" pitchFamily="2" charset="-122"/>
                  <a:ea typeface="华文新魏" pitchFamily="2" charset="-122"/>
                </a:rPr>
                <a:t>URL</a:t>
              </a:r>
              <a:r>
                <a:rPr kumimoji="1" lang="zh-CN" altLang="en-US" sz="2400" b="1">
                  <a:latin typeface="华文新魏" pitchFamily="2" charset="-122"/>
                  <a:ea typeface="华文新魏" pitchFamily="2" charset="-122"/>
                </a:rPr>
                <a:t>的超链</a:t>
              </a:r>
            </a:p>
          </p:txBody>
        </p:sp>
        <p:sp>
          <p:nvSpPr>
            <p:cNvPr id="3084" name="Rectangle 75"/>
            <p:cNvSpPr>
              <a:spLocks noChangeArrowheads="1"/>
            </p:cNvSpPr>
            <p:nvPr/>
          </p:nvSpPr>
          <p:spPr bwMode="auto">
            <a:xfrm>
              <a:off x="3073400" y="3021013"/>
              <a:ext cx="2835275" cy="393700"/>
            </a:xfrm>
            <a:prstGeom prst="rect">
              <a:avLst/>
            </a:prstGeom>
            <a:solidFill>
              <a:schemeClr val="bg1"/>
            </a:solidFill>
            <a:ln w="19050">
              <a:noFill/>
              <a:miter lim="800000"/>
              <a:headEnd/>
              <a:tailEnd/>
            </a:ln>
          </p:spPr>
          <p:txBody>
            <a:bodyPr wrap="none" lIns="90488" tIns="44450" rIns="90488" bIns="44450">
              <a:spAutoFit/>
            </a:bodyPr>
            <a:lstStyle/>
            <a:p>
              <a:pPr eaLnBrk="0" hangingPunct="0"/>
              <a:r>
                <a:rPr kumimoji="1" lang="en-US" altLang="zh-CN" sz="2000" b="1">
                  <a:latin typeface="华文新魏" pitchFamily="2" charset="-122"/>
                  <a:ea typeface="华文新魏" pitchFamily="2" charset="-122"/>
                </a:rPr>
                <a:t>HTTP </a:t>
              </a:r>
              <a:r>
                <a:rPr kumimoji="1" lang="zh-CN" altLang="en-US" sz="2000" b="1">
                  <a:latin typeface="华文新魏" pitchFamily="2" charset="-122"/>
                  <a:ea typeface="华文新魏" pitchFamily="2" charset="-122"/>
                </a:rPr>
                <a:t>使用此 </a:t>
              </a:r>
              <a:r>
                <a:rPr kumimoji="1" lang="en-US" altLang="zh-CN" sz="2000" b="1">
                  <a:latin typeface="华文新魏" pitchFamily="2" charset="-122"/>
                  <a:ea typeface="华文新魏" pitchFamily="2" charset="-122"/>
                </a:rPr>
                <a:t>TCP </a:t>
              </a:r>
              <a:r>
                <a:rPr kumimoji="1" lang="zh-CN" altLang="en-US" sz="2000" b="1">
                  <a:latin typeface="华文新魏" pitchFamily="2" charset="-122"/>
                  <a:ea typeface="华文新魏" pitchFamily="2" charset="-122"/>
                </a:rPr>
                <a:t>连接</a:t>
              </a:r>
            </a:p>
          </p:txBody>
        </p:sp>
        <p:sp>
          <p:nvSpPr>
            <p:cNvPr id="3085" name="Rectangle 76"/>
            <p:cNvSpPr>
              <a:spLocks noChangeArrowheads="1"/>
            </p:cNvSpPr>
            <p:nvPr/>
          </p:nvSpPr>
          <p:spPr bwMode="auto">
            <a:xfrm>
              <a:off x="2673350" y="1757363"/>
              <a:ext cx="944563" cy="638175"/>
            </a:xfrm>
            <a:prstGeom prst="rect">
              <a:avLst/>
            </a:prstGeom>
            <a:noFill/>
            <a:ln w="19050">
              <a:noFill/>
              <a:miter lim="800000"/>
              <a:headEnd/>
              <a:tailEnd/>
            </a:ln>
          </p:spPr>
          <p:txBody>
            <a:bodyPr wrap="none" lIns="90488" tIns="44450" rIns="90488" bIns="44450">
              <a:spAutoFit/>
            </a:bodyPr>
            <a:lstStyle/>
            <a:p>
              <a:pPr eaLnBrk="0" hangingPunct="0">
                <a:lnSpc>
                  <a:spcPct val="90000"/>
                </a:lnSpc>
              </a:pPr>
              <a:r>
                <a:rPr kumimoji="1" lang="zh-CN" altLang="en-US" sz="2000" b="1">
                  <a:latin typeface="华文新魏" pitchFamily="2" charset="-122"/>
                  <a:ea typeface="华文新魏" pitchFamily="2" charset="-122"/>
                </a:rPr>
                <a:t>浏览器</a:t>
              </a:r>
            </a:p>
            <a:p>
              <a:pPr eaLnBrk="0" hangingPunct="0">
                <a:lnSpc>
                  <a:spcPct val="90000"/>
                </a:lnSpc>
              </a:pPr>
              <a:r>
                <a:rPr kumimoji="1" lang="zh-CN" altLang="en-US" sz="2000" b="1">
                  <a:latin typeface="华文新魏" pitchFamily="2" charset="-122"/>
                  <a:ea typeface="华文新魏" pitchFamily="2" charset="-122"/>
                </a:rPr>
                <a:t> 程序</a:t>
              </a:r>
            </a:p>
          </p:txBody>
        </p:sp>
        <p:sp>
          <p:nvSpPr>
            <p:cNvPr id="3086" name="Rectangle 77"/>
            <p:cNvSpPr>
              <a:spLocks noChangeArrowheads="1"/>
            </p:cNvSpPr>
            <p:nvPr/>
          </p:nvSpPr>
          <p:spPr bwMode="auto">
            <a:xfrm>
              <a:off x="5051425" y="1757363"/>
              <a:ext cx="952185" cy="643766"/>
            </a:xfrm>
            <a:prstGeom prst="rect">
              <a:avLst/>
            </a:prstGeom>
            <a:noFill/>
            <a:ln w="19050">
              <a:noFill/>
              <a:miter lim="800000"/>
              <a:headEnd/>
              <a:tailEnd/>
            </a:ln>
          </p:spPr>
          <p:txBody>
            <a:bodyPr wrap="none" lIns="90488" tIns="44450" rIns="90488" bIns="44450">
              <a:spAutoFit/>
            </a:bodyPr>
            <a:lstStyle/>
            <a:p>
              <a:pPr eaLnBrk="0" hangingPunct="0">
                <a:lnSpc>
                  <a:spcPct val="90000"/>
                </a:lnSpc>
              </a:pPr>
              <a:r>
                <a:rPr kumimoji="1" lang="zh-CN" altLang="en-US" sz="2000" b="1">
                  <a:latin typeface="华文新魏" pitchFamily="2" charset="-122"/>
                  <a:ea typeface="华文新魏" pitchFamily="2" charset="-122"/>
                </a:rPr>
                <a:t>服务器</a:t>
              </a:r>
            </a:p>
            <a:p>
              <a:pPr eaLnBrk="0" hangingPunct="0">
                <a:lnSpc>
                  <a:spcPct val="90000"/>
                </a:lnSpc>
              </a:pPr>
              <a:r>
                <a:rPr kumimoji="1" lang="zh-CN" altLang="en-US" sz="2000" b="1">
                  <a:latin typeface="华文新魏" pitchFamily="2" charset="-122"/>
                  <a:ea typeface="华文新魏" pitchFamily="2" charset="-122"/>
                </a:rPr>
                <a:t> 程序</a:t>
              </a:r>
            </a:p>
          </p:txBody>
        </p:sp>
        <p:sp>
          <p:nvSpPr>
            <p:cNvPr id="3087" name="Rectangle 78"/>
            <p:cNvSpPr>
              <a:spLocks noChangeArrowheads="1"/>
            </p:cNvSpPr>
            <p:nvPr/>
          </p:nvSpPr>
          <p:spPr bwMode="auto">
            <a:xfrm>
              <a:off x="3946525" y="2130425"/>
              <a:ext cx="844550" cy="393700"/>
            </a:xfrm>
            <a:prstGeom prst="rect">
              <a:avLst/>
            </a:prstGeom>
            <a:noFill/>
            <a:ln w="19050">
              <a:noFill/>
              <a:miter lim="800000"/>
              <a:headEnd/>
              <a:tailEnd/>
            </a:ln>
          </p:spPr>
          <p:txBody>
            <a:bodyPr wrap="none" lIns="90488" tIns="44450" rIns="90488" bIns="44450">
              <a:spAutoFit/>
            </a:bodyPr>
            <a:lstStyle/>
            <a:p>
              <a:pPr eaLnBrk="0" hangingPunct="0"/>
              <a:r>
                <a:rPr kumimoji="1" lang="en-US" altLang="zh-CN" sz="2000" b="1">
                  <a:latin typeface="华文新魏" pitchFamily="2" charset="-122"/>
                  <a:ea typeface="华文新魏" pitchFamily="2" charset="-122"/>
                </a:rPr>
                <a:t>HTTP</a:t>
              </a:r>
            </a:p>
          </p:txBody>
        </p:sp>
        <p:sp>
          <p:nvSpPr>
            <p:cNvPr id="3088" name="Rectangle 79"/>
            <p:cNvSpPr>
              <a:spLocks noChangeArrowheads="1"/>
            </p:cNvSpPr>
            <p:nvPr/>
          </p:nvSpPr>
          <p:spPr bwMode="auto">
            <a:xfrm>
              <a:off x="1403350" y="1052513"/>
              <a:ext cx="798296" cy="459100"/>
            </a:xfrm>
            <a:prstGeom prst="rect">
              <a:avLst/>
            </a:prstGeom>
            <a:noFill/>
            <a:ln w="12700">
              <a:noFill/>
              <a:miter lim="800000"/>
              <a:headEnd/>
              <a:tailEnd/>
            </a:ln>
          </p:spPr>
          <p:txBody>
            <a:bodyPr wrap="none" lIns="90488" tIns="44450" rIns="90488" bIns="44450">
              <a:spAutoFit/>
            </a:bodyPr>
            <a:lstStyle/>
            <a:p>
              <a:pPr eaLnBrk="0" hangingPunct="0"/>
              <a:r>
                <a:rPr kumimoji="1" lang="zh-CN" altLang="en-US" sz="2400" b="1">
                  <a:latin typeface="华文新魏" pitchFamily="2" charset="-122"/>
                  <a:ea typeface="华文新魏" pitchFamily="2" charset="-122"/>
                </a:rPr>
                <a:t>客户</a:t>
              </a:r>
            </a:p>
          </p:txBody>
        </p:sp>
        <p:pic>
          <p:nvPicPr>
            <p:cNvPr id="3089" name="Picture 80"/>
            <p:cNvPicPr>
              <a:picLocks noChangeArrowheads="1"/>
            </p:cNvPicPr>
            <p:nvPr/>
          </p:nvPicPr>
          <p:blipFill>
            <a:blip r:embed="rId6" cstate="print"/>
            <a:srcRect/>
            <a:stretch>
              <a:fillRect/>
            </a:stretch>
          </p:blipFill>
          <p:spPr bwMode="auto">
            <a:xfrm>
              <a:off x="1144588" y="1503363"/>
              <a:ext cx="1431925" cy="1433512"/>
            </a:xfrm>
            <a:prstGeom prst="rect">
              <a:avLst/>
            </a:prstGeom>
            <a:noFill/>
            <a:ln w="9525">
              <a:noFill/>
              <a:miter lim="800000"/>
              <a:headEnd/>
              <a:tailEnd/>
            </a:ln>
          </p:spPr>
        </p:pic>
        <p:sp>
          <p:nvSpPr>
            <p:cNvPr id="3090" name="Freeform 81"/>
            <p:cNvSpPr>
              <a:spLocks/>
            </p:cNvSpPr>
            <p:nvPr/>
          </p:nvSpPr>
          <p:spPr bwMode="auto">
            <a:xfrm>
              <a:off x="1484313" y="1735138"/>
              <a:ext cx="741362" cy="555625"/>
            </a:xfrm>
            <a:custGeom>
              <a:avLst/>
              <a:gdLst>
                <a:gd name="T0" fmla="*/ 2147483647 w 463"/>
                <a:gd name="T1" fmla="*/ 0 h 322"/>
                <a:gd name="T2" fmla="*/ 2147483647 w 463"/>
                <a:gd name="T3" fmla="*/ 0 h 322"/>
                <a:gd name="T4" fmla="*/ 2147483647 w 463"/>
                <a:gd name="T5" fmla="*/ 2147483647 h 322"/>
                <a:gd name="T6" fmla="*/ 0 w 463"/>
                <a:gd name="T7" fmla="*/ 2147483647 h 322"/>
                <a:gd name="T8" fmla="*/ 2147483647 w 463"/>
                <a:gd name="T9" fmla="*/ 0 h 322"/>
                <a:gd name="T10" fmla="*/ 0 60000 65536"/>
                <a:gd name="T11" fmla="*/ 0 60000 65536"/>
                <a:gd name="T12" fmla="*/ 0 60000 65536"/>
                <a:gd name="T13" fmla="*/ 0 60000 65536"/>
                <a:gd name="T14" fmla="*/ 0 60000 65536"/>
                <a:gd name="T15" fmla="*/ 0 w 463"/>
                <a:gd name="T16" fmla="*/ 0 h 322"/>
                <a:gd name="T17" fmla="*/ 463 w 463"/>
                <a:gd name="T18" fmla="*/ 322 h 322"/>
              </a:gdLst>
              <a:ahLst/>
              <a:cxnLst>
                <a:cxn ang="T10">
                  <a:pos x="T0" y="T1"/>
                </a:cxn>
                <a:cxn ang="T11">
                  <a:pos x="T2" y="T3"/>
                </a:cxn>
                <a:cxn ang="T12">
                  <a:pos x="T4" y="T5"/>
                </a:cxn>
                <a:cxn ang="T13">
                  <a:pos x="T6" y="T7"/>
                </a:cxn>
                <a:cxn ang="T14">
                  <a:pos x="T8" y="T9"/>
                </a:cxn>
              </a:cxnLst>
              <a:rect l="T15" t="T16" r="T17" b="T18"/>
              <a:pathLst>
                <a:path w="463" h="322">
                  <a:moveTo>
                    <a:pt x="17" y="0"/>
                  </a:moveTo>
                  <a:lnTo>
                    <a:pt x="462" y="0"/>
                  </a:lnTo>
                  <a:lnTo>
                    <a:pt x="443" y="321"/>
                  </a:lnTo>
                  <a:lnTo>
                    <a:pt x="0" y="304"/>
                  </a:lnTo>
                  <a:lnTo>
                    <a:pt x="17" y="0"/>
                  </a:lnTo>
                </a:path>
              </a:pathLst>
            </a:custGeom>
            <a:noFill/>
            <a:ln w="12700" cap="rnd">
              <a:noFill/>
              <a:round/>
              <a:headEnd/>
              <a:tailEnd/>
            </a:ln>
          </p:spPr>
          <p:txBody>
            <a:bodyPr/>
            <a:lstStyle/>
            <a:p>
              <a:endParaRPr lang="zh-CN" altLang="en-US" b="1">
                <a:latin typeface="华文新魏" pitchFamily="2" charset="-122"/>
                <a:ea typeface="华文新魏" pitchFamily="2" charset="-122"/>
              </a:endParaRPr>
            </a:p>
          </p:txBody>
        </p:sp>
        <p:sp>
          <p:nvSpPr>
            <p:cNvPr id="3091" name="Rectangle 82"/>
            <p:cNvSpPr>
              <a:spLocks noChangeArrowheads="1"/>
            </p:cNvSpPr>
            <p:nvPr/>
          </p:nvSpPr>
          <p:spPr bwMode="auto">
            <a:xfrm>
              <a:off x="1412875" y="1628775"/>
              <a:ext cx="900889" cy="520655"/>
            </a:xfrm>
            <a:prstGeom prst="rect">
              <a:avLst/>
            </a:prstGeom>
            <a:noFill/>
            <a:ln w="19050">
              <a:noFill/>
              <a:miter lim="800000"/>
              <a:headEnd/>
              <a:tailEnd/>
            </a:ln>
          </p:spPr>
          <p:txBody>
            <a:bodyPr wrap="none" lIns="90488" tIns="44450" rIns="90488" bIns="44450">
              <a:spAutoFit/>
            </a:bodyPr>
            <a:lstStyle/>
            <a:p>
              <a:pPr eaLnBrk="0" hangingPunct="0"/>
              <a:r>
                <a:rPr kumimoji="1" lang="zh-CN" altLang="en-US" sz="1400" b="1">
                  <a:latin typeface="华文新魏" pitchFamily="2" charset="-122"/>
                  <a:ea typeface="华文新魏" pitchFamily="2" charset="-122"/>
                </a:rPr>
                <a:t>清华大学</a:t>
              </a:r>
            </a:p>
            <a:p>
              <a:pPr eaLnBrk="0" hangingPunct="0"/>
              <a:r>
                <a:rPr kumimoji="1" lang="zh-CN" altLang="en-US" sz="1400" b="1">
                  <a:latin typeface="华文新魏" pitchFamily="2" charset="-122"/>
                  <a:ea typeface="华文新魏" pitchFamily="2" charset="-122"/>
                </a:rPr>
                <a:t>院系设置</a:t>
              </a:r>
            </a:p>
          </p:txBody>
        </p:sp>
        <p:sp>
          <p:nvSpPr>
            <p:cNvPr id="3092" name="Line 83"/>
            <p:cNvSpPr>
              <a:spLocks noChangeShapeType="1"/>
            </p:cNvSpPr>
            <p:nvPr/>
          </p:nvSpPr>
          <p:spPr bwMode="auto">
            <a:xfrm>
              <a:off x="1549400" y="2093913"/>
              <a:ext cx="585788" cy="0"/>
            </a:xfrm>
            <a:prstGeom prst="line">
              <a:avLst/>
            </a:prstGeom>
            <a:noFill/>
            <a:ln w="1905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3093" name="Oval 84"/>
            <p:cNvSpPr>
              <a:spLocks noChangeArrowheads="1"/>
            </p:cNvSpPr>
            <p:nvPr/>
          </p:nvSpPr>
          <p:spPr bwMode="auto">
            <a:xfrm>
              <a:off x="1824038" y="2432050"/>
              <a:ext cx="593725" cy="252413"/>
            </a:xfrm>
            <a:prstGeom prst="ellipse">
              <a:avLst/>
            </a:prstGeom>
            <a:solidFill>
              <a:srgbClr val="FFFF99"/>
            </a:solid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3094" name="Line 85"/>
            <p:cNvSpPr>
              <a:spLocks noChangeShapeType="1"/>
            </p:cNvSpPr>
            <p:nvPr/>
          </p:nvSpPr>
          <p:spPr bwMode="auto">
            <a:xfrm>
              <a:off x="5815013" y="2262188"/>
              <a:ext cx="509587" cy="254000"/>
            </a:xfrm>
            <a:prstGeom prst="line">
              <a:avLst/>
            </a:prstGeom>
            <a:noFill/>
            <a:ln w="28575">
              <a:solidFill>
                <a:srgbClr val="333399"/>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3095" name="Line 86"/>
            <p:cNvSpPr>
              <a:spLocks noChangeShapeType="1"/>
            </p:cNvSpPr>
            <p:nvPr/>
          </p:nvSpPr>
          <p:spPr bwMode="auto">
            <a:xfrm flipH="1">
              <a:off x="2333625" y="2178050"/>
              <a:ext cx="509588" cy="338138"/>
            </a:xfrm>
            <a:prstGeom prst="line">
              <a:avLst/>
            </a:prstGeom>
            <a:noFill/>
            <a:ln w="28575">
              <a:solidFill>
                <a:srgbClr val="333399"/>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3096" name="Oval 87"/>
            <p:cNvSpPr>
              <a:spLocks noChangeArrowheads="1"/>
            </p:cNvSpPr>
            <p:nvPr/>
          </p:nvSpPr>
          <p:spPr bwMode="auto">
            <a:xfrm>
              <a:off x="6238875" y="2432050"/>
              <a:ext cx="595313" cy="252413"/>
            </a:xfrm>
            <a:prstGeom prst="ellipse">
              <a:avLst/>
            </a:prstGeom>
            <a:solidFill>
              <a:srgbClr val="FFFF99"/>
            </a:solid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3097" name="Freeform 88"/>
            <p:cNvSpPr>
              <a:spLocks/>
            </p:cNvSpPr>
            <p:nvPr/>
          </p:nvSpPr>
          <p:spPr bwMode="auto">
            <a:xfrm>
              <a:off x="2163763" y="2622550"/>
              <a:ext cx="4330700" cy="820738"/>
            </a:xfrm>
            <a:custGeom>
              <a:avLst/>
              <a:gdLst>
                <a:gd name="T0" fmla="*/ 0 w 2448"/>
                <a:gd name="T1" fmla="*/ 0 h 852"/>
                <a:gd name="T2" fmla="*/ 0 w 2448"/>
                <a:gd name="T3" fmla="*/ 2147483647 h 852"/>
                <a:gd name="T4" fmla="*/ 2147483647 w 2448"/>
                <a:gd name="T5" fmla="*/ 2147483647 h 852"/>
                <a:gd name="T6" fmla="*/ 2147483647 w 2448"/>
                <a:gd name="T7" fmla="*/ 2147483647 h 852"/>
                <a:gd name="T8" fmla="*/ 2147483647 w 2448"/>
                <a:gd name="T9" fmla="*/ 2147483647 h 852"/>
                <a:gd name="T10" fmla="*/ 2147483647 w 2448"/>
                <a:gd name="T11" fmla="*/ 2147483647 h 852"/>
                <a:gd name="T12" fmla="*/ 2147483647 w 2448"/>
                <a:gd name="T13" fmla="*/ 2147483647 h 852"/>
                <a:gd name="T14" fmla="*/ 2147483647 w 2448"/>
                <a:gd name="T15" fmla="*/ 2147483647 h 852"/>
                <a:gd name="T16" fmla="*/ 2147483647 w 2448"/>
                <a:gd name="T17" fmla="*/ 2147483647 h 852"/>
                <a:gd name="T18" fmla="*/ 2147483647 w 2448"/>
                <a:gd name="T19" fmla="*/ 2147483647 h 852"/>
                <a:gd name="T20" fmla="*/ 2147483647 w 2448"/>
                <a:gd name="T21" fmla="*/ 2147483647 h 852"/>
                <a:gd name="T22" fmla="*/ 2147483647 w 2448"/>
                <a:gd name="T23" fmla="*/ 2147483647 h 852"/>
                <a:gd name="T24" fmla="*/ 2147483647 w 2448"/>
                <a:gd name="T25" fmla="*/ 2147483647 h 852"/>
                <a:gd name="T26" fmla="*/ 2147483647 w 2448"/>
                <a:gd name="T27" fmla="*/ 2147483647 h 852"/>
                <a:gd name="T28" fmla="*/ 2147483647 w 2448"/>
                <a:gd name="T29" fmla="*/ 2147483647 h 852"/>
                <a:gd name="T30" fmla="*/ 2147483647 w 2448"/>
                <a:gd name="T31" fmla="*/ 2147483647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48"/>
                <a:gd name="T49" fmla="*/ 0 h 852"/>
                <a:gd name="T50" fmla="*/ 2448 w 2448"/>
                <a:gd name="T51" fmla="*/ 852 h 8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38100">
              <a:solidFill>
                <a:srgbClr val="333399"/>
              </a:solidFill>
              <a:prstDash val="sysDot"/>
              <a:round/>
              <a:headEnd type="triangle" w="sm" len="lg"/>
              <a:tailEnd type="triangle" w="sm" len="lg"/>
            </a:ln>
          </p:spPr>
          <p:txBody>
            <a:bodyPr wrap="none" anchor="ctr"/>
            <a:lstStyle/>
            <a:p>
              <a:endParaRPr lang="zh-CN" altLang="en-US" b="1">
                <a:latin typeface="华文新魏" pitchFamily="2" charset="-122"/>
                <a:ea typeface="华文新魏" pitchFamily="2" charset="-122"/>
              </a:endParaRPr>
            </a:p>
          </p:txBody>
        </p:sp>
        <p:sp>
          <p:nvSpPr>
            <p:cNvPr id="3098" name="Line 89"/>
            <p:cNvSpPr>
              <a:spLocks noChangeShapeType="1"/>
            </p:cNvSpPr>
            <p:nvPr/>
          </p:nvSpPr>
          <p:spPr bwMode="auto">
            <a:xfrm flipV="1">
              <a:off x="2417763" y="2571750"/>
              <a:ext cx="3906837" cy="0"/>
            </a:xfrm>
            <a:prstGeom prst="line">
              <a:avLst/>
            </a:prstGeom>
            <a:noFill/>
            <a:ln w="76200">
              <a:solidFill>
                <a:srgbClr val="333399"/>
              </a:solidFill>
              <a:round/>
              <a:headEnd type="triangle" w="sm" len="lg"/>
              <a:tailEnd type="triangle" w="sm" len="lg"/>
            </a:ln>
          </p:spPr>
          <p:txBody>
            <a:bodyPr wrap="none" anchor="ctr"/>
            <a:lstStyle/>
            <a:p>
              <a:endParaRPr lang="zh-CN" altLang="en-US" b="1">
                <a:latin typeface="华文新魏" pitchFamily="2" charset="-122"/>
                <a:ea typeface="华文新魏" pitchFamily="2" charset="-122"/>
              </a:endParaRPr>
            </a:p>
          </p:txBody>
        </p:sp>
        <p:sp>
          <p:nvSpPr>
            <p:cNvPr id="3099" name="Line 90"/>
            <p:cNvSpPr>
              <a:spLocks noChangeShapeType="1"/>
            </p:cNvSpPr>
            <p:nvPr/>
          </p:nvSpPr>
          <p:spPr bwMode="auto">
            <a:xfrm rot="16200000" flipH="1">
              <a:off x="6726238" y="2624138"/>
              <a:ext cx="288925" cy="193675"/>
            </a:xfrm>
            <a:prstGeom prst="line">
              <a:avLst/>
            </a:prstGeom>
            <a:noFill/>
            <a:ln w="28575">
              <a:solidFill>
                <a:schemeClr val="tx1"/>
              </a:solidFill>
              <a:round/>
              <a:headEnd/>
              <a:tailEnd type="triangle" w="sm" len="med"/>
            </a:ln>
          </p:spPr>
          <p:txBody>
            <a:bodyPr wrap="none" anchor="ctr"/>
            <a:lstStyle/>
            <a:p>
              <a:endParaRPr lang="zh-CN" altLang="en-US" b="1">
                <a:latin typeface="华文新魏" pitchFamily="2" charset="-122"/>
                <a:ea typeface="华文新魏" pitchFamily="2" charset="-122"/>
              </a:endParaRPr>
            </a:p>
          </p:txBody>
        </p:sp>
        <p:sp>
          <p:nvSpPr>
            <p:cNvPr id="3100" name="Freeform 91"/>
            <p:cNvSpPr>
              <a:spLocks/>
            </p:cNvSpPr>
            <p:nvPr/>
          </p:nvSpPr>
          <p:spPr bwMode="auto">
            <a:xfrm>
              <a:off x="1871663" y="1250950"/>
              <a:ext cx="4962525" cy="666750"/>
            </a:xfrm>
            <a:custGeom>
              <a:avLst/>
              <a:gdLst>
                <a:gd name="T0" fmla="*/ 0 w 2454"/>
                <a:gd name="T1" fmla="*/ 2147483647 h 332"/>
                <a:gd name="T2" fmla="*/ 2147483647 w 2454"/>
                <a:gd name="T3" fmla="*/ 2147483647 h 332"/>
                <a:gd name="T4" fmla="*/ 2147483647 w 2454"/>
                <a:gd name="T5" fmla="*/ 2147483647 h 332"/>
                <a:gd name="T6" fmla="*/ 2147483647 w 2454"/>
                <a:gd name="T7" fmla="*/ 2147483647 h 332"/>
                <a:gd name="T8" fmla="*/ 2147483647 w 2454"/>
                <a:gd name="T9" fmla="*/ 2147483647 h 332"/>
                <a:gd name="T10" fmla="*/ 2147483647 w 2454"/>
                <a:gd name="T11" fmla="*/ 2147483647 h 332"/>
                <a:gd name="T12" fmla="*/ 2147483647 w 2454"/>
                <a:gd name="T13" fmla="*/ 2147483647 h 332"/>
                <a:gd name="T14" fmla="*/ 0 60000 65536"/>
                <a:gd name="T15" fmla="*/ 0 60000 65536"/>
                <a:gd name="T16" fmla="*/ 0 60000 65536"/>
                <a:gd name="T17" fmla="*/ 0 60000 65536"/>
                <a:gd name="T18" fmla="*/ 0 60000 65536"/>
                <a:gd name="T19" fmla="*/ 0 60000 65536"/>
                <a:gd name="T20" fmla="*/ 0 60000 65536"/>
                <a:gd name="T21" fmla="*/ 0 w 2454"/>
                <a:gd name="T22" fmla="*/ 0 h 332"/>
                <a:gd name="T23" fmla="*/ 2454 w 2454"/>
                <a:gd name="T24" fmla="*/ 332 h 3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76200">
              <a:solidFill>
                <a:schemeClr val="hlink"/>
              </a:solidFill>
              <a:round/>
              <a:headEnd/>
              <a:tailEnd type="triangle" w="med" len="lg"/>
            </a:ln>
          </p:spPr>
          <p:txBody>
            <a:bodyPr wrap="none" anchor="ctr"/>
            <a:lstStyle/>
            <a:p>
              <a:endParaRPr lang="zh-CN" altLang="en-US" b="1">
                <a:latin typeface="华文新魏" pitchFamily="2" charset="-122"/>
                <a:ea typeface="华文新魏" pitchFamily="2" charset="-122"/>
              </a:endParaRPr>
            </a:p>
          </p:txBody>
        </p:sp>
        <p:sp>
          <p:nvSpPr>
            <p:cNvPr id="553052" name="Line 92"/>
            <p:cNvSpPr>
              <a:spLocks noChangeShapeType="1"/>
            </p:cNvSpPr>
            <p:nvPr/>
          </p:nvSpPr>
          <p:spPr bwMode="auto">
            <a:xfrm>
              <a:off x="1824038" y="3829050"/>
              <a:ext cx="0" cy="29860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53053" name="Line 93"/>
            <p:cNvSpPr>
              <a:spLocks noChangeShapeType="1"/>
            </p:cNvSpPr>
            <p:nvPr/>
          </p:nvSpPr>
          <p:spPr bwMode="auto">
            <a:xfrm>
              <a:off x="6967538" y="3829050"/>
              <a:ext cx="0" cy="29860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2" name="Group 116"/>
            <p:cNvGrpSpPr>
              <a:grpSpLocks/>
            </p:cNvGrpSpPr>
            <p:nvPr/>
          </p:nvGrpSpPr>
          <p:grpSpPr bwMode="auto">
            <a:xfrm>
              <a:off x="1824038" y="4292600"/>
              <a:ext cx="5143500" cy="396875"/>
              <a:chOff x="1149" y="2704"/>
              <a:chExt cx="3240" cy="250"/>
            </a:xfrm>
          </p:grpSpPr>
          <p:sp>
            <p:nvSpPr>
              <p:cNvPr id="3129" name="Line 103"/>
              <p:cNvSpPr>
                <a:spLocks noChangeShapeType="1"/>
              </p:cNvSpPr>
              <p:nvPr/>
            </p:nvSpPr>
            <p:spPr bwMode="auto">
              <a:xfrm>
                <a:off x="1149" y="2836"/>
                <a:ext cx="3240" cy="0"/>
              </a:xfrm>
              <a:prstGeom prst="line">
                <a:avLst/>
              </a:prstGeom>
              <a:noFill/>
              <a:ln w="38100">
                <a:solidFill>
                  <a:srgbClr val="333399"/>
                </a:solidFill>
                <a:prstDash val="sysDot"/>
                <a:round/>
                <a:headEnd type="triangle" w="med" len="lg"/>
                <a:tailEnd type="triangle" w="med" len="lg"/>
              </a:ln>
            </p:spPr>
            <p:txBody>
              <a:bodyPr/>
              <a:lstStyle/>
              <a:p>
                <a:endParaRPr lang="zh-CN" altLang="en-US" b="1">
                  <a:latin typeface="华文新魏" pitchFamily="2" charset="-122"/>
                  <a:ea typeface="华文新魏" pitchFamily="2" charset="-122"/>
                </a:endParaRPr>
              </a:p>
            </p:txBody>
          </p:sp>
          <p:sp>
            <p:nvSpPr>
              <p:cNvPr id="3130" name="Text Box 104"/>
              <p:cNvSpPr txBox="1">
                <a:spLocks noChangeArrowheads="1"/>
              </p:cNvSpPr>
              <p:nvPr/>
            </p:nvSpPr>
            <p:spPr bwMode="auto">
              <a:xfrm>
                <a:off x="2176" y="2704"/>
                <a:ext cx="1165" cy="250"/>
              </a:xfrm>
              <a:prstGeom prst="rect">
                <a:avLst/>
              </a:prstGeom>
              <a:solidFill>
                <a:schemeClr val="bg1"/>
              </a:solid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建立 </a:t>
                </a:r>
                <a:r>
                  <a:rPr kumimoji="1" lang="en-US" altLang="zh-CN" sz="2000" b="1">
                    <a:latin typeface="华文新魏" pitchFamily="2" charset="-122"/>
                    <a:ea typeface="华文新魏" pitchFamily="2" charset="-122"/>
                  </a:rPr>
                  <a:t>TCP </a:t>
                </a:r>
                <a:r>
                  <a:rPr kumimoji="1" lang="zh-CN" altLang="en-US" sz="2000" b="1">
                    <a:latin typeface="华文新魏" pitchFamily="2" charset="-122"/>
                    <a:ea typeface="华文新魏" pitchFamily="2" charset="-122"/>
                  </a:rPr>
                  <a:t>连接</a:t>
                </a:r>
              </a:p>
            </p:txBody>
          </p:sp>
        </p:grpSp>
        <p:grpSp>
          <p:nvGrpSpPr>
            <p:cNvPr id="3" name="Group 120"/>
            <p:cNvGrpSpPr>
              <a:grpSpLocks/>
            </p:cNvGrpSpPr>
            <p:nvPr/>
          </p:nvGrpSpPr>
          <p:grpSpPr bwMode="auto">
            <a:xfrm>
              <a:off x="1824038" y="6165858"/>
              <a:ext cx="5143500" cy="400051"/>
              <a:chOff x="1149" y="3884"/>
              <a:chExt cx="3240" cy="252"/>
            </a:xfrm>
          </p:grpSpPr>
          <p:sp>
            <p:nvSpPr>
              <p:cNvPr id="3127" name="Line 106"/>
              <p:cNvSpPr>
                <a:spLocks noChangeShapeType="1"/>
              </p:cNvSpPr>
              <p:nvPr/>
            </p:nvSpPr>
            <p:spPr bwMode="auto">
              <a:xfrm>
                <a:off x="1149" y="4012"/>
                <a:ext cx="3240" cy="0"/>
              </a:xfrm>
              <a:prstGeom prst="line">
                <a:avLst/>
              </a:prstGeom>
              <a:noFill/>
              <a:ln w="38100">
                <a:solidFill>
                  <a:srgbClr val="333399"/>
                </a:solidFill>
                <a:prstDash val="sysDot"/>
                <a:round/>
                <a:headEnd type="triangle" w="med" len="lg"/>
                <a:tailEnd type="triangle" w="med" len="lg"/>
              </a:ln>
            </p:spPr>
            <p:txBody>
              <a:bodyPr/>
              <a:lstStyle/>
              <a:p>
                <a:endParaRPr lang="zh-CN" altLang="en-US" b="1">
                  <a:latin typeface="华文新魏" pitchFamily="2" charset="-122"/>
                  <a:ea typeface="华文新魏" pitchFamily="2" charset="-122"/>
                </a:endParaRPr>
              </a:p>
            </p:txBody>
          </p:sp>
          <p:sp>
            <p:nvSpPr>
              <p:cNvPr id="3128" name="Text Box 107"/>
              <p:cNvSpPr txBox="1">
                <a:spLocks noChangeArrowheads="1"/>
              </p:cNvSpPr>
              <p:nvPr/>
            </p:nvSpPr>
            <p:spPr bwMode="auto">
              <a:xfrm>
                <a:off x="2176" y="3884"/>
                <a:ext cx="1132" cy="252"/>
              </a:xfrm>
              <a:prstGeom prst="rect">
                <a:avLst/>
              </a:prstGeom>
              <a:solidFill>
                <a:schemeClr val="bg1"/>
              </a:solid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释放 </a:t>
                </a:r>
                <a:r>
                  <a:rPr kumimoji="1" lang="en-US" altLang="zh-CN" sz="2000" b="1">
                    <a:latin typeface="华文新魏" pitchFamily="2" charset="-122"/>
                    <a:ea typeface="华文新魏" pitchFamily="2" charset="-122"/>
                  </a:rPr>
                  <a:t>TCP </a:t>
                </a:r>
                <a:r>
                  <a:rPr kumimoji="1" lang="zh-CN" altLang="en-US" sz="2000" b="1">
                    <a:latin typeface="华文新魏" pitchFamily="2" charset="-122"/>
                    <a:ea typeface="华文新魏" pitchFamily="2" charset="-122"/>
                  </a:rPr>
                  <a:t>连接</a:t>
                </a:r>
              </a:p>
            </p:txBody>
          </p:sp>
        </p:grpSp>
        <p:sp>
          <p:nvSpPr>
            <p:cNvPr id="3105" name="Line 108"/>
            <p:cNvSpPr>
              <a:spLocks noChangeShapeType="1"/>
            </p:cNvSpPr>
            <p:nvPr/>
          </p:nvSpPr>
          <p:spPr bwMode="auto">
            <a:xfrm>
              <a:off x="7210425" y="2995613"/>
              <a:ext cx="517525" cy="160337"/>
            </a:xfrm>
            <a:prstGeom prst="line">
              <a:avLst/>
            </a:prstGeom>
            <a:noFill/>
            <a:ln w="28575">
              <a:solidFill>
                <a:srgbClr val="333399"/>
              </a:solidFill>
              <a:round/>
              <a:headEnd/>
              <a:tailEnd type="triangle" w="sm" len="med"/>
            </a:ln>
          </p:spPr>
          <p:txBody>
            <a:bodyPr/>
            <a:lstStyle/>
            <a:p>
              <a:endParaRPr lang="zh-CN" altLang="en-US" b="1">
                <a:latin typeface="华文新魏" pitchFamily="2" charset="-122"/>
                <a:ea typeface="华文新魏" pitchFamily="2" charset="-122"/>
              </a:endParaRPr>
            </a:p>
          </p:txBody>
        </p:sp>
        <p:sp>
          <p:nvSpPr>
            <p:cNvPr id="3106" name="Text Box 110"/>
            <p:cNvSpPr txBox="1">
              <a:spLocks noChangeArrowheads="1"/>
            </p:cNvSpPr>
            <p:nvPr/>
          </p:nvSpPr>
          <p:spPr bwMode="auto">
            <a:xfrm>
              <a:off x="7496175" y="2225675"/>
              <a:ext cx="1125538" cy="1708150"/>
            </a:xfrm>
            <a:prstGeom prst="rect">
              <a:avLst/>
            </a:prstGeom>
            <a:noFill/>
            <a:ln w="9525">
              <a:noFill/>
              <a:miter lim="800000"/>
              <a:headEnd/>
              <a:tailEnd/>
            </a:ln>
          </p:spPr>
          <p:txBody>
            <a:bodyPr wrap="none">
              <a:spAutoFit/>
            </a:bodyPr>
            <a:lstStyle/>
            <a:p>
              <a:r>
                <a:rPr kumimoji="1" lang="en-US" altLang="zh-CN" sz="10600" b="1">
                  <a:latin typeface="华文新魏" pitchFamily="2" charset="-122"/>
                  <a:ea typeface="华文新魏" pitchFamily="2" charset="-122"/>
                  <a:sym typeface="Wingdings" pitchFamily="2" charset="2"/>
                </a:rPr>
                <a:t></a:t>
              </a:r>
              <a:endParaRPr kumimoji="1" lang="en-US" altLang="zh-CN" sz="10600" b="1">
                <a:latin typeface="华文新魏" pitchFamily="2" charset="-122"/>
                <a:ea typeface="华文新魏" pitchFamily="2" charset="-122"/>
              </a:endParaRPr>
            </a:p>
          </p:txBody>
        </p:sp>
        <p:sp>
          <p:nvSpPr>
            <p:cNvPr id="3107" name="AutoShape 111"/>
            <p:cNvSpPr>
              <a:spLocks noChangeArrowheads="1"/>
            </p:cNvSpPr>
            <p:nvPr/>
          </p:nvSpPr>
          <p:spPr bwMode="auto">
            <a:xfrm>
              <a:off x="6675438" y="2805113"/>
              <a:ext cx="595312" cy="252412"/>
            </a:xfrm>
            <a:prstGeom prst="can">
              <a:avLst>
                <a:gd name="adj" fmla="val 39583"/>
              </a:avLst>
            </a:prstGeom>
            <a:solidFill>
              <a:srgbClr val="99FF99"/>
            </a:solid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3108" name="Rectangle 112"/>
            <p:cNvSpPr>
              <a:spLocks noChangeArrowheads="1"/>
            </p:cNvSpPr>
            <p:nvPr/>
          </p:nvSpPr>
          <p:spPr bwMode="auto">
            <a:xfrm>
              <a:off x="5705475" y="5851525"/>
              <a:ext cx="776288" cy="176213"/>
            </a:xfrm>
            <a:prstGeom prst="rect">
              <a:avLst/>
            </a:prstGeom>
            <a:solidFill>
              <a:schemeClr val="bg1"/>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grpSp>
          <p:nvGrpSpPr>
            <p:cNvPr id="4" name="Group 122"/>
            <p:cNvGrpSpPr>
              <a:grpSpLocks/>
            </p:cNvGrpSpPr>
            <p:nvPr/>
          </p:nvGrpSpPr>
          <p:grpSpPr bwMode="auto">
            <a:xfrm>
              <a:off x="1851025" y="4868863"/>
              <a:ext cx="6105525" cy="1708150"/>
              <a:chOff x="1166" y="3067"/>
              <a:chExt cx="3846" cy="1076"/>
            </a:xfrm>
          </p:grpSpPr>
          <p:grpSp>
            <p:nvGrpSpPr>
              <p:cNvPr id="5" name="Group 121"/>
              <p:cNvGrpSpPr>
                <a:grpSpLocks/>
              </p:cNvGrpSpPr>
              <p:nvPr/>
            </p:nvGrpSpPr>
            <p:grpSpPr bwMode="auto">
              <a:xfrm>
                <a:off x="1166" y="3299"/>
                <a:ext cx="3846" cy="479"/>
                <a:chOff x="1166" y="3299"/>
                <a:chExt cx="3846" cy="479"/>
              </a:xfrm>
            </p:grpSpPr>
            <p:grpSp>
              <p:nvGrpSpPr>
                <p:cNvPr id="6" name="Group 118"/>
                <p:cNvGrpSpPr>
                  <a:grpSpLocks/>
                </p:cNvGrpSpPr>
                <p:nvPr/>
              </p:nvGrpSpPr>
              <p:grpSpPr bwMode="auto">
                <a:xfrm>
                  <a:off x="1166" y="3475"/>
                  <a:ext cx="3240" cy="303"/>
                  <a:chOff x="1149" y="3475"/>
                  <a:chExt cx="3240" cy="303"/>
                </a:xfrm>
              </p:grpSpPr>
              <p:sp>
                <p:nvSpPr>
                  <p:cNvPr id="3123" name="Line 98"/>
                  <p:cNvSpPr>
                    <a:spLocks noChangeShapeType="1"/>
                  </p:cNvSpPr>
                  <p:nvPr/>
                </p:nvSpPr>
                <p:spPr bwMode="auto">
                  <a:xfrm flipH="1">
                    <a:off x="1149" y="3626"/>
                    <a:ext cx="3240" cy="0"/>
                  </a:xfrm>
                  <a:prstGeom prst="line">
                    <a:avLst/>
                  </a:prstGeom>
                  <a:noFill/>
                  <a:ln w="38100">
                    <a:solidFill>
                      <a:schemeClr val="hlink"/>
                    </a:solidFill>
                    <a:prstDash val="dash"/>
                    <a:round/>
                    <a:headEnd/>
                    <a:tailEnd type="triangle" w="med" len="lg"/>
                  </a:ln>
                </p:spPr>
                <p:txBody>
                  <a:bodyPr/>
                  <a:lstStyle/>
                  <a:p>
                    <a:endParaRPr lang="zh-CN" altLang="en-US" b="1">
                      <a:latin typeface="华文新魏" pitchFamily="2" charset="-122"/>
                      <a:ea typeface="华文新魏" pitchFamily="2" charset="-122"/>
                    </a:endParaRPr>
                  </a:p>
                </p:txBody>
              </p:sp>
              <p:grpSp>
                <p:nvGrpSpPr>
                  <p:cNvPr id="7" name="Group 99"/>
                  <p:cNvGrpSpPr>
                    <a:grpSpLocks/>
                  </p:cNvGrpSpPr>
                  <p:nvPr/>
                </p:nvGrpSpPr>
                <p:grpSpPr bwMode="auto">
                  <a:xfrm flipH="1">
                    <a:off x="1944" y="3475"/>
                    <a:ext cx="1650" cy="303"/>
                    <a:chOff x="1152" y="1824"/>
                    <a:chExt cx="1296" cy="240"/>
                  </a:xfrm>
                </p:grpSpPr>
                <p:sp>
                  <p:nvSpPr>
                    <p:cNvPr id="3125" name="AutoShape 100"/>
                    <p:cNvSpPr>
                      <a:spLocks noChangeArrowheads="1"/>
                    </p:cNvSpPr>
                    <p:nvPr/>
                  </p:nvSpPr>
                  <p:spPr bwMode="auto">
                    <a:xfrm>
                      <a:off x="2160" y="1872"/>
                      <a:ext cx="288" cy="144"/>
                    </a:xfrm>
                    <a:prstGeom prst="rightArrow">
                      <a:avLst>
                        <a:gd name="adj1" fmla="val 50000"/>
                        <a:gd name="adj2" fmla="val 50000"/>
                      </a:avLst>
                    </a:prstGeom>
                    <a:solidFill>
                      <a:srgbClr val="FFCCFF"/>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3126" name="Rectangle 101"/>
                    <p:cNvSpPr>
                      <a:spLocks noChangeArrowheads="1"/>
                    </p:cNvSpPr>
                    <p:nvPr/>
                  </p:nvSpPr>
                  <p:spPr bwMode="auto">
                    <a:xfrm>
                      <a:off x="1152" y="1824"/>
                      <a:ext cx="1008" cy="240"/>
                    </a:xfrm>
                    <a:prstGeom prst="rect">
                      <a:avLst/>
                    </a:prstGeom>
                    <a:solidFill>
                      <a:srgbClr val="FFCCFF"/>
                    </a:solidFill>
                    <a:ln w="9525">
                      <a:solidFill>
                        <a:schemeClr val="tx1"/>
                      </a:solidFill>
                      <a:miter lim="800000"/>
                      <a:headEnd/>
                      <a:tailEnd/>
                    </a:ln>
                  </p:spPr>
                  <p:txBody>
                    <a:bodyPr wrap="none" anchor="ctr"/>
                    <a:lstStyle/>
                    <a:p>
                      <a:pPr algn="ctr"/>
                      <a:r>
                        <a:rPr kumimoji="1" lang="en-US" altLang="zh-CN" sz="2000" b="1">
                          <a:latin typeface="华文新魏" pitchFamily="2" charset="-122"/>
                          <a:ea typeface="华文新魏" pitchFamily="2" charset="-122"/>
                        </a:rPr>
                        <a:t>HTTP </a:t>
                      </a:r>
                      <a:r>
                        <a:rPr kumimoji="1" lang="zh-CN" altLang="en-US" sz="2000" b="1">
                          <a:latin typeface="华文新魏" pitchFamily="2" charset="-122"/>
                          <a:ea typeface="华文新魏" pitchFamily="2" charset="-122"/>
                        </a:rPr>
                        <a:t>响应报文</a:t>
                      </a:r>
                    </a:p>
                  </p:txBody>
                </p:sp>
              </p:grpSp>
            </p:grpSp>
            <p:sp>
              <p:nvSpPr>
                <p:cNvPr id="3122" name="Text Box 109"/>
                <p:cNvSpPr txBox="1">
                  <a:spLocks noChangeArrowheads="1"/>
                </p:cNvSpPr>
                <p:nvPr/>
              </p:nvSpPr>
              <p:spPr bwMode="auto">
                <a:xfrm>
                  <a:off x="4012" y="3299"/>
                  <a:ext cx="1000" cy="327"/>
                </a:xfrm>
                <a:prstGeom prst="rect">
                  <a:avLst/>
                </a:prstGeom>
                <a:noFill/>
                <a:ln w="9525">
                  <a:noFill/>
                  <a:miter lim="800000"/>
                  <a:headEnd/>
                  <a:tailEnd/>
                </a:ln>
              </p:spPr>
              <p:txBody>
                <a:bodyPr wrap="none">
                  <a:spAutoFit/>
                </a:bodyPr>
                <a:lstStyle/>
                <a:p>
                  <a:r>
                    <a:rPr kumimoji="1" lang="en-US" altLang="zh-CN" sz="2800" b="1">
                      <a:latin typeface="华文新魏" pitchFamily="2" charset="-122"/>
                      <a:ea typeface="华文新魏" pitchFamily="2" charset="-122"/>
                      <a:sym typeface="Wingdings" pitchFamily="2" charset="2"/>
                    </a:rPr>
                    <a:t></a:t>
                  </a:r>
                  <a:r>
                    <a:rPr kumimoji="1" lang="en-US" altLang="zh-CN" sz="2000" b="1">
                      <a:latin typeface="华文新魏" pitchFamily="2" charset="-122"/>
                      <a:ea typeface="华文新魏" pitchFamily="2" charset="-122"/>
                    </a:rPr>
                    <a:t> </a:t>
                  </a:r>
                  <a:r>
                    <a:rPr kumimoji="1" lang="zh-CN" altLang="en-US" sz="2000" b="1">
                      <a:latin typeface="华文新魏" pitchFamily="2" charset="-122"/>
                      <a:ea typeface="华文新魏" pitchFamily="2" charset="-122"/>
                    </a:rPr>
                    <a:t>响应文档</a:t>
                  </a:r>
                </a:p>
              </p:txBody>
            </p:sp>
          </p:grpSp>
          <p:sp>
            <p:nvSpPr>
              <p:cNvPr id="3120" name="Text Box 113"/>
              <p:cNvSpPr txBox="1">
                <a:spLocks noChangeArrowheads="1"/>
              </p:cNvSpPr>
              <p:nvPr/>
            </p:nvSpPr>
            <p:spPr bwMode="auto">
              <a:xfrm>
                <a:off x="3469" y="3067"/>
                <a:ext cx="709" cy="1076"/>
              </a:xfrm>
              <a:prstGeom prst="rect">
                <a:avLst/>
              </a:prstGeom>
              <a:noFill/>
              <a:ln w="9525">
                <a:noFill/>
                <a:miter lim="800000"/>
                <a:headEnd/>
                <a:tailEnd/>
              </a:ln>
            </p:spPr>
            <p:txBody>
              <a:bodyPr wrap="none">
                <a:spAutoFit/>
              </a:bodyPr>
              <a:lstStyle/>
              <a:p>
                <a:r>
                  <a:rPr kumimoji="1" lang="en-US" altLang="zh-CN" sz="10600" b="1">
                    <a:latin typeface="华文新魏" pitchFamily="2" charset="-122"/>
                    <a:ea typeface="华文新魏" pitchFamily="2" charset="-122"/>
                    <a:sym typeface="Wingdings" pitchFamily="2" charset="2"/>
                  </a:rPr>
                  <a:t></a:t>
                </a:r>
                <a:endParaRPr kumimoji="1" lang="en-US" altLang="zh-CN" sz="10600" b="1">
                  <a:latin typeface="华文新魏" pitchFamily="2" charset="-122"/>
                  <a:ea typeface="华文新魏" pitchFamily="2" charset="-122"/>
                </a:endParaRPr>
              </a:p>
            </p:txBody>
          </p:sp>
        </p:grpSp>
        <p:grpSp>
          <p:nvGrpSpPr>
            <p:cNvPr id="8" name="Group 117"/>
            <p:cNvGrpSpPr>
              <a:grpSpLocks/>
            </p:cNvGrpSpPr>
            <p:nvPr/>
          </p:nvGrpSpPr>
          <p:grpSpPr bwMode="auto">
            <a:xfrm>
              <a:off x="1824038" y="4611688"/>
              <a:ext cx="5143500" cy="738187"/>
              <a:chOff x="1149" y="2905"/>
              <a:chExt cx="3240" cy="465"/>
            </a:xfrm>
          </p:grpSpPr>
          <p:sp>
            <p:nvSpPr>
              <p:cNvPr id="3114" name="Line 94"/>
              <p:cNvSpPr>
                <a:spLocks noChangeShapeType="1"/>
              </p:cNvSpPr>
              <p:nvPr/>
            </p:nvSpPr>
            <p:spPr bwMode="auto">
              <a:xfrm>
                <a:off x="1149" y="3218"/>
                <a:ext cx="3240" cy="0"/>
              </a:xfrm>
              <a:prstGeom prst="line">
                <a:avLst/>
              </a:prstGeom>
              <a:noFill/>
              <a:ln w="38100">
                <a:solidFill>
                  <a:srgbClr val="333399"/>
                </a:solidFill>
                <a:prstDash val="dash"/>
                <a:round/>
                <a:headEnd/>
                <a:tailEnd type="triangle" w="med" len="lg"/>
              </a:ln>
            </p:spPr>
            <p:txBody>
              <a:bodyPr/>
              <a:lstStyle/>
              <a:p>
                <a:endParaRPr lang="zh-CN" altLang="en-US" b="1">
                  <a:latin typeface="华文新魏" pitchFamily="2" charset="-122"/>
                  <a:ea typeface="华文新魏" pitchFamily="2" charset="-122"/>
                </a:endParaRPr>
              </a:p>
            </p:txBody>
          </p:sp>
          <p:grpSp>
            <p:nvGrpSpPr>
              <p:cNvPr id="9" name="Group 95"/>
              <p:cNvGrpSpPr>
                <a:grpSpLocks/>
              </p:cNvGrpSpPr>
              <p:nvPr/>
            </p:nvGrpSpPr>
            <p:grpSpPr bwMode="auto">
              <a:xfrm>
                <a:off x="2188" y="3067"/>
                <a:ext cx="1651" cy="303"/>
                <a:chOff x="1152" y="1824"/>
                <a:chExt cx="1296" cy="240"/>
              </a:xfrm>
            </p:grpSpPr>
            <p:sp>
              <p:nvSpPr>
                <p:cNvPr id="3117" name="AutoShape 96"/>
                <p:cNvSpPr>
                  <a:spLocks noChangeArrowheads="1"/>
                </p:cNvSpPr>
                <p:nvPr/>
              </p:nvSpPr>
              <p:spPr bwMode="auto">
                <a:xfrm>
                  <a:off x="2160" y="1872"/>
                  <a:ext cx="288" cy="144"/>
                </a:xfrm>
                <a:prstGeom prst="rightArrow">
                  <a:avLst>
                    <a:gd name="adj1" fmla="val 50000"/>
                    <a:gd name="adj2" fmla="val 50000"/>
                  </a:avLst>
                </a:prstGeom>
                <a:solidFill>
                  <a:srgbClr val="FFFF99"/>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3118" name="Rectangle 97"/>
                <p:cNvSpPr>
                  <a:spLocks noChangeArrowheads="1"/>
                </p:cNvSpPr>
                <p:nvPr/>
              </p:nvSpPr>
              <p:spPr bwMode="auto">
                <a:xfrm>
                  <a:off x="1152" y="1824"/>
                  <a:ext cx="1008" cy="240"/>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2000" b="1">
                      <a:latin typeface="华文新魏" pitchFamily="2" charset="-122"/>
                      <a:ea typeface="华文新魏" pitchFamily="2" charset="-122"/>
                    </a:rPr>
                    <a:t>HTTP </a:t>
                  </a:r>
                  <a:r>
                    <a:rPr kumimoji="1" lang="zh-CN" altLang="en-US" sz="2000" b="1">
                      <a:latin typeface="华文新魏" pitchFamily="2" charset="-122"/>
                      <a:ea typeface="华文新魏" pitchFamily="2" charset="-122"/>
                    </a:rPr>
                    <a:t>请求报文</a:t>
                  </a:r>
                </a:p>
              </p:txBody>
            </p:sp>
          </p:grpSp>
          <p:sp>
            <p:nvSpPr>
              <p:cNvPr id="3116" name="Text Box 114"/>
              <p:cNvSpPr txBox="1">
                <a:spLocks noChangeArrowheads="1"/>
              </p:cNvSpPr>
              <p:nvPr/>
            </p:nvSpPr>
            <p:spPr bwMode="auto">
              <a:xfrm>
                <a:off x="1149" y="2905"/>
                <a:ext cx="1000" cy="327"/>
              </a:xfrm>
              <a:prstGeom prst="rect">
                <a:avLst/>
              </a:prstGeom>
              <a:noFill/>
              <a:ln w="9525">
                <a:noFill/>
                <a:miter lim="800000"/>
                <a:headEnd/>
                <a:tailEnd/>
              </a:ln>
            </p:spPr>
            <p:txBody>
              <a:bodyPr wrap="none">
                <a:spAutoFit/>
              </a:bodyPr>
              <a:lstStyle/>
              <a:p>
                <a:r>
                  <a:rPr kumimoji="1" lang="en-US" altLang="zh-CN" sz="2800" b="1">
                    <a:latin typeface="华文新魏" pitchFamily="2" charset="-122"/>
                    <a:ea typeface="华文新魏" pitchFamily="2" charset="-122"/>
                    <a:sym typeface="Wingdings" pitchFamily="2" charset="2"/>
                  </a:rPr>
                  <a:t></a:t>
                </a:r>
                <a:r>
                  <a:rPr kumimoji="1" lang="en-US" altLang="zh-CN" sz="2000" b="1">
                    <a:latin typeface="华文新魏" pitchFamily="2" charset="-122"/>
                    <a:ea typeface="华文新魏" pitchFamily="2" charset="-122"/>
                  </a:rPr>
                  <a:t> </a:t>
                </a:r>
                <a:r>
                  <a:rPr kumimoji="1" lang="zh-CN" altLang="en-US" sz="2000" b="1">
                    <a:latin typeface="华文新魏" pitchFamily="2" charset="-122"/>
                    <a:ea typeface="华文新魏" pitchFamily="2" charset="-122"/>
                  </a:rPr>
                  <a:t>请求文档</a:t>
                </a:r>
              </a:p>
            </p:txBody>
          </p:sp>
        </p:grpSp>
      </p:grpSp>
      <p:sp>
        <p:nvSpPr>
          <p:cNvPr id="3112" name="灯片编号占位符 56"/>
          <p:cNvSpPr>
            <a:spLocks noGrp="1"/>
          </p:cNvSpPr>
          <p:nvPr>
            <p:ph type="sldNum" sz="quarter" idx="12"/>
          </p:nvPr>
        </p:nvSpPr>
        <p:spPr>
          <a:noFill/>
        </p:spPr>
        <p:txBody>
          <a:bodyPr/>
          <a:lstStyle/>
          <a:p>
            <a:fld id="{0C35ABE3-7CA0-48D9-B809-B63E2826B36D}" type="slidenum">
              <a:rPr lang="en-US" altLang="zh-CN" smtClean="0"/>
              <a:pPr/>
              <a:t>46</a:t>
            </a:fld>
            <a:endParaRPr lang="en-US" altLang="zh-CN"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251520" y="188640"/>
            <a:ext cx="8693150" cy="695325"/>
          </a:xfrm>
        </p:spPr>
        <p:txBody>
          <a:bodyPr/>
          <a:lstStyle/>
          <a:p>
            <a:pPr algn="l" eaLnBrk="1" hangingPunct="1">
              <a:buFont typeface="Arial" pitchFamily="34" charset="0"/>
              <a:buChar char="•"/>
            </a:pPr>
            <a:r>
              <a:rPr lang="zh-CN" altLang="en-US" sz="3200" u="sng" dirty="0" smtClean="0"/>
              <a:t> 用户</a:t>
            </a:r>
            <a:r>
              <a:rPr lang="zh-CN" altLang="en-US" sz="3200" u="sng" dirty="0" smtClean="0"/>
              <a:t>点击鼠标后所发生的事件 </a:t>
            </a:r>
          </a:p>
        </p:txBody>
      </p:sp>
      <p:sp>
        <p:nvSpPr>
          <p:cNvPr id="80899" name="Rectangle 20"/>
          <p:cNvSpPr>
            <a:spLocks noGrp="1" noChangeArrowheads="1"/>
          </p:cNvSpPr>
          <p:nvPr>
            <p:ph type="body" idx="4294967295"/>
          </p:nvPr>
        </p:nvSpPr>
        <p:spPr>
          <a:xfrm>
            <a:off x="395536" y="1052736"/>
            <a:ext cx="8316913" cy="5329237"/>
          </a:xfrm>
          <a:solidFill>
            <a:srgbClr val="FFFF99"/>
          </a:solidFill>
          <a:ln>
            <a:solidFill>
              <a:srgbClr val="333399"/>
            </a:solidFill>
          </a:ln>
        </p:spPr>
        <p:txBody>
          <a:bodyPr/>
          <a:lstStyle/>
          <a:p>
            <a:pPr eaLnBrk="1" hangingPunct="1">
              <a:buFont typeface="Wingdings" pitchFamily="2" charset="2"/>
              <a:buNone/>
            </a:pPr>
            <a:r>
              <a:rPr lang="en-US" altLang="zh-CN" dirty="0" smtClean="0">
                <a:latin typeface="华文新魏" pitchFamily="2" charset="-122"/>
                <a:ea typeface="华文新魏" pitchFamily="2" charset="-122"/>
              </a:rPr>
              <a:t>(1) </a:t>
            </a:r>
            <a:r>
              <a:rPr lang="zh-CN" altLang="en-US" dirty="0" smtClean="0">
                <a:latin typeface="华文新魏" pitchFamily="2" charset="-122"/>
                <a:ea typeface="华文新魏" pitchFamily="2" charset="-122"/>
              </a:rPr>
              <a:t>浏览器分析超链指向页面的 </a:t>
            </a:r>
            <a:r>
              <a:rPr lang="en-US" altLang="zh-CN" dirty="0" smtClean="0">
                <a:latin typeface="华文新魏" pitchFamily="2" charset="-122"/>
                <a:ea typeface="华文新魏" pitchFamily="2" charset="-122"/>
              </a:rPr>
              <a:t>URL</a:t>
            </a:r>
            <a:r>
              <a:rPr lang="zh-CN" altLang="en-US" dirty="0" smtClean="0">
                <a:latin typeface="华文新魏" pitchFamily="2" charset="-122"/>
                <a:ea typeface="华文新魏" pitchFamily="2" charset="-122"/>
              </a:rPr>
              <a:t>。</a:t>
            </a:r>
          </a:p>
          <a:p>
            <a:pPr eaLnBrk="1" hangingPunct="1">
              <a:buFont typeface="Wingdings" pitchFamily="2" charset="2"/>
              <a:buNone/>
            </a:pPr>
            <a:r>
              <a:rPr lang="en-US" altLang="zh-CN" dirty="0" smtClean="0">
                <a:latin typeface="华文新魏" pitchFamily="2" charset="-122"/>
                <a:ea typeface="华文新魏" pitchFamily="2" charset="-122"/>
              </a:rPr>
              <a:t>(2) </a:t>
            </a:r>
            <a:r>
              <a:rPr lang="zh-CN" altLang="en-US" dirty="0" smtClean="0">
                <a:latin typeface="华文新魏" pitchFamily="2" charset="-122"/>
                <a:ea typeface="华文新魏" pitchFamily="2" charset="-122"/>
              </a:rPr>
              <a:t>浏览器向 </a:t>
            </a:r>
            <a:r>
              <a:rPr lang="en-US" altLang="zh-CN" dirty="0" smtClean="0">
                <a:latin typeface="华文新魏" pitchFamily="2" charset="-122"/>
                <a:ea typeface="华文新魏" pitchFamily="2" charset="-122"/>
              </a:rPr>
              <a:t>DNS </a:t>
            </a:r>
            <a:r>
              <a:rPr lang="zh-CN" altLang="en-US" dirty="0" smtClean="0">
                <a:latin typeface="华文新魏" pitchFamily="2" charset="-122"/>
                <a:ea typeface="华文新魏" pitchFamily="2" charset="-122"/>
              </a:rPr>
              <a:t>请求解析 </a:t>
            </a:r>
            <a:r>
              <a:rPr lang="en-US" altLang="zh-CN" dirty="0" smtClean="0">
                <a:latin typeface="华文新魏" pitchFamily="2" charset="-122"/>
                <a:ea typeface="华文新魏" pitchFamily="2" charset="-122"/>
              </a:rPr>
              <a:t>www.tsinghua.edu.cn </a:t>
            </a:r>
            <a:r>
              <a:rPr lang="zh-CN" altLang="en-US" dirty="0" smtClean="0">
                <a:latin typeface="华文新魏" pitchFamily="2" charset="-122"/>
                <a:ea typeface="华文新魏" pitchFamily="2" charset="-122"/>
              </a:rPr>
              <a:t>的 </a:t>
            </a:r>
            <a:r>
              <a:rPr lang="en-US" altLang="zh-CN" dirty="0" smtClean="0">
                <a:latin typeface="华文新魏" pitchFamily="2" charset="-122"/>
                <a:ea typeface="华文新魏" pitchFamily="2" charset="-122"/>
              </a:rPr>
              <a:t>IP </a:t>
            </a:r>
            <a:r>
              <a:rPr lang="zh-CN" altLang="en-US" dirty="0" smtClean="0">
                <a:latin typeface="华文新魏" pitchFamily="2" charset="-122"/>
                <a:ea typeface="华文新魏" pitchFamily="2" charset="-122"/>
              </a:rPr>
              <a:t>地址。</a:t>
            </a:r>
          </a:p>
          <a:p>
            <a:pPr eaLnBrk="1" hangingPunct="1">
              <a:buFont typeface="Wingdings" pitchFamily="2" charset="2"/>
              <a:buNone/>
            </a:pPr>
            <a:r>
              <a:rPr lang="en-US" altLang="zh-CN" dirty="0" smtClean="0">
                <a:latin typeface="华文新魏" pitchFamily="2" charset="-122"/>
                <a:ea typeface="华文新魏" pitchFamily="2" charset="-122"/>
              </a:rPr>
              <a:t>(3) </a:t>
            </a:r>
            <a:r>
              <a:rPr lang="zh-CN" altLang="en-US" dirty="0" smtClean="0">
                <a:latin typeface="华文新魏" pitchFamily="2" charset="-122"/>
                <a:ea typeface="华文新魏" pitchFamily="2" charset="-122"/>
              </a:rPr>
              <a:t>域名系统 </a:t>
            </a:r>
            <a:r>
              <a:rPr lang="en-US" altLang="zh-CN" dirty="0" smtClean="0">
                <a:latin typeface="华文新魏" pitchFamily="2" charset="-122"/>
                <a:ea typeface="华文新魏" pitchFamily="2" charset="-122"/>
              </a:rPr>
              <a:t>DNS </a:t>
            </a:r>
            <a:r>
              <a:rPr lang="zh-CN" altLang="en-US" dirty="0" smtClean="0">
                <a:latin typeface="华文新魏" pitchFamily="2" charset="-122"/>
                <a:ea typeface="华文新魏" pitchFamily="2" charset="-122"/>
              </a:rPr>
              <a:t>解析出清华大学服务器的 </a:t>
            </a:r>
            <a:r>
              <a:rPr lang="en-US" altLang="zh-CN" dirty="0" smtClean="0">
                <a:latin typeface="华文新魏" pitchFamily="2" charset="-122"/>
                <a:ea typeface="华文新魏" pitchFamily="2" charset="-122"/>
              </a:rPr>
              <a:t>IP </a:t>
            </a:r>
            <a:r>
              <a:rPr lang="zh-CN" altLang="en-US" dirty="0" smtClean="0">
                <a:latin typeface="华文新魏" pitchFamily="2" charset="-122"/>
                <a:ea typeface="华文新魏" pitchFamily="2" charset="-122"/>
              </a:rPr>
              <a:t>地址。</a:t>
            </a:r>
          </a:p>
          <a:p>
            <a:pPr eaLnBrk="1" hangingPunct="1">
              <a:buFont typeface="Wingdings" pitchFamily="2" charset="2"/>
              <a:buNone/>
            </a:pPr>
            <a:r>
              <a:rPr lang="en-US" altLang="zh-CN" dirty="0" smtClean="0">
                <a:latin typeface="华文新魏" pitchFamily="2" charset="-122"/>
                <a:ea typeface="华文新魏" pitchFamily="2" charset="-122"/>
              </a:rPr>
              <a:t>(4) </a:t>
            </a:r>
            <a:r>
              <a:rPr lang="zh-CN" altLang="en-US" dirty="0" smtClean="0">
                <a:latin typeface="华文新魏" pitchFamily="2" charset="-122"/>
                <a:ea typeface="华文新魏" pitchFamily="2" charset="-122"/>
              </a:rPr>
              <a:t>浏览器与服务器建立 </a:t>
            </a:r>
            <a:r>
              <a:rPr lang="en-US" altLang="zh-CN" dirty="0" smtClean="0">
                <a:latin typeface="华文新魏" pitchFamily="2" charset="-122"/>
                <a:ea typeface="华文新魏" pitchFamily="2" charset="-122"/>
              </a:rPr>
              <a:t>TCP </a:t>
            </a:r>
            <a:r>
              <a:rPr lang="zh-CN" altLang="en-US" dirty="0" smtClean="0">
                <a:latin typeface="华文新魏" pitchFamily="2" charset="-122"/>
                <a:ea typeface="华文新魏" pitchFamily="2" charset="-122"/>
              </a:rPr>
              <a:t>连接</a:t>
            </a:r>
          </a:p>
          <a:p>
            <a:pPr eaLnBrk="1" hangingPunct="1">
              <a:buFont typeface="Wingdings" pitchFamily="2" charset="2"/>
              <a:buNone/>
            </a:pPr>
            <a:r>
              <a:rPr lang="en-US" altLang="zh-CN" dirty="0" smtClean="0">
                <a:latin typeface="华文新魏" pitchFamily="2" charset="-122"/>
                <a:ea typeface="华文新魏" pitchFamily="2" charset="-122"/>
              </a:rPr>
              <a:t>(5) </a:t>
            </a:r>
            <a:r>
              <a:rPr lang="zh-CN" altLang="en-US" dirty="0" smtClean="0">
                <a:latin typeface="华文新魏" pitchFamily="2" charset="-122"/>
                <a:ea typeface="华文新魏" pitchFamily="2" charset="-122"/>
              </a:rPr>
              <a:t>浏览器发出取文件命令：</a:t>
            </a:r>
          </a:p>
          <a:p>
            <a:pPr eaLnBrk="1" hangingPunct="1">
              <a:buFont typeface="Wingdings" pitchFamily="2" charset="2"/>
              <a:buNone/>
            </a:pPr>
            <a:r>
              <a:rPr lang="zh-CN" altLang="en-US" dirty="0" smtClean="0">
                <a:latin typeface="华文新魏" pitchFamily="2" charset="-122"/>
                <a:ea typeface="华文新魏" pitchFamily="2" charset="-122"/>
              </a:rPr>
              <a:t>      </a:t>
            </a:r>
            <a:r>
              <a:rPr lang="en-US" altLang="zh-CN" dirty="0" smtClean="0">
                <a:latin typeface="华文新魏" pitchFamily="2" charset="-122"/>
                <a:ea typeface="华文新魏" pitchFamily="2" charset="-122"/>
              </a:rPr>
              <a:t>GET /</a:t>
            </a:r>
            <a:r>
              <a:rPr lang="en-US" altLang="zh-CN" dirty="0" err="1" smtClean="0">
                <a:latin typeface="华文新魏" pitchFamily="2" charset="-122"/>
                <a:ea typeface="华文新魏" pitchFamily="2" charset="-122"/>
              </a:rPr>
              <a:t>chn</a:t>
            </a:r>
            <a:r>
              <a:rPr lang="en-US" altLang="zh-CN" dirty="0" smtClean="0">
                <a:latin typeface="华文新魏" pitchFamily="2" charset="-122"/>
                <a:ea typeface="华文新魏" pitchFamily="2" charset="-122"/>
              </a:rPr>
              <a:t>/</a:t>
            </a:r>
            <a:r>
              <a:rPr lang="en-US" altLang="zh-CN" dirty="0" err="1" smtClean="0">
                <a:latin typeface="华文新魏" pitchFamily="2" charset="-122"/>
                <a:ea typeface="华文新魏" pitchFamily="2" charset="-122"/>
              </a:rPr>
              <a:t>yxsz</a:t>
            </a:r>
            <a:r>
              <a:rPr lang="en-US" altLang="zh-CN" dirty="0" smtClean="0">
                <a:latin typeface="华文新魏" pitchFamily="2" charset="-122"/>
                <a:ea typeface="华文新魏" pitchFamily="2" charset="-122"/>
              </a:rPr>
              <a:t>/index.htm</a:t>
            </a:r>
            <a:r>
              <a:rPr lang="zh-CN" altLang="en-US" dirty="0" smtClean="0">
                <a:latin typeface="华文新魏" pitchFamily="2" charset="-122"/>
                <a:ea typeface="华文新魏" pitchFamily="2" charset="-122"/>
              </a:rPr>
              <a:t>。</a:t>
            </a:r>
          </a:p>
          <a:p>
            <a:pPr eaLnBrk="1" hangingPunct="1">
              <a:buFont typeface="Wingdings" pitchFamily="2" charset="2"/>
              <a:buNone/>
            </a:pPr>
            <a:r>
              <a:rPr lang="en-US" altLang="zh-CN" dirty="0" smtClean="0">
                <a:latin typeface="华文新魏" pitchFamily="2" charset="-122"/>
                <a:ea typeface="华文新魏" pitchFamily="2" charset="-122"/>
              </a:rPr>
              <a:t>(6) </a:t>
            </a:r>
            <a:r>
              <a:rPr lang="zh-CN" altLang="en-US" dirty="0" smtClean="0">
                <a:latin typeface="华文新魏" pitchFamily="2" charset="-122"/>
                <a:ea typeface="华文新魏" pitchFamily="2" charset="-122"/>
              </a:rPr>
              <a:t>服务器给出响应，把文件 </a:t>
            </a:r>
            <a:r>
              <a:rPr lang="en-US" altLang="zh-CN" dirty="0" smtClean="0">
                <a:latin typeface="华文新魏" pitchFamily="2" charset="-122"/>
                <a:ea typeface="华文新魏" pitchFamily="2" charset="-122"/>
              </a:rPr>
              <a:t>index.htm </a:t>
            </a:r>
            <a:r>
              <a:rPr lang="zh-CN" altLang="en-US" dirty="0" smtClean="0">
                <a:latin typeface="华文新魏" pitchFamily="2" charset="-122"/>
                <a:ea typeface="华文新魏" pitchFamily="2" charset="-122"/>
              </a:rPr>
              <a:t>发给浏览器。</a:t>
            </a:r>
          </a:p>
          <a:p>
            <a:pPr eaLnBrk="1" hangingPunct="1">
              <a:buFont typeface="Wingdings" pitchFamily="2" charset="2"/>
              <a:buNone/>
            </a:pPr>
            <a:r>
              <a:rPr lang="en-US" altLang="zh-CN" dirty="0" smtClean="0">
                <a:latin typeface="华文新魏" pitchFamily="2" charset="-122"/>
                <a:ea typeface="华文新魏" pitchFamily="2" charset="-122"/>
              </a:rPr>
              <a:t>(7) TCP </a:t>
            </a:r>
            <a:r>
              <a:rPr lang="zh-CN" altLang="en-US" dirty="0" smtClean="0">
                <a:latin typeface="华文新魏" pitchFamily="2" charset="-122"/>
                <a:ea typeface="华文新魏" pitchFamily="2" charset="-122"/>
              </a:rPr>
              <a:t>连接释放。</a:t>
            </a:r>
          </a:p>
          <a:p>
            <a:pPr eaLnBrk="1" hangingPunct="1">
              <a:buFont typeface="Wingdings" pitchFamily="2" charset="2"/>
              <a:buNone/>
            </a:pPr>
            <a:r>
              <a:rPr lang="en-US" altLang="zh-CN" dirty="0" smtClean="0">
                <a:latin typeface="华文新魏" pitchFamily="2" charset="-122"/>
                <a:ea typeface="华文新魏" pitchFamily="2" charset="-122"/>
              </a:rPr>
              <a:t>(8) </a:t>
            </a:r>
            <a:r>
              <a:rPr lang="zh-CN" altLang="en-US" dirty="0" smtClean="0">
                <a:latin typeface="华文新魏" pitchFamily="2" charset="-122"/>
                <a:ea typeface="华文新魏" pitchFamily="2" charset="-122"/>
              </a:rPr>
              <a:t>浏览器显示“清华大学院系设置”文件 </a:t>
            </a:r>
            <a:r>
              <a:rPr lang="en-US" altLang="zh-CN" dirty="0" smtClean="0">
                <a:latin typeface="华文新魏" pitchFamily="2" charset="-122"/>
                <a:ea typeface="华文新魏" pitchFamily="2" charset="-122"/>
              </a:rPr>
              <a:t>index.htm </a:t>
            </a:r>
            <a:r>
              <a:rPr lang="zh-CN" altLang="en-US" dirty="0" smtClean="0">
                <a:latin typeface="华文新魏" pitchFamily="2" charset="-122"/>
                <a:ea typeface="华文新魏" pitchFamily="2" charset="-122"/>
              </a:rPr>
              <a:t>中的所有文本。</a:t>
            </a:r>
          </a:p>
        </p:txBody>
      </p:sp>
      <p:sp>
        <p:nvSpPr>
          <p:cNvPr id="80901" name="灯片编号占位符 4"/>
          <p:cNvSpPr>
            <a:spLocks noGrp="1"/>
          </p:cNvSpPr>
          <p:nvPr>
            <p:ph type="sldNum" sz="quarter" idx="12"/>
          </p:nvPr>
        </p:nvSpPr>
        <p:spPr>
          <a:noFill/>
        </p:spPr>
        <p:txBody>
          <a:bodyPr/>
          <a:lstStyle/>
          <a:p>
            <a:fld id="{9720B146-4F77-4702-8AC1-38675674082D}" type="slidenum">
              <a:rPr lang="en-US" altLang="zh-CN" smtClean="0"/>
              <a:pPr/>
              <a:t>47</a:t>
            </a:fld>
            <a:endParaRPr lang="en-US" altLang="zh-CN"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251520" y="260648"/>
            <a:ext cx="7772400" cy="947192"/>
          </a:xfrm>
        </p:spPr>
        <p:txBody>
          <a:bodyPr/>
          <a:lstStyle/>
          <a:p>
            <a:pPr algn="l" eaLnBrk="1" hangingPunct="1">
              <a:buFont typeface="Arial" pitchFamily="34" charset="0"/>
              <a:buChar char="•"/>
            </a:pPr>
            <a:r>
              <a:rPr lang="en-US" altLang="zh-CN" sz="3200" u="sng" dirty="0" smtClean="0"/>
              <a:t> HTTP </a:t>
            </a:r>
            <a:r>
              <a:rPr lang="zh-CN" altLang="en-US" sz="3200" u="sng" dirty="0" smtClean="0"/>
              <a:t>的主要特点 </a:t>
            </a:r>
          </a:p>
        </p:txBody>
      </p:sp>
      <p:sp>
        <p:nvSpPr>
          <p:cNvPr id="81923" name="Rectangle 3"/>
          <p:cNvSpPr>
            <a:spLocks noGrp="1" noChangeArrowheads="1"/>
          </p:cNvSpPr>
          <p:nvPr>
            <p:ph type="body" idx="1"/>
          </p:nvPr>
        </p:nvSpPr>
        <p:spPr>
          <a:xfrm>
            <a:off x="683568" y="1484784"/>
            <a:ext cx="7772400" cy="4679950"/>
          </a:xfrm>
        </p:spPr>
        <p:txBody>
          <a:bodyPr/>
          <a:lstStyle/>
          <a:p>
            <a:pPr eaLnBrk="1" hangingPunct="1"/>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是面向事务的客户服务器协议。</a:t>
            </a:r>
          </a:p>
          <a:p>
            <a:pPr eaLnBrk="1" hangingPunct="1"/>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协议</a:t>
            </a:r>
            <a:r>
              <a:rPr lang="zh-CN" altLang="en-US" dirty="0" smtClean="0">
                <a:latin typeface="华文新魏" pitchFamily="2" charset="-122"/>
                <a:ea typeface="华文新魏" pitchFamily="2" charset="-122"/>
              </a:rPr>
              <a:t>是无状态的</a:t>
            </a:r>
            <a:r>
              <a:rPr lang="en-US" altLang="zh-CN" dirty="0" smtClean="0">
                <a:latin typeface="华文新魏" pitchFamily="2" charset="-122"/>
                <a:ea typeface="华文新魏" pitchFamily="2" charset="-122"/>
              </a:rPr>
              <a:t>(stateless)</a:t>
            </a:r>
            <a:r>
              <a:rPr lang="zh-CN" altLang="en-US" dirty="0" smtClean="0">
                <a:latin typeface="华文新魏" pitchFamily="2" charset="-122"/>
                <a:ea typeface="华文新魏" pitchFamily="2" charset="-122"/>
              </a:rPr>
              <a:t>。</a:t>
            </a:r>
          </a:p>
          <a:p>
            <a:pPr eaLnBrk="1" hangingPunct="1"/>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协议本身也是无连接的，虽然它使用了面向连接的 </a:t>
            </a:r>
            <a:r>
              <a:rPr lang="en-US" altLang="zh-CN" dirty="0" smtClean="0">
                <a:latin typeface="华文新魏" pitchFamily="2" charset="-122"/>
                <a:ea typeface="华文新魏" pitchFamily="2" charset="-122"/>
              </a:rPr>
              <a:t>TCP </a:t>
            </a:r>
            <a:r>
              <a:rPr lang="zh-CN" altLang="en-US" dirty="0" smtClean="0">
                <a:latin typeface="华文新魏" pitchFamily="2" charset="-122"/>
                <a:ea typeface="华文新魏" pitchFamily="2" charset="-122"/>
              </a:rPr>
              <a:t>向上提供的服务。</a:t>
            </a:r>
          </a:p>
        </p:txBody>
      </p:sp>
      <p:sp>
        <p:nvSpPr>
          <p:cNvPr id="81925" name="灯片编号占位符 5"/>
          <p:cNvSpPr>
            <a:spLocks noGrp="1"/>
          </p:cNvSpPr>
          <p:nvPr>
            <p:ph type="sldNum" sz="quarter" idx="12"/>
          </p:nvPr>
        </p:nvSpPr>
        <p:spPr>
          <a:noFill/>
        </p:spPr>
        <p:txBody>
          <a:bodyPr/>
          <a:lstStyle/>
          <a:p>
            <a:fld id="{7312A92B-EC20-4232-8333-87117B8BDE31}" type="slidenum">
              <a:rPr lang="en-US" altLang="zh-CN" smtClean="0"/>
              <a:pPr/>
              <a:t>48</a:t>
            </a:fld>
            <a:endParaRPr lang="en-US" altLang="zh-CN"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2" name="Rectangle 2"/>
          <p:cNvSpPr>
            <a:spLocks noGrp="1" noChangeArrowheads="1"/>
          </p:cNvSpPr>
          <p:nvPr>
            <p:ph type="title" idx="4294967295"/>
          </p:nvPr>
        </p:nvSpPr>
        <p:spPr>
          <a:xfrm>
            <a:off x="251520" y="260648"/>
            <a:ext cx="7772400" cy="854968"/>
          </a:xfrm>
        </p:spPr>
        <p:txBody>
          <a:bodyPr/>
          <a:lstStyle/>
          <a:p>
            <a:pPr algn="l" eaLnBrk="1" hangingPunct="1">
              <a:buFont typeface="Arial" pitchFamily="34" charset="0"/>
              <a:buChar char="•"/>
            </a:pPr>
            <a:r>
              <a:rPr lang="zh-CN" altLang="en-US" sz="3200" u="sng" dirty="0" smtClean="0"/>
              <a:t> 请求</a:t>
            </a:r>
            <a:r>
              <a:rPr lang="zh-CN" altLang="en-US" sz="3200" u="sng" dirty="0" smtClean="0"/>
              <a:t>一个万维网文档所需的时间 </a:t>
            </a:r>
          </a:p>
        </p:txBody>
      </p:sp>
      <p:grpSp>
        <p:nvGrpSpPr>
          <p:cNvPr id="34" name="组合 33"/>
          <p:cNvGrpSpPr/>
          <p:nvPr/>
        </p:nvGrpSpPr>
        <p:grpSpPr>
          <a:xfrm>
            <a:off x="683568" y="1484784"/>
            <a:ext cx="7264400" cy="4701620"/>
            <a:chOff x="801688" y="1939925"/>
            <a:chExt cx="7264400" cy="4701620"/>
          </a:xfrm>
        </p:grpSpPr>
        <p:sp>
          <p:nvSpPr>
            <p:cNvPr id="82946" name="Line 20"/>
            <p:cNvSpPr>
              <a:spLocks noChangeShapeType="1"/>
            </p:cNvSpPr>
            <p:nvPr/>
          </p:nvSpPr>
          <p:spPr bwMode="auto">
            <a:xfrm flipH="1">
              <a:off x="2687638" y="4459288"/>
              <a:ext cx="4762" cy="971550"/>
            </a:xfrm>
            <a:prstGeom prst="line">
              <a:avLst/>
            </a:prstGeom>
            <a:noFill/>
            <a:ln w="9525">
              <a:solidFill>
                <a:schemeClr val="folHlink"/>
              </a:solidFill>
              <a:round/>
              <a:headEnd type="triangle" w="sm" len="med"/>
              <a:tailEnd type="triangle" w="sm" len="med"/>
            </a:ln>
          </p:spPr>
          <p:txBody>
            <a:bodyPr/>
            <a:lstStyle/>
            <a:p>
              <a:endParaRPr lang="zh-CN" altLang="en-US" b="1">
                <a:latin typeface="华文新魏" pitchFamily="2" charset="-122"/>
                <a:ea typeface="华文新魏" pitchFamily="2" charset="-122"/>
              </a:endParaRPr>
            </a:p>
          </p:txBody>
        </p:sp>
        <p:sp>
          <p:nvSpPr>
            <p:cNvPr id="82947" name="Rectangle 25"/>
            <p:cNvSpPr>
              <a:spLocks noChangeArrowheads="1"/>
            </p:cNvSpPr>
            <p:nvPr/>
          </p:nvSpPr>
          <p:spPr bwMode="auto">
            <a:xfrm>
              <a:off x="2420938" y="4811713"/>
              <a:ext cx="517525" cy="273050"/>
            </a:xfrm>
            <a:prstGeom prst="rect">
              <a:avLst/>
            </a:prstGeom>
            <a:solidFill>
              <a:schemeClr val="bg1"/>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82948" name="Text Box 26"/>
            <p:cNvSpPr txBox="1">
              <a:spLocks noChangeArrowheads="1"/>
            </p:cNvSpPr>
            <p:nvPr/>
          </p:nvSpPr>
          <p:spPr bwMode="auto">
            <a:xfrm>
              <a:off x="2335213" y="4797425"/>
              <a:ext cx="628650" cy="366713"/>
            </a:xfrm>
            <a:prstGeom prst="rect">
              <a:avLst/>
            </a:prstGeom>
            <a:noFill/>
            <a:ln w="9525">
              <a:noFill/>
              <a:miter lim="800000"/>
              <a:headEnd/>
              <a:tailEnd/>
            </a:ln>
          </p:spPr>
          <p:txBody>
            <a:bodyPr wrap="none">
              <a:spAutoFit/>
            </a:bodyPr>
            <a:lstStyle/>
            <a:p>
              <a:r>
                <a:rPr kumimoji="1" lang="en-US" altLang="zh-CN" sz="1800" b="1">
                  <a:latin typeface="华文新魏" pitchFamily="2" charset="-122"/>
                  <a:ea typeface="华文新魏" pitchFamily="2" charset="-122"/>
                </a:rPr>
                <a:t>RTT</a:t>
              </a:r>
            </a:p>
          </p:txBody>
        </p:sp>
        <p:sp>
          <p:nvSpPr>
            <p:cNvPr id="82949" name="Line 19"/>
            <p:cNvSpPr>
              <a:spLocks noChangeShapeType="1"/>
            </p:cNvSpPr>
            <p:nvPr/>
          </p:nvSpPr>
          <p:spPr bwMode="auto">
            <a:xfrm flipH="1">
              <a:off x="2692400" y="3482975"/>
              <a:ext cx="6350" cy="969963"/>
            </a:xfrm>
            <a:prstGeom prst="line">
              <a:avLst/>
            </a:prstGeom>
            <a:noFill/>
            <a:ln w="9525">
              <a:solidFill>
                <a:schemeClr val="folHlink"/>
              </a:solidFill>
              <a:round/>
              <a:headEnd type="triangle" w="sm" len="med"/>
              <a:tailEnd type="triangle" w="sm" len="med"/>
            </a:ln>
          </p:spPr>
          <p:txBody>
            <a:bodyPr/>
            <a:lstStyle/>
            <a:p>
              <a:endParaRPr lang="zh-CN" altLang="en-US" b="1">
                <a:latin typeface="华文新魏" pitchFamily="2" charset="-122"/>
                <a:ea typeface="华文新魏" pitchFamily="2" charset="-122"/>
              </a:endParaRPr>
            </a:p>
          </p:txBody>
        </p:sp>
        <p:sp>
          <p:nvSpPr>
            <p:cNvPr id="82950" name="Rectangle 22"/>
            <p:cNvSpPr>
              <a:spLocks noChangeArrowheads="1"/>
            </p:cNvSpPr>
            <p:nvPr/>
          </p:nvSpPr>
          <p:spPr bwMode="auto">
            <a:xfrm>
              <a:off x="2420938" y="3860800"/>
              <a:ext cx="517525" cy="274638"/>
            </a:xfrm>
            <a:prstGeom prst="rect">
              <a:avLst/>
            </a:prstGeom>
            <a:solidFill>
              <a:schemeClr val="bg1"/>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82951" name="Text Box 23"/>
            <p:cNvSpPr txBox="1">
              <a:spLocks noChangeArrowheads="1"/>
            </p:cNvSpPr>
            <p:nvPr/>
          </p:nvSpPr>
          <p:spPr bwMode="auto">
            <a:xfrm>
              <a:off x="2359025" y="3824288"/>
              <a:ext cx="628650" cy="366712"/>
            </a:xfrm>
            <a:prstGeom prst="rect">
              <a:avLst/>
            </a:prstGeom>
            <a:noFill/>
            <a:ln w="9525">
              <a:noFill/>
              <a:miter lim="800000"/>
              <a:headEnd/>
              <a:tailEnd/>
            </a:ln>
          </p:spPr>
          <p:txBody>
            <a:bodyPr wrap="none">
              <a:spAutoFit/>
            </a:bodyPr>
            <a:lstStyle/>
            <a:p>
              <a:r>
                <a:rPr kumimoji="1" lang="en-US" altLang="zh-CN" sz="1800" b="1">
                  <a:latin typeface="华文新魏" pitchFamily="2" charset="-122"/>
                  <a:ea typeface="华文新魏" pitchFamily="2" charset="-122"/>
                </a:rPr>
                <a:t>RTT</a:t>
              </a:r>
            </a:p>
          </p:txBody>
        </p:sp>
        <p:sp>
          <p:nvSpPr>
            <p:cNvPr id="82953" name="Freeform 4"/>
            <p:cNvSpPr>
              <a:spLocks/>
            </p:cNvSpPr>
            <p:nvPr/>
          </p:nvSpPr>
          <p:spPr bwMode="auto">
            <a:xfrm>
              <a:off x="2955925" y="4959350"/>
              <a:ext cx="3198813" cy="819150"/>
            </a:xfrm>
            <a:custGeom>
              <a:avLst/>
              <a:gdLst>
                <a:gd name="T0" fmla="*/ 0 w 1679"/>
                <a:gd name="T1" fmla="*/ 2147483647 h 408"/>
                <a:gd name="T2" fmla="*/ 0 w 1679"/>
                <a:gd name="T3" fmla="*/ 2147483647 h 408"/>
                <a:gd name="T4" fmla="*/ 2147483647 w 1679"/>
                <a:gd name="T5" fmla="*/ 0 h 408"/>
                <a:gd name="T6" fmla="*/ 2147483647 w 1679"/>
                <a:gd name="T7" fmla="*/ 2147483647 h 408"/>
                <a:gd name="T8" fmla="*/ 0 w 1679"/>
                <a:gd name="T9" fmla="*/ 2147483647 h 408"/>
                <a:gd name="T10" fmla="*/ 0 60000 65536"/>
                <a:gd name="T11" fmla="*/ 0 60000 65536"/>
                <a:gd name="T12" fmla="*/ 0 60000 65536"/>
                <a:gd name="T13" fmla="*/ 0 60000 65536"/>
                <a:gd name="T14" fmla="*/ 0 60000 65536"/>
                <a:gd name="T15" fmla="*/ 0 w 1679"/>
                <a:gd name="T16" fmla="*/ 0 h 408"/>
                <a:gd name="T17" fmla="*/ 1679 w 1679"/>
                <a:gd name="T18" fmla="*/ 408 h 408"/>
              </a:gdLst>
              <a:ahLst/>
              <a:cxnLst>
                <a:cxn ang="T10">
                  <a:pos x="T0" y="T1"/>
                </a:cxn>
                <a:cxn ang="T11">
                  <a:pos x="T2" y="T3"/>
                </a:cxn>
                <a:cxn ang="T12">
                  <a:pos x="T4" y="T5"/>
                </a:cxn>
                <a:cxn ang="T13">
                  <a:pos x="T6" y="T7"/>
                </a:cxn>
                <a:cxn ang="T14">
                  <a:pos x="T8" y="T9"/>
                </a:cxn>
              </a:cxnLst>
              <a:rect l="T15" t="T16" r="T17" b="T18"/>
              <a:pathLst>
                <a:path w="1679" h="408">
                  <a:moveTo>
                    <a:pt x="0" y="408"/>
                  </a:moveTo>
                  <a:lnTo>
                    <a:pt x="0" y="227"/>
                  </a:lnTo>
                  <a:lnTo>
                    <a:pt x="1679" y="0"/>
                  </a:lnTo>
                  <a:lnTo>
                    <a:pt x="1679" y="181"/>
                  </a:lnTo>
                  <a:lnTo>
                    <a:pt x="0" y="408"/>
                  </a:lnTo>
                  <a:close/>
                </a:path>
              </a:pathLst>
            </a:custGeom>
            <a:solidFill>
              <a:srgbClr val="99FF99"/>
            </a:solidFill>
            <a:ln w="9525">
              <a:noFill/>
              <a:round/>
              <a:headEnd/>
              <a:tailEnd/>
            </a:ln>
          </p:spPr>
          <p:txBody>
            <a:bodyPr/>
            <a:lstStyle/>
            <a:p>
              <a:endParaRPr lang="zh-CN" altLang="en-US" b="1">
                <a:latin typeface="华文新魏" pitchFamily="2" charset="-122"/>
                <a:ea typeface="华文新魏" pitchFamily="2" charset="-122"/>
              </a:endParaRPr>
            </a:p>
          </p:txBody>
        </p:sp>
        <p:pic>
          <p:nvPicPr>
            <p:cNvPr id="82954" name="Picture 5"/>
            <p:cNvPicPr>
              <a:picLocks noChangeArrowheads="1"/>
            </p:cNvPicPr>
            <p:nvPr/>
          </p:nvPicPr>
          <p:blipFill>
            <a:blip r:embed="rId2" cstate="print"/>
            <a:srcRect/>
            <a:stretch>
              <a:fillRect/>
            </a:stretch>
          </p:blipFill>
          <p:spPr bwMode="auto">
            <a:xfrm>
              <a:off x="5780088" y="2216150"/>
              <a:ext cx="895350" cy="1357313"/>
            </a:xfrm>
            <a:prstGeom prst="rect">
              <a:avLst/>
            </a:prstGeom>
            <a:noFill/>
            <a:ln w="9525">
              <a:noFill/>
              <a:miter lim="800000"/>
              <a:headEnd/>
              <a:tailEnd/>
            </a:ln>
          </p:spPr>
        </p:pic>
        <p:sp>
          <p:nvSpPr>
            <p:cNvPr id="82955" name="Rectangle 6"/>
            <p:cNvSpPr>
              <a:spLocks noChangeArrowheads="1"/>
            </p:cNvSpPr>
            <p:nvPr/>
          </p:nvSpPr>
          <p:spPr bwMode="auto">
            <a:xfrm>
              <a:off x="5520094" y="1939925"/>
              <a:ext cx="1567738" cy="320280"/>
            </a:xfrm>
            <a:prstGeom prst="rect">
              <a:avLst/>
            </a:prstGeom>
            <a:noFill/>
            <a:ln w="12700">
              <a:noFill/>
              <a:miter lim="800000"/>
              <a:headEnd/>
              <a:tailEnd/>
            </a:ln>
          </p:spPr>
          <p:txBody>
            <a:bodyPr wrap="none" lIns="90488" tIns="44450" rIns="90488" bIns="44450">
              <a:spAutoFit/>
            </a:bodyPr>
            <a:lstStyle/>
            <a:p>
              <a:pPr algn="ctr" eaLnBrk="0" hangingPunct="0">
                <a:lnSpc>
                  <a:spcPct val="80000"/>
                </a:lnSpc>
              </a:pPr>
              <a:r>
                <a:rPr kumimoji="1" lang="zh-CN" altLang="en-US" sz="1800" b="1">
                  <a:latin typeface="华文新魏" pitchFamily="2" charset="-122"/>
                  <a:ea typeface="华文新魏" pitchFamily="2" charset="-122"/>
                </a:rPr>
                <a:t>万维网服务器</a:t>
              </a:r>
            </a:p>
          </p:txBody>
        </p:sp>
        <p:sp>
          <p:nvSpPr>
            <p:cNvPr id="82956" name="Rectangle 7"/>
            <p:cNvSpPr>
              <a:spLocks noChangeArrowheads="1"/>
            </p:cNvSpPr>
            <p:nvPr/>
          </p:nvSpPr>
          <p:spPr bwMode="auto">
            <a:xfrm>
              <a:off x="2300288" y="2016125"/>
              <a:ext cx="1336905" cy="366767"/>
            </a:xfrm>
            <a:prstGeom prst="rect">
              <a:avLst/>
            </a:prstGeom>
            <a:noFill/>
            <a:ln w="12700">
              <a:noFill/>
              <a:miter lim="800000"/>
              <a:headEnd/>
              <a:tailEnd/>
            </a:ln>
          </p:spPr>
          <p:txBody>
            <a:bodyPr wrap="none" lIns="90488" tIns="44450" rIns="90488" bIns="44450">
              <a:spAutoFit/>
            </a:bodyPr>
            <a:lstStyle/>
            <a:p>
              <a:pPr eaLnBrk="0" hangingPunct="0"/>
              <a:r>
                <a:rPr kumimoji="1" lang="zh-CN" altLang="en-US" sz="1800" b="1">
                  <a:latin typeface="华文新魏" pitchFamily="2" charset="-122"/>
                  <a:ea typeface="华文新魏" pitchFamily="2" charset="-122"/>
                </a:rPr>
                <a:t>万维网客户</a:t>
              </a:r>
            </a:p>
          </p:txBody>
        </p:sp>
        <p:pic>
          <p:nvPicPr>
            <p:cNvPr id="82957" name="Picture 8"/>
            <p:cNvPicPr>
              <a:picLocks noChangeArrowheads="1"/>
            </p:cNvPicPr>
            <p:nvPr/>
          </p:nvPicPr>
          <p:blipFill>
            <a:blip r:embed="rId3" cstate="print"/>
            <a:srcRect/>
            <a:stretch>
              <a:fillRect/>
            </a:stretch>
          </p:blipFill>
          <p:spPr bwMode="auto">
            <a:xfrm>
              <a:off x="2698750" y="2508250"/>
              <a:ext cx="606425" cy="701675"/>
            </a:xfrm>
            <a:prstGeom prst="rect">
              <a:avLst/>
            </a:prstGeom>
            <a:noFill/>
            <a:ln w="9525">
              <a:noFill/>
              <a:miter lim="800000"/>
              <a:headEnd/>
              <a:tailEnd/>
            </a:ln>
          </p:spPr>
        </p:pic>
        <p:sp>
          <p:nvSpPr>
            <p:cNvPr id="82958" name="Line 9"/>
            <p:cNvSpPr>
              <a:spLocks noChangeShapeType="1"/>
            </p:cNvSpPr>
            <p:nvPr/>
          </p:nvSpPr>
          <p:spPr bwMode="auto">
            <a:xfrm>
              <a:off x="2957513" y="3405188"/>
              <a:ext cx="0" cy="2987675"/>
            </a:xfrm>
            <a:prstGeom prst="line">
              <a:avLst/>
            </a:prstGeom>
            <a:noFill/>
            <a:ln w="9525">
              <a:solidFill>
                <a:schemeClr val="folHlink"/>
              </a:solidFill>
              <a:round/>
              <a:headEnd/>
              <a:tailEnd type="triangle" w="sm" len="med"/>
            </a:ln>
          </p:spPr>
          <p:txBody>
            <a:bodyPr/>
            <a:lstStyle/>
            <a:p>
              <a:endParaRPr lang="zh-CN" altLang="en-US" b="1">
                <a:latin typeface="华文新魏" pitchFamily="2" charset="-122"/>
                <a:ea typeface="华文新魏" pitchFamily="2" charset="-122"/>
              </a:endParaRPr>
            </a:p>
          </p:txBody>
        </p:sp>
        <p:sp>
          <p:nvSpPr>
            <p:cNvPr id="82959" name="Text Box 10"/>
            <p:cNvSpPr txBox="1">
              <a:spLocks noChangeArrowheads="1"/>
            </p:cNvSpPr>
            <p:nvPr/>
          </p:nvSpPr>
          <p:spPr bwMode="auto">
            <a:xfrm>
              <a:off x="801688" y="3279775"/>
              <a:ext cx="1689565" cy="369332"/>
            </a:xfrm>
            <a:prstGeom prst="rect">
              <a:avLst/>
            </a:prstGeom>
            <a:solidFill>
              <a:schemeClr val="bg1"/>
            </a:solidFill>
            <a:ln w="9525">
              <a:noFill/>
              <a:miter lim="800000"/>
              <a:headEnd/>
              <a:tailEnd/>
            </a:ln>
          </p:spPr>
          <p:txBody>
            <a:bodyPr wrap="none">
              <a:spAutoFit/>
            </a:bodyPr>
            <a:lstStyle/>
            <a:p>
              <a:r>
                <a:rPr kumimoji="1" lang="zh-CN" altLang="en-US" sz="1800" b="1">
                  <a:latin typeface="华文新魏" pitchFamily="2" charset="-122"/>
                  <a:ea typeface="华文新魏" pitchFamily="2" charset="-122"/>
                </a:rPr>
                <a:t>发起 </a:t>
              </a:r>
              <a:r>
                <a:rPr kumimoji="1" lang="en-US" altLang="zh-CN" sz="1800" b="1">
                  <a:latin typeface="华文新魏" pitchFamily="2" charset="-122"/>
                  <a:ea typeface="华文新魏" pitchFamily="2" charset="-122"/>
                </a:rPr>
                <a:t>TCP </a:t>
              </a:r>
              <a:r>
                <a:rPr kumimoji="1" lang="zh-CN" altLang="en-US" sz="1800" b="1">
                  <a:latin typeface="华文新魏" pitchFamily="2" charset="-122"/>
                  <a:ea typeface="华文新魏" pitchFamily="2" charset="-122"/>
                </a:rPr>
                <a:t>连接</a:t>
              </a:r>
            </a:p>
          </p:txBody>
        </p:sp>
        <p:sp>
          <p:nvSpPr>
            <p:cNvPr id="82960" name="Text Box 11"/>
            <p:cNvSpPr txBox="1">
              <a:spLocks noChangeArrowheads="1"/>
            </p:cNvSpPr>
            <p:nvPr/>
          </p:nvSpPr>
          <p:spPr bwMode="auto">
            <a:xfrm>
              <a:off x="868363" y="4221163"/>
              <a:ext cx="1758950" cy="368300"/>
            </a:xfrm>
            <a:prstGeom prst="rect">
              <a:avLst/>
            </a:prstGeom>
            <a:noFill/>
            <a:ln w="9525">
              <a:noFill/>
              <a:miter lim="800000"/>
              <a:headEnd/>
              <a:tailEnd/>
            </a:ln>
          </p:spPr>
          <p:txBody>
            <a:bodyPr wrap="none">
              <a:spAutoFit/>
            </a:bodyPr>
            <a:lstStyle/>
            <a:p>
              <a:r>
                <a:rPr kumimoji="1" lang="en-US" altLang="zh-CN" sz="1800" b="1">
                  <a:latin typeface="华文新魏" pitchFamily="2" charset="-122"/>
                  <a:ea typeface="华文新魏" pitchFamily="2" charset="-122"/>
                </a:rPr>
                <a:t>HTTP </a:t>
              </a:r>
              <a:r>
                <a:rPr kumimoji="1" lang="zh-CN" altLang="en-US" sz="1800" b="1">
                  <a:latin typeface="华文新魏" pitchFamily="2" charset="-122"/>
                  <a:ea typeface="华文新魏" pitchFamily="2" charset="-122"/>
                </a:rPr>
                <a:t>请求报文</a:t>
              </a:r>
            </a:p>
          </p:txBody>
        </p:sp>
        <p:sp>
          <p:nvSpPr>
            <p:cNvPr id="82961" name="Line 12"/>
            <p:cNvSpPr>
              <a:spLocks noChangeShapeType="1"/>
            </p:cNvSpPr>
            <p:nvPr/>
          </p:nvSpPr>
          <p:spPr bwMode="auto">
            <a:xfrm>
              <a:off x="2957513" y="3482975"/>
              <a:ext cx="3198812" cy="454025"/>
            </a:xfrm>
            <a:prstGeom prst="line">
              <a:avLst/>
            </a:prstGeom>
            <a:noFill/>
            <a:ln w="38100">
              <a:solidFill>
                <a:schemeClr val="folHlink"/>
              </a:solidFill>
              <a:round/>
              <a:headEnd/>
              <a:tailEnd type="triangle" w="med" len="lg"/>
            </a:ln>
          </p:spPr>
          <p:txBody>
            <a:bodyPr/>
            <a:lstStyle/>
            <a:p>
              <a:endParaRPr lang="zh-CN" altLang="en-US" b="1">
                <a:latin typeface="华文新魏" pitchFamily="2" charset="-122"/>
                <a:ea typeface="华文新魏" pitchFamily="2" charset="-122"/>
              </a:endParaRPr>
            </a:p>
          </p:txBody>
        </p:sp>
        <p:sp>
          <p:nvSpPr>
            <p:cNvPr id="82962" name="Line 13"/>
            <p:cNvSpPr>
              <a:spLocks noChangeShapeType="1"/>
            </p:cNvSpPr>
            <p:nvPr/>
          </p:nvSpPr>
          <p:spPr bwMode="auto">
            <a:xfrm flipH="1">
              <a:off x="2946400" y="3979863"/>
              <a:ext cx="3198813" cy="455612"/>
            </a:xfrm>
            <a:prstGeom prst="line">
              <a:avLst/>
            </a:prstGeom>
            <a:noFill/>
            <a:ln w="38100">
              <a:solidFill>
                <a:schemeClr val="folHlink"/>
              </a:solidFill>
              <a:round/>
              <a:headEnd/>
              <a:tailEnd type="triangle" w="med" len="lg"/>
            </a:ln>
          </p:spPr>
          <p:txBody>
            <a:bodyPr/>
            <a:lstStyle/>
            <a:p>
              <a:endParaRPr lang="zh-CN" altLang="en-US" b="1">
                <a:latin typeface="华文新魏" pitchFamily="2" charset="-122"/>
                <a:ea typeface="华文新魏" pitchFamily="2" charset="-122"/>
              </a:endParaRPr>
            </a:p>
          </p:txBody>
        </p:sp>
        <p:sp>
          <p:nvSpPr>
            <p:cNvPr id="82963" name="Line 14"/>
            <p:cNvSpPr>
              <a:spLocks noChangeShapeType="1"/>
            </p:cNvSpPr>
            <p:nvPr/>
          </p:nvSpPr>
          <p:spPr bwMode="auto">
            <a:xfrm>
              <a:off x="2957513" y="4478338"/>
              <a:ext cx="3198812" cy="454025"/>
            </a:xfrm>
            <a:prstGeom prst="line">
              <a:avLst/>
            </a:prstGeom>
            <a:noFill/>
            <a:ln w="38100">
              <a:solidFill>
                <a:schemeClr val="folHlink"/>
              </a:solidFill>
              <a:round/>
              <a:headEnd/>
              <a:tailEnd type="triangle" w="med" len="lg"/>
            </a:ln>
          </p:spPr>
          <p:txBody>
            <a:bodyPr/>
            <a:lstStyle/>
            <a:p>
              <a:endParaRPr lang="zh-CN" altLang="en-US" b="1">
                <a:latin typeface="华文新魏" pitchFamily="2" charset="-122"/>
                <a:ea typeface="华文新魏" pitchFamily="2" charset="-122"/>
              </a:endParaRPr>
            </a:p>
          </p:txBody>
        </p:sp>
        <p:sp>
          <p:nvSpPr>
            <p:cNvPr id="82964" name="Line 15"/>
            <p:cNvSpPr>
              <a:spLocks noChangeShapeType="1"/>
            </p:cNvSpPr>
            <p:nvPr/>
          </p:nvSpPr>
          <p:spPr bwMode="auto">
            <a:xfrm>
              <a:off x="2527300" y="3482975"/>
              <a:ext cx="430213" cy="0"/>
            </a:xfrm>
            <a:prstGeom prst="line">
              <a:avLst/>
            </a:prstGeom>
            <a:noFill/>
            <a:ln w="9525">
              <a:solidFill>
                <a:schemeClr val="folHlink"/>
              </a:solidFill>
              <a:round/>
              <a:headEnd/>
              <a:tailEnd type="triangle" w="sm" len="med"/>
            </a:ln>
          </p:spPr>
          <p:txBody>
            <a:bodyPr/>
            <a:lstStyle/>
            <a:p>
              <a:endParaRPr lang="zh-CN" altLang="en-US" b="1">
                <a:latin typeface="华文新魏" pitchFamily="2" charset="-122"/>
                <a:ea typeface="华文新魏" pitchFamily="2" charset="-122"/>
              </a:endParaRPr>
            </a:p>
          </p:txBody>
        </p:sp>
        <p:sp>
          <p:nvSpPr>
            <p:cNvPr id="82965" name="Line 16"/>
            <p:cNvSpPr>
              <a:spLocks noChangeShapeType="1"/>
            </p:cNvSpPr>
            <p:nvPr/>
          </p:nvSpPr>
          <p:spPr bwMode="auto">
            <a:xfrm>
              <a:off x="2533650" y="4452938"/>
              <a:ext cx="430213" cy="0"/>
            </a:xfrm>
            <a:prstGeom prst="line">
              <a:avLst/>
            </a:prstGeom>
            <a:noFill/>
            <a:ln w="9525">
              <a:solidFill>
                <a:schemeClr val="folHlink"/>
              </a:solidFill>
              <a:round/>
              <a:headEnd/>
              <a:tailEnd type="triangle" w="sm" len="med"/>
            </a:ln>
          </p:spPr>
          <p:txBody>
            <a:bodyPr/>
            <a:lstStyle/>
            <a:p>
              <a:endParaRPr lang="zh-CN" altLang="en-US" b="1">
                <a:latin typeface="华文新魏" pitchFamily="2" charset="-122"/>
                <a:ea typeface="华文新魏" pitchFamily="2" charset="-122"/>
              </a:endParaRPr>
            </a:p>
          </p:txBody>
        </p:sp>
        <p:sp>
          <p:nvSpPr>
            <p:cNvPr id="82966" name="Line 17"/>
            <p:cNvSpPr>
              <a:spLocks noChangeShapeType="1"/>
            </p:cNvSpPr>
            <p:nvPr/>
          </p:nvSpPr>
          <p:spPr bwMode="auto">
            <a:xfrm>
              <a:off x="2516188" y="5781675"/>
              <a:ext cx="430212" cy="0"/>
            </a:xfrm>
            <a:prstGeom prst="line">
              <a:avLst/>
            </a:prstGeom>
            <a:noFill/>
            <a:ln w="9525">
              <a:solidFill>
                <a:schemeClr val="folHlink"/>
              </a:solidFill>
              <a:round/>
              <a:headEnd/>
              <a:tailEnd type="triangle" w="sm" len="med"/>
            </a:ln>
          </p:spPr>
          <p:txBody>
            <a:bodyPr/>
            <a:lstStyle/>
            <a:p>
              <a:endParaRPr lang="zh-CN" altLang="en-US" b="1">
                <a:latin typeface="华文新魏" pitchFamily="2" charset="-122"/>
                <a:ea typeface="华文新魏" pitchFamily="2" charset="-122"/>
              </a:endParaRPr>
            </a:p>
          </p:txBody>
        </p:sp>
        <p:sp>
          <p:nvSpPr>
            <p:cNvPr id="82967" name="Line 18"/>
            <p:cNvSpPr>
              <a:spLocks noChangeShapeType="1"/>
            </p:cNvSpPr>
            <p:nvPr/>
          </p:nvSpPr>
          <p:spPr bwMode="auto">
            <a:xfrm>
              <a:off x="2516188" y="5418138"/>
              <a:ext cx="430212" cy="0"/>
            </a:xfrm>
            <a:prstGeom prst="line">
              <a:avLst/>
            </a:prstGeom>
            <a:noFill/>
            <a:ln w="9525">
              <a:solidFill>
                <a:schemeClr val="folHlink"/>
              </a:solidFill>
              <a:round/>
              <a:headEnd/>
              <a:tailEnd type="triangle" w="sm" len="med"/>
            </a:ln>
          </p:spPr>
          <p:txBody>
            <a:bodyPr/>
            <a:lstStyle/>
            <a:p>
              <a:endParaRPr lang="zh-CN" altLang="en-US" b="1">
                <a:latin typeface="华文新魏" pitchFamily="2" charset="-122"/>
                <a:ea typeface="华文新魏" pitchFamily="2" charset="-122"/>
              </a:endParaRPr>
            </a:p>
          </p:txBody>
        </p:sp>
        <p:sp>
          <p:nvSpPr>
            <p:cNvPr id="82968" name="Text Box 27"/>
            <p:cNvSpPr txBox="1">
              <a:spLocks noChangeArrowheads="1"/>
            </p:cNvSpPr>
            <p:nvPr/>
          </p:nvSpPr>
          <p:spPr bwMode="auto">
            <a:xfrm>
              <a:off x="6280150" y="4845050"/>
              <a:ext cx="1785938" cy="366713"/>
            </a:xfrm>
            <a:prstGeom prst="rect">
              <a:avLst/>
            </a:prstGeom>
            <a:solidFill>
              <a:schemeClr val="bg1"/>
            </a:solidFill>
            <a:ln w="9525">
              <a:noFill/>
              <a:miter lim="800000"/>
              <a:headEnd/>
              <a:tailEnd/>
            </a:ln>
          </p:spPr>
          <p:txBody>
            <a:bodyPr wrap="none">
              <a:spAutoFit/>
            </a:bodyPr>
            <a:lstStyle/>
            <a:p>
              <a:r>
                <a:rPr kumimoji="1" lang="zh-CN" altLang="en-US" sz="1800" b="1">
                  <a:latin typeface="华文新魏" pitchFamily="2" charset="-122"/>
                  <a:ea typeface="华文新魏" pitchFamily="2" charset="-122"/>
                </a:rPr>
                <a:t>传输文档的时间</a:t>
              </a:r>
            </a:p>
          </p:txBody>
        </p:sp>
        <p:sp>
          <p:nvSpPr>
            <p:cNvPr id="82969" name="Text Box 28"/>
            <p:cNvSpPr txBox="1">
              <a:spLocks noChangeArrowheads="1"/>
            </p:cNvSpPr>
            <p:nvPr/>
          </p:nvSpPr>
          <p:spPr bwMode="auto">
            <a:xfrm>
              <a:off x="1000125" y="5583238"/>
              <a:ext cx="1555750" cy="366712"/>
            </a:xfrm>
            <a:prstGeom prst="rect">
              <a:avLst/>
            </a:prstGeom>
            <a:solidFill>
              <a:schemeClr val="bg1"/>
            </a:solidFill>
            <a:ln w="9525">
              <a:noFill/>
              <a:miter lim="800000"/>
              <a:headEnd/>
              <a:tailEnd/>
            </a:ln>
          </p:spPr>
          <p:txBody>
            <a:bodyPr wrap="none">
              <a:spAutoFit/>
            </a:bodyPr>
            <a:lstStyle/>
            <a:p>
              <a:r>
                <a:rPr kumimoji="1" lang="zh-CN" altLang="en-US" sz="1800" b="1">
                  <a:latin typeface="华文新魏" pitchFamily="2" charset="-122"/>
                  <a:ea typeface="华文新魏" pitchFamily="2" charset="-122"/>
                </a:rPr>
                <a:t>整个文档收到</a:t>
              </a:r>
            </a:p>
          </p:txBody>
        </p:sp>
        <p:sp>
          <p:nvSpPr>
            <p:cNvPr id="82970" name="AutoShape 29"/>
            <p:cNvSpPr>
              <a:spLocks noChangeArrowheads="1"/>
            </p:cNvSpPr>
            <p:nvPr/>
          </p:nvSpPr>
          <p:spPr bwMode="auto">
            <a:xfrm rot="-445727">
              <a:off x="4143375" y="5227638"/>
              <a:ext cx="950913" cy="273050"/>
            </a:xfrm>
            <a:prstGeom prst="leftArrow">
              <a:avLst>
                <a:gd name="adj1" fmla="val 50000"/>
                <a:gd name="adj2" fmla="val 87064"/>
              </a:avLst>
            </a:prstGeom>
            <a:solidFill>
              <a:schemeClr val="folHlink"/>
            </a:solidFill>
            <a:ln w="9525">
              <a:solidFill>
                <a:schemeClr val="folHlink"/>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82971" name="Line 30"/>
            <p:cNvSpPr>
              <a:spLocks noChangeShapeType="1"/>
            </p:cNvSpPr>
            <p:nvPr/>
          </p:nvSpPr>
          <p:spPr bwMode="auto">
            <a:xfrm>
              <a:off x="6146800" y="3400425"/>
              <a:ext cx="0" cy="2986088"/>
            </a:xfrm>
            <a:prstGeom prst="line">
              <a:avLst/>
            </a:prstGeom>
            <a:noFill/>
            <a:ln w="9525">
              <a:solidFill>
                <a:schemeClr val="folHlink"/>
              </a:solidFill>
              <a:round/>
              <a:headEnd/>
              <a:tailEnd type="triangle" w="sm" len="med"/>
            </a:ln>
          </p:spPr>
          <p:txBody>
            <a:bodyPr/>
            <a:lstStyle/>
            <a:p>
              <a:endParaRPr lang="zh-CN" altLang="en-US" b="1">
                <a:latin typeface="华文新魏" pitchFamily="2" charset="-122"/>
                <a:ea typeface="华文新魏" pitchFamily="2" charset="-122"/>
              </a:endParaRPr>
            </a:p>
          </p:txBody>
        </p:sp>
        <p:sp>
          <p:nvSpPr>
            <p:cNvPr id="82972" name="Text Box 31"/>
            <p:cNvSpPr txBox="1">
              <a:spLocks noChangeArrowheads="1"/>
            </p:cNvSpPr>
            <p:nvPr/>
          </p:nvSpPr>
          <p:spPr bwMode="auto">
            <a:xfrm>
              <a:off x="2649538" y="6272213"/>
              <a:ext cx="641350" cy="366712"/>
            </a:xfrm>
            <a:prstGeom prst="rect">
              <a:avLst/>
            </a:prstGeom>
            <a:noFill/>
            <a:ln w="9525">
              <a:noFill/>
              <a:miter lim="800000"/>
              <a:headEnd/>
              <a:tailEnd/>
            </a:ln>
          </p:spPr>
          <p:txBody>
            <a:bodyPr wrap="none">
              <a:spAutoFit/>
            </a:bodyPr>
            <a:lstStyle/>
            <a:p>
              <a:r>
                <a:rPr kumimoji="1" lang="zh-CN" altLang="en-US" sz="1800" b="1">
                  <a:latin typeface="华文新魏" pitchFamily="2" charset="-122"/>
                  <a:ea typeface="华文新魏" pitchFamily="2" charset="-122"/>
                </a:rPr>
                <a:t>时间</a:t>
              </a:r>
            </a:p>
          </p:txBody>
        </p:sp>
        <p:sp>
          <p:nvSpPr>
            <p:cNvPr id="82973" name="Text Box 32"/>
            <p:cNvSpPr txBox="1">
              <a:spLocks noChangeArrowheads="1"/>
            </p:cNvSpPr>
            <p:nvPr/>
          </p:nvSpPr>
          <p:spPr bwMode="auto">
            <a:xfrm>
              <a:off x="5830888" y="6272213"/>
              <a:ext cx="646331" cy="369332"/>
            </a:xfrm>
            <a:prstGeom prst="rect">
              <a:avLst/>
            </a:prstGeom>
            <a:noFill/>
            <a:ln w="9525">
              <a:noFill/>
              <a:miter lim="800000"/>
              <a:headEnd/>
              <a:tailEnd/>
            </a:ln>
          </p:spPr>
          <p:txBody>
            <a:bodyPr wrap="none">
              <a:spAutoFit/>
            </a:bodyPr>
            <a:lstStyle/>
            <a:p>
              <a:r>
                <a:rPr kumimoji="1" lang="zh-CN" altLang="en-US" sz="1800" b="1">
                  <a:latin typeface="华文新魏" pitchFamily="2" charset="-122"/>
                  <a:ea typeface="华文新魏" pitchFamily="2" charset="-122"/>
                </a:rPr>
                <a:t>时间</a:t>
              </a:r>
            </a:p>
          </p:txBody>
        </p:sp>
        <p:sp>
          <p:nvSpPr>
            <p:cNvPr id="82974" name="Text Box 33"/>
            <p:cNvSpPr txBox="1">
              <a:spLocks noChangeArrowheads="1"/>
            </p:cNvSpPr>
            <p:nvPr/>
          </p:nvSpPr>
          <p:spPr bwMode="auto">
            <a:xfrm rot="-440849">
              <a:off x="3447743" y="4811197"/>
              <a:ext cx="1770678" cy="369332"/>
            </a:xfrm>
            <a:prstGeom prst="rect">
              <a:avLst/>
            </a:prstGeom>
            <a:noFill/>
            <a:ln w="9525">
              <a:noFill/>
              <a:miter lim="800000"/>
              <a:headEnd/>
              <a:tailEnd/>
            </a:ln>
          </p:spPr>
          <p:txBody>
            <a:bodyPr wrap="none">
              <a:spAutoFit/>
            </a:bodyPr>
            <a:lstStyle/>
            <a:p>
              <a:r>
                <a:rPr kumimoji="1" lang="en-US" altLang="zh-CN" sz="1800" b="1">
                  <a:latin typeface="华文新魏" pitchFamily="2" charset="-122"/>
                  <a:ea typeface="华文新魏" pitchFamily="2" charset="-122"/>
                </a:rPr>
                <a:t>HTTP </a:t>
              </a:r>
              <a:r>
                <a:rPr kumimoji="1" lang="zh-CN" altLang="en-US" sz="1800" b="1">
                  <a:latin typeface="华文新魏" pitchFamily="2" charset="-122"/>
                  <a:ea typeface="华文新魏" pitchFamily="2" charset="-122"/>
                </a:rPr>
                <a:t>响应报文</a:t>
              </a:r>
            </a:p>
          </p:txBody>
        </p:sp>
        <p:sp>
          <p:nvSpPr>
            <p:cNvPr id="82975" name="AutoShape 34"/>
            <p:cNvSpPr>
              <a:spLocks/>
            </p:cNvSpPr>
            <p:nvPr/>
          </p:nvSpPr>
          <p:spPr bwMode="auto">
            <a:xfrm>
              <a:off x="6192838" y="4938713"/>
              <a:ext cx="87312" cy="365125"/>
            </a:xfrm>
            <a:prstGeom prst="rightBracket">
              <a:avLst>
                <a:gd name="adj" fmla="val 34849"/>
              </a:avLst>
            </a:prstGeom>
            <a:noFill/>
            <a:ln w="9525">
              <a:solidFill>
                <a:schemeClr val="folHlink"/>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82976" name="Line 35"/>
            <p:cNvSpPr>
              <a:spLocks noChangeShapeType="1"/>
            </p:cNvSpPr>
            <p:nvPr/>
          </p:nvSpPr>
          <p:spPr bwMode="auto">
            <a:xfrm>
              <a:off x="6280150" y="5121275"/>
              <a:ext cx="85725" cy="0"/>
            </a:xfrm>
            <a:prstGeom prst="line">
              <a:avLst/>
            </a:prstGeom>
            <a:noFill/>
            <a:ln w="9525">
              <a:solidFill>
                <a:schemeClr val="tx1"/>
              </a:solidFill>
              <a:round/>
              <a:headEnd/>
              <a:tailEnd/>
            </a:ln>
          </p:spPr>
          <p:txBody>
            <a:bodyPr/>
            <a:lstStyle/>
            <a:p>
              <a:endParaRPr lang="zh-CN" altLang="en-US" b="1">
                <a:latin typeface="华文新魏" pitchFamily="2" charset="-122"/>
                <a:ea typeface="华文新魏" pitchFamily="2" charset="-122"/>
              </a:endParaRPr>
            </a:p>
          </p:txBody>
        </p:sp>
      </p:grpSp>
      <p:sp>
        <p:nvSpPr>
          <p:cNvPr id="82978" name="灯片编号占位符 34"/>
          <p:cNvSpPr>
            <a:spLocks noGrp="1"/>
          </p:cNvSpPr>
          <p:nvPr>
            <p:ph type="sldNum" sz="quarter" idx="12"/>
          </p:nvPr>
        </p:nvSpPr>
        <p:spPr>
          <a:noFill/>
        </p:spPr>
        <p:txBody>
          <a:bodyPr/>
          <a:lstStyle/>
          <a:p>
            <a:fld id="{DF935150-7FD9-41CA-92E0-06D8D5E9CABA}" type="slidenum">
              <a:rPr lang="en-US" altLang="zh-CN" smtClean="0"/>
              <a:pPr/>
              <a:t>49</a:t>
            </a:fld>
            <a:endParaRPr lang="en-US" altLang="zh-CN"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9" name="Rectangle 2"/>
          <p:cNvSpPr>
            <a:spLocks noGrp="1" noChangeArrowheads="1"/>
          </p:cNvSpPr>
          <p:nvPr>
            <p:ph type="title"/>
          </p:nvPr>
        </p:nvSpPr>
        <p:spPr>
          <a:xfrm>
            <a:off x="251520" y="404664"/>
            <a:ext cx="6373812" cy="838423"/>
          </a:xfrm>
        </p:spPr>
        <p:txBody>
          <a:bodyPr/>
          <a:lstStyle/>
          <a:p>
            <a:pPr algn="l" eaLnBrk="1" hangingPunct="1">
              <a:buFont typeface="Arial" pitchFamily="34" charset="0"/>
              <a:buChar char="•"/>
            </a:pPr>
            <a:r>
              <a:rPr lang="zh-CN" altLang="en-US" sz="3200" u="sng" dirty="0" smtClean="0"/>
              <a:t> 两种通信方式</a:t>
            </a:r>
          </a:p>
        </p:txBody>
      </p:sp>
      <p:sp>
        <p:nvSpPr>
          <p:cNvPr id="6160" name="Rectangle 3"/>
          <p:cNvSpPr>
            <a:spLocks noGrp="1" noChangeArrowheads="1"/>
          </p:cNvSpPr>
          <p:nvPr>
            <p:ph type="body" idx="1"/>
          </p:nvPr>
        </p:nvSpPr>
        <p:spPr>
          <a:xfrm>
            <a:off x="395536" y="1484784"/>
            <a:ext cx="4321175" cy="4536504"/>
          </a:xfrm>
        </p:spPr>
        <p:txBody>
          <a:bodyPr/>
          <a:lstStyle/>
          <a:p>
            <a:pPr marL="0" indent="0" eaLnBrk="1" hangingPunct="1">
              <a:buFont typeface="Wingdings" pitchFamily="2" charset="2"/>
              <a:buNone/>
            </a:pPr>
            <a:r>
              <a:rPr lang="zh-CN" altLang="en-US" sz="2400" dirty="0" smtClean="0">
                <a:latin typeface="华文新魏" pitchFamily="2" charset="-122"/>
                <a:ea typeface="华文新魏" pitchFamily="2" charset="-122"/>
              </a:rPr>
              <a:t>在网络边缘的端系统中运行的程序之间的通信方式通常可划分为两大类：</a:t>
            </a:r>
          </a:p>
          <a:p>
            <a:pPr eaLnBrk="1" hangingPunct="1"/>
            <a:r>
              <a:rPr lang="zh-CN" altLang="en-US" sz="2000" dirty="0" smtClean="0">
                <a:solidFill>
                  <a:srgbClr val="CC0000"/>
                </a:solidFill>
                <a:latin typeface="华文新魏" pitchFamily="2" charset="-122"/>
                <a:ea typeface="华文新魏" pitchFamily="2" charset="-122"/>
              </a:rPr>
              <a:t>客户服务器模式</a:t>
            </a:r>
            <a:r>
              <a:rPr lang="zh-CN" altLang="en-US" sz="2000" dirty="0" smtClean="0">
                <a:latin typeface="华文新魏" pitchFamily="2" charset="-122"/>
                <a:ea typeface="华文新魏" pitchFamily="2" charset="-122"/>
              </a:rPr>
              <a:t>（</a:t>
            </a:r>
            <a:r>
              <a:rPr lang="en-US" altLang="zh-CN" sz="2000" dirty="0" smtClean="0">
                <a:latin typeface="华文新魏" pitchFamily="2" charset="-122"/>
                <a:ea typeface="华文新魏" pitchFamily="2" charset="-122"/>
              </a:rPr>
              <a:t>C/S </a:t>
            </a:r>
            <a:r>
              <a:rPr lang="zh-CN" altLang="en-US" sz="2000" dirty="0" smtClean="0">
                <a:latin typeface="华文新魏" pitchFamily="2" charset="-122"/>
                <a:ea typeface="华文新魏" pitchFamily="2" charset="-122"/>
              </a:rPr>
              <a:t>） </a:t>
            </a:r>
            <a:endParaRPr lang="en-US" altLang="zh-CN" sz="2000" dirty="0" smtClean="0">
              <a:latin typeface="华文新魏" pitchFamily="2" charset="-122"/>
              <a:ea typeface="华文新魏" pitchFamily="2" charset="-122"/>
            </a:endParaRPr>
          </a:p>
          <a:p>
            <a:pPr eaLnBrk="1" hangingPunct="1">
              <a:buNone/>
            </a:pPr>
            <a:r>
              <a:rPr lang="zh-CN" altLang="en-US" sz="2000" dirty="0" smtClean="0">
                <a:latin typeface="华文新魏" pitchFamily="2" charset="-122"/>
                <a:ea typeface="华文新魏" pitchFamily="2" charset="-122"/>
              </a:rPr>
              <a:t>      客户服务器方式所描述的是进程之间服务和被服务的关系</a:t>
            </a:r>
          </a:p>
          <a:p>
            <a:pPr eaLnBrk="1" hangingPunct="1"/>
            <a:r>
              <a:rPr lang="zh-CN" altLang="en-US" sz="2000" dirty="0" smtClean="0">
                <a:solidFill>
                  <a:srgbClr val="CC0000"/>
                </a:solidFill>
                <a:latin typeface="华文新魏" pitchFamily="2" charset="-122"/>
                <a:ea typeface="华文新魏" pitchFamily="2" charset="-122"/>
              </a:rPr>
              <a:t>对等模式</a:t>
            </a:r>
            <a:r>
              <a:rPr lang="zh-CN" altLang="en-US" sz="2000" dirty="0" smtClean="0">
                <a:latin typeface="华文新魏" pitchFamily="2" charset="-122"/>
                <a:ea typeface="华文新魏" pitchFamily="2" charset="-122"/>
              </a:rPr>
              <a:t>（</a:t>
            </a:r>
            <a:r>
              <a:rPr lang="en-US" altLang="zh-CN" sz="2000" dirty="0" smtClean="0">
                <a:latin typeface="华文新魏" pitchFamily="2" charset="-122"/>
                <a:ea typeface="华文新魏" pitchFamily="2" charset="-122"/>
              </a:rPr>
              <a:t>P2P </a:t>
            </a:r>
            <a:r>
              <a:rPr lang="zh-CN" altLang="en-US" sz="2000" dirty="0" smtClean="0">
                <a:latin typeface="华文新魏" pitchFamily="2" charset="-122"/>
                <a:ea typeface="华文新魏" pitchFamily="2" charset="-122"/>
              </a:rPr>
              <a:t>）</a:t>
            </a:r>
          </a:p>
          <a:p>
            <a:pPr eaLnBrk="1" hangingPunct="1">
              <a:buFont typeface="Wingdings" pitchFamily="2" charset="2"/>
              <a:buNone/>
            </a:pPr>
            <a:r>
              <a:rPr lang="zh-CN" altLang="en-US" sz="2000" dirty="0" smtClean="0">
                <a:latin typeface="华文新魏" pitchFamily="2" charset="-122"/>
                <a:ea typeface="华文新魏" pitchFamily="2" charset="-122"/>
              </a:rPr>
              <a:t>      两个主机通信时并不区分哪一个是服务请求方还是服务提供方。两个主机进行平等的、对等连接通信。</a:t>
            </a:r>
          </a:p>
        </p:txBody>
      </p:sp>
      <p:sp>
        <p:nvSpPr>
          <p:cNvPr id="6162" name="灯片编号占位符 5"/>
          <p:cNvSpPr>
            <a:spLocks noGrp="1"/>
          </p:cNvSpPr>
          <p:nvPr>
            <p:ph type="sldNum" sz="quarter" idx="11"/>
          </p:nvPr>
        </p:nvSpPr>
        <p:spPr>
          <a:xfrm>
            <a:off x="3419872" y="6400800"/>
            <a:ext cx="5334000" cy="457200"/>
          </a:xfrm>
          <a:noFill/>
        </p:spPr>
        <p:txBody>
          <a:bodyPr/>
          <a:lstStyle/>
          <a:p>
            <a:pPr algn="r"/>
            <a:fld id="{3A03ADC9-38C4-4E13-A865-ED8D0B1D19F6}" type="slidenum">
              <a:rPr lang="en-US" altLang="zh-CN" smtClean="0"/>
              <a:pPr algn="r"/>
              <a:t>5</a:t>
            </a:fld>
            <a:endParaRPr lang="en-US" altLang="zh-CN" dirty="0" smtClean="0"/>
          </a:p>
        </p:txBody>
      </p:sp>
      <p:sp>
        <p:nvSpPr>
          <p:cNvPr id="6163" name="Freeform 229"/>
          <p:cNvSpPr>
            <a:spLocks/>
          </p:cNvSpPr>
          <p:nvPr/>
        </p:nvSpPr>
        <p:spPr bwMode="auto">
          <a:xfrm>
            <a:off x="7133704" y="3192364"/>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6164" name="Freeform 230"/>
          <p:cNvSpPr>
            <a:spLocks/>
          </p:cNvSpPr>
          <p:nvPr/>
        </p:nvSpPr>
        <p:spPr bwMode="auto">
          <a:xfrm>
            <a:off x="7197601" y="2098675"/>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6165" name="Freeform 231"/>
          <p:cNvSpPr>
            <a:spLocks/>
          </p:cNvSpPr>
          <p:nvPr/>
        </p:nvSpPr>
        <p:spPr bwMode="auto">
          <a:xfrm>
            <a:off x="5412854" y="1374676"/>
            <a:ext cx="1644650"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2" name="Group 232"/>
          <p:cNvGrpSpPr>
            <a:grpSpLocks/>
          </p:cNvGrpSpPr>
          <p:nvPr/>
        </p:nvGrpSpPr>
        <p:grpSpPr bwMode="auto">
          <a:xfrm>
            <a:off x="5500167" y="2709764"/>
            <a:ext cx="1458912" cy="933450"/>
            <a:chOff x="2889" y="1631"/>
            <a:chExt cx="980" cy="743"/>
          </a:xfrm>
        </p:grpSpPr>
        <p:sp>
          <p:nvSpPr>
            <p:cNvPr id="6495" name="Rectangle 233"/>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en-US"/>
            </a:p>
          </p:txBody>
        </p:sp>
        <p:sp>
          <p:nvSpPr>
            <p:cNvPr id="6496" name="AutoShape 234"/>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zh-CN" altLang="en-US">
                <a:solidFill>
                  <a:srgbClr val="00CCFF"/>
                </a:solidFill>
              </a:endParaRPr>
            </a:p>
          </p:txBody>
        </p:sp>
      </p:grpSp>
      <p:grpSp>
        <p:nvGrpSpPr>
          <p:cNvPr id="3" name="Group 235"/>
          <p:cNvGrpSpPr>
            <a:grpSpLocks/>
          </p:cNvGrpSpPr>
          <p:nvPr/>
        </p:nvGrpSpPr>
        <p:grpSpPr bwMode="auto">
          <a:xfrm>
            <a:off x="6201842" y="1566764"/>
            <a:ext cx="336550" cy="531812"/>
            <a:chOff x="3796" y="1043"/>
            <a:chExt cx="865" cy="1237"/>
          </a:xfrm>
        </p:grpSpPr>
        <p:sp>
          <p:nvSpPr>
            <p:cNvPr id="6465" name="Line 236"/>
            <p:cNvSpPr>
              <a:spLocks noChangeShapeType="1"/>
            </p:cNvSpPr>
            <p:nvPr/>
          </p:nvSpPr>
          <p:spPr bwMode="auto">
            <a:xfrm flipH="1">
              <a:off x="3992" y="1481"/>
              <a:ext cx="235" cy="724"/>
            </a:xfrm>
            <a:prstGeom prst="line">
              <a:avLst/>
            </a:prstGeom>
            <a:noFill/>
            <a:ln w="9525">
              <a:solidFill>
                <a:schemeClr val="bg2"/>
              </a:solidFill>
              <a:round/>
              <a:headEnd/>
              <a:tailEnd/>
            </a:ln>
          </p:spPr>
          <p:txBody>
            <a:bodyPr wrap="none"/>
            <a:lstStyle/>
            <a:p>
              <a:endParaRPr lang="zh-CN" altLang="en-US"/>
            </a:p>
          </p:txBody>
        </p:sp>
        <p:sp>
          <p:nvSpPr>
            <p:cNvPr id="6466" name="Line 237"/>
            <p:cNvSpPr>
              <a:spLocks noChangeShapeType="1"/>
            </p:cNvSpPr>
            <p:nvPr/>
          </p:nvSpPr>
          <p:spPr bwMode="auto">
            <a:xfrm>
              <a:off x="4227" y="1481"/>
              <a:ext cx="236" cy="720"/>
            </a:xfrm>
            <a:prstGeom prst="line">
              <a:avLst/>
            </a:prstGeom>
            <a:noFill/>
            <a:ln w="9525">
              <a:solidFill>
                <a:schemeClr val="bg2"/>
              </a:solidFill>
              <a:round/>
              <a:headEnd/>
              <a:tailEnd/>
            </a:ln>
          </p:spPr>
          <p:txBody>
            <a:bodyPr wrap="none"/>
            <a:lstStyle/>
            <a:p>
              <a:endParaRPr lang="zh-CN" altLang="en-US"/>
            </a:p>
          </p:txBody>
        </p:sp>
        <p:sp>
          <p:nvSpPr>
            <p:cNvPr id="6467" name="Line 238"/>
            <p:cNvSpPr>
              <a:spLocks noChangeShapeType="1"/>
            </p:cNvSpPr>
            <p:nvPr/>
          </p:nvSpPr>
          <p:spPr bwMode="auto">
            <a:xfrm>
              <a:off x="3992" y="2201"/>
              <a:ext cx="235" cy="79"/>
            </a:xfrm>
            <a:prstGeom prst="line">
              <a:avLst/>
            </a:prstGeom>
            <a:noFill/>
            <a:ln w="9525">
              <a:solidFill>
                <a:schemeClr val="bg2"/>
              </a:solidFill>
              <a:round/>
              <a:headEnd/>
              <a:tailEnd/>
            </a:ln>
          </p:spPr>
          <p:txBody>
            <a:bodyPr wrap="none"/>
            <a:lstStyle/>
            <a:p>
              <a:endParaRPr lang="zh-CN" altLang="en-US"/>
            </a:p>
          </p:txBody>
        </p:sp>
        <p:sp>
          <p:nvSpPr>
            <p:cNvPr id="6468" name="Line 239"/>
            <p:cNvSpPr>
              <a:spLocks noChangeShapeType="1"/>
            </p:cNvSpPr>
            <p:nvPr/>
          </p:nvSpPr>
          <p:spPr bwMode="auto">
            <a:xfrm flipH="1">
              <a:off x="4227" y="2201"/>
              <a:ext cx="236" cy="79"/>
            </a:xfrm>
            <a:prstGeom prst="line">
              <a:avLst/>
            </a:prstGeom>
            <a:noFill/>
            <a:ln w="9525">
              <a:solidFill>
                <a:schemeClr val="bg2"/>
              </a:solidFill>
              <a:round/>
              <a:headEnd/>
              <a:tailEnd/>
            </a:ln>
          </p:spPr>
          <p:txBody>
            <a:bodyPr wrap="none"/>
            <a:lstStyle/>
            <a:p>
              <a:endParaRPr lang="zh-CN" altLang="en-US"/>
            </a:p>
          </p:txBody>
        </p:sp>
        <p:sp>
          <p:nvSpPr>
            <p:cNvPr id="6469" name="Line 240"/>
            <p:cNvSpPr>
              <a:spLocks noChangeShapeType="1"/>
            </p:cNvSpPr>
            <p:nvPr/>
          </p:nvSpPr>
          <p:spPr bwMode="auto">
            <a:xfrm>
              <a:off x="4227" y="1497"/>
              <a:ext cx="0" cy="783"/>
            </a:xfrm>
            <a:prstGeom prst="line">
              <a:avLst/>
            </a:prstGeom>
            <a:noFill/>
            <a:ln w="9525">
              <a:solidFill>
                <a:schemeClr val="bg2"/>
              </a:solidFill>
              <a:round/>
              <a:headEnd/>
              <a:tailEnd/>
            </a:ln>
          </p:spPr>
          <p:txBody>
            <a:bodyPr wrap="none"/>
            <a:lstStyle/>
            <a:p>
              <a:endParaRPr lang="zh-CN" altLang="en-US"/>
            </a:p>
          </p:txBody>
        </p:sp>
        <p:sp>
          <p:nvSpPr>
            <p:cNvPr id="6470" name="Line 241"/>
            <p:cNvSpPr>
              <a:spLocks noChangeShapeType="1"/>
            </p:cNvSpPr>
            <p:nvPr/>
          </p:nvSpPr>
          <p:spPr bwMode="auto">
            <a:xfrm flipV="1">
              <a:off x="3992" y="2127"/>
              <a:ext cx="235" cy="78"/>
            </a:xfrm>
            <a:prstGeom prst="line">
              <a:avLst/>
            </a:prstGeom>
            <a:noFill/>
            <a:ln w="9525">
              <a:solidFill>
                <a:schemeClr val="bg2"/>
              </a:solidFill>
              <a:round/>
              <a:headEnd/>
              <a:tailEnd/>
            </a:ln>
          </p:spPr>
          <p:txBody>
            <a:bodyPr wrap="none"/>
            <a:lstStyle/>
            <a:p>
              <a:endParaRPr lang="zh-CN" altLang="en-US"/>
            </a:p>
          </p:txBody>
        </p:sp>
        <p:sp>
          <p:nvSpPr>
            <p:cNvPr id="6471" name="Line 242"/>
            <p:cNvSpPr>
              <a:spLocks noChangeShapeType="1"/>
            </p:cNvSpPr>
            <p:nvPr/>
          </p:nvSpPr>
          <p:spPr bwMode="auto">
            <a:xfrm flipH="1" flipV="1">
              <a:off x="4227" y="2127"/>
              <a:ext cx="236" cy="74"/>
            </a:xfrm>
            <a:prstGeom prst="line">
              <a:avLst/>
            </a:prstGeom>
            <a:noFill/>
            <a:ln w="9525">
              <a:solidFill>
                <a:schemeClr val="bg2"/>
              </a:solidFill>
              <a:round/>
              <a:headEnd/>
              <a:tailEnd/>
            </a:ln>
          </p:spPr>
          <p:txBody>
            <a:bodyPr wrap="none"/>
            <a:lstStyle/>
            <a:p>
              <a:endParaRPr lang="zh-CN" altLang="en-US"/>
            </a:p>
          </p:txBody>
        </p:sp>
        <p:sp>
          <p:nvSpPr>
            <p:cNvPr id="6472" name="Line 243"/>
            <p:cNvSpPr>
              <a:spLocks noChangeShapeType="1"/>
            </p:cNvSpPr>
            <p:nvPr/>
          </p:nvSpPr>
          <p:spPr bwMode="auto">
            <a:xfrm>
              <a:off x="4092" y="1890"/>
              <a:ext cx="135" cy="60"/>
            </a:xfrm>
            <a:prstGeom prst="line">
              <a:avLst/>
            </a:prstGeom>
            <a:noFill/>
            <a:ln w="9525">
              <a:solidFill>
                <a:schemeClr val="bg2"/>
              </a:solidFill>
              <a:round/>
              <a:headEnd/>
              <a:tailEnd/>
            </a:ln>
          </p:spPr>
          <p:txBody>
            <a:bodyPr wrap="none"/>
            <a:lstStyle/>
            <a:p>
              <a:endParaRPr lang="zh-CN" altLang="en-US"/>
            </a:p>
          </p:txBody>
        </p:sp>
        <p:sp>
          <p:nvSpPr>
            <p:cNvPr id="6473" name="Line 244"/>
            <p:cNvSpPr>
              <a:spLocks noChangeShapeType="1"/>
            </p:cNvSpPr>
            <p:nvPr/>
          </p:nvSpPr>
          <p:spPr bwMode="auto">
            <a:xfrm flipV="1">
              <a:off x="4227" y="1890"/>
              <a:ext cx="143" cy="60"/>
            </a:xfrm>
            <a:prstGeom prst="line">
              <a:avLst/>
            </a:prstGeom>
            <a:noFill/>
            <a:ln w="9525">
              <a:solidFill>
                <a:schemeClr val="bg2"/>
              </a:solidFill>
              <a:round/>
              <a:headEnd/>
              <a:tailEnd/>
            </a:ln>
          </p:spPr>
          <p:txBody>
            <a:bodyPr wrap="none"/>
            <a:lstStyle/>
            <a:p>
              <a:endParaRPr lang="zh-CN" altLang="en-US"/>
            </a:p>
          </p:txBody>
        </p:sp>
        <p:sp>
          <p:nvSpPr>
            <p:cNvPr id="6474" name="Line 245"/>
            <p:cNvSpPr>
              <a:spLocks noChangeShapeType="1"/>
            </p:cNvSpPr>
            <p:nvPr/>
          </p:nvSpPr>
          <p:spPr bwMode="auto">
            <a:xfrm>
              <a:off x="4047" y="1996"/>
              <a:ext cx="175" cy="81"/>
            </a:xfrm>
            <a:prstGeom prst="line">
              <a:avLst/>
            </a:prstGeom>
            <a:noFill/>
            <a:ln w="9525">
              <a:solidFill>
                <a:schemeClr val="bg2"/>
              </a:solidFill>
              <a:round/>
              <a:headEnd/>
              <a:tailEnd/>
            </a:ln>
          </p:spPr>
          <p:txBody>
            <a:bodyPr wrap="none"/>
            <a:lstStyle/>
            <a:p>
              <a:endParaRPr lang="zh-CN" altLang="en-US"/>
            </a:p>
          </p:txBody>
        </p:sp>
        <p:sp>
          <p:nvSpPr>
            <p:cNvPr id="6475" name="Line 246"/>
            <p:cNvSpPr>
              <a:spLocks noChangeShapeType="1"/>
            </p:cNvSpPr>
            <p:nvPr/>
          </p:nvSpPr>
          <p:spPr bwMode="auto">
            <a:xfrm flipV="1">
              <a:off x="4227" y="2012"/>
              <a:ext cx="176" cy="71"/>
            </a:xfrm>
            <a:prstGeom prst="line">
              <a:avLst/>
            </a:prstGeom>
            <a:noFill/>
            <a:ln w="9525">
              <a:solidFill>
                <a:schemeClr val="bg2"/>
              </a:solidFill>
              <a:round/>
              <a:headEnd/>
              <a:tailEnd/>
            </a:ln>
          </p:spPr>
          <p:txBody>
            <a:bodyPr wrap="none"/>
            <a:lstStyle/>
            <a:p>
              <a:endParaRPr lang="zh-CN" altLang="en-US"/>
            </a:p>
          </p:txBody>
        </p:sp>
        <p:sp>
          <p:nvSpPr>
            <p:cNvPr id="6476" name="Line 247"/>
            <p:cNvSpPr>
              <a:spLocks noChangeShapeType="1"/>
            </p:cNvSpPr>
            <p:nvPr/>
          </p:nvSpPr>
          <p:spPr bwMode="auto">
            <a:xfrm flipV="1">
              <a:off x="4227" y="1782"/>
              <a:ext cx="90" cy="29"/>
            </a:xfrm>
            <a:prstGeom prst="line">
              <a:avLst/>
            </a:prstGeom>
            <a:noFill/>
            <a:ln w="9525">
              <a:solidFill>
                <a:schemeClr val="bg2"/>
              </a:solidFill>
              <a:round/>
              <a:headEnd/>
              <a:tailEnd/>
            </a:ln>
          </p:spPr>
          <p:txBody>
            <a:bodyPr wrap="none"/>
            <a:lstStyle/>
            <a:p>
              <a:endParaRPr lang="zh-CN" altLang="en-US"/>
            </a:p>
          </p:txBody>
        </p:sp>
        <p:sp>
          <p:nvSpPr>
            <p:cNvPr id="6477" name="Line 248"/>
            <p:cNvSpPr>
              <a:spLocks noChangeShapeType="1"/>
            </p:cNvSpPr>
            <p:nvPr/>
          </p:nvSpPr>
          <p:spPr bwMode="auto">
            <a:xfrm flipV="1">
              <a:off x="4227" y="1632"/>
              <a:ext cx="57" cy="22"/>
            </a:xfrm>
            <a:prstGeom prst="line">
              <a:avLst/>
            </a:prstGeom>
            <a:noFill/>
            <a:ln w="9525">
              <a:solidFill>
                <a:schemeClr val="bg2"/>
              </a:solidFill>
              <a:round/>
              <a:headEnd/>
              <a:tailEnd/>
            </a:ln>
          </p:spPr>
          <p:txBody>
            <a:bodyPr wrap="none"/>
            <a:lstStyle/>
            <a:p>
              <a:endParaRPr lang="zh-CN" altLang="en-US"/>
            </a:p>
          </p:txBody>
        </p:sp>
        <p:sp>
          <p:nvSpPr>
            <p:cNvPr id="6478" name="Line 249"/>
            <p:cNvSpPr>
              <a:spLocks noChangeShapeType="1"/>
            </p:cNvSpPr>
            <p:nvPr/>
          </p:nvSpPr>
          <p:spPr bwMode="auto">
            <a:xfrm>
              <a:off x="4126" y="1772"/>
              <a:ext cx="109" cy="39"/>
            </a:xfrm>
            <a:prstGeom prst="line">
              <a:avLst/>
            </a:prstGeom>
            <a:noFill/>
            <a:ln w="9525">
              <a:solidFill>
                <a:schemeClr val="bg2"/>
              </a:solidFill>
              <a:round/>
              <a:headEnd/>
              <a:tailEnd/>
            </a:ln>
          </p:spPr>
          <p:txBody>
            <a:bodyPr wrap="none"/>
            <a:lstStyle/>
            <a:p>
              <a:endParaRPr lang="zh-CN" altLang="en-US"/>
            </a:p>
          </p:txBody>
        </p:sp>
        <p:sp>
          <p:nvSpPr>
            <p:cNvPr id="6479" name="Line 250"/>
            <p:cNvSpPr>
              <a:spLocks noChangeShapeType="1"/>
            </p:cNvSpPr>
            <p:nvPr/>
          </p:nvSpPr>
          <p:spPr bwMode="auto">
            <a:xfrm>
              <a:off x="4175" y="1625"/>
              <a:ext cx="63" cy="39"/>
            </a:xfrm>
            <a:prstGeom prst="line">
              <a:avLst/>
            </a:prstGeom>
            <a:noFill/>
            <a:ln w="9525">
              <a:solidFill>
                <a:schemeClr val="bg2"/>
              </a:solidFill>
              <a:round/>
              <a:headEnd/>
              <a:tailEnd/>
            </a:ln>
          </p:spPr>
          <p:txBody>
            <a:bodyPr wrap="none"/>
            <a:lstStyle/>
            <a:p>
              <a:endParaRPr lang="zh-CN" altLang="en-US"/>
            </a:p>
          </p:txBody>
        </p:sp>
        <p:grpSp>
          <p:nvGrpSpPr>
            <p:cNvPr id="4" name="Group 251"/>
            <p:cNvGrpSpPr>
              <a:grpSpLocks/>
            </p:cNvGrpSpPr>
            <p:nvPr/>
          </p:nvGrpSpPr>
          <p:grpSpPr bwMode="auto">
            <a:xfrm>
              <a:off x="4269" y="1415"/>
              <a:ext cx="392" cy="137"/>
              <a:chOff x="4227" y="1360"/>
              <a:chExt cx="863" cy="270"/>
            </a:xfrm>
          </p:grpSpPr>
          <p:sp>
            <p:nvSpPr>
              <p:cNvPr id="6491" name="Line 252"/>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6492" name="Line 253"/>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6493" name="Line 254"/>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6494" name="Line 255"/>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5" name="Group 256"/>
            <p:cNvGrpSpPr>
              <a:grpSpLocks/>
            </p:cNvGrpSpPr>
            <p:nvPr/>
          </p:nvGrpSpPr>
          <p:grpSpPr bwMode="auto">
            <a:xfrm rot="5700496">
              <a:off x="4053" y="1170"/>
              <a:ext cx="392" cy="137"/>
              <a:chOff x="4227" y="1360"/>
              <a:chExt cx="863" cy="270"/>
            </a:xfrm>
          </p:grpSpPr>
          <p:sp>
            <p:nvSpPr>
              <p:cNvPr id="6487" name="Line 257"/>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6488" name="Line 258"/>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6489" name="Line 259"/>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6490" name="Line 260"/>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6" name="Group 261"/>
            <p:cNvGrpSpPr>
              <a:grpSpLocks/>
            </p:cNvGrpSpPr>
            <p:nvPr/>
          </p:nvGrpSpPr>
          <p:grpSpPr bwMode="auto">
            <a:xfrm rot="10800000">
              <a:off x="3796" y="1402"/>
              <a:ext cx="392" cy="137"/>
              <a:chOff x="4227" y="1360"/>
              <a:chExt cx="863" cy="270"/>
            </a:xfrm>
          </p:grpSpPr>
          <p:sp>
            <p:nvSpPr>
              <p:cNvPr id="6483" name="Line 262"/>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6484" name="Line 263"/>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6485" name="Line 264"/>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6486" name="Line 265"/>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sp>
        <p:nvSpPr>
          <p:cNvPr id="6168" name="Oval 275"/>
          <p:cNvSpPr>
            <a:spLocks noChangeArrowheads="1"/>
          </p:cNvSpPr>
          <p:nvPr/>
        </p:nvSpPr>
        <p:spPr bwMode="auto">
          <a:xfrm>
            <a:off x="7259117" y="3387626"/>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169" name="Line 276"/>
          <p:cNvSpPr>
            <a:spLocks noChangeShapeType="1"/>
          </p:cNvSpPr>
          <p:nvPr/>
        </p:nvSpPr>
        <p:spPr bwMode="auto">
          <a:xfrm>
            <a:off x="7259117" y="3379689"/>
            <a:ext cx="0" cy="58737"/>
          </a:xfrm>
          <a:prstGeom prst="line">
            <a:avLst/>
          </a:prstGeom>
          <a:noFill/>
          <a:ln w="12700">
            <a:solidFill>
              <a:schemeClr val="folHlink"/>
            </a:solidFill>
            <a:round/>
            <a:headEnd/>
            <a:tailEnd/>
          </a:ln>
        </p:spPr>
        <p:txBody>
          <a:bodyPr wrap="none" anchor="ctr"/>
          <a:lstStyle/>
          <a:p>
            <a:endParaRPr lang="zh-CN" altLang="en-US"/>
          </a:p>
        </p:txBody>
      </p:sp>
      <p:sp>
        <p:nvSpPr>
          <p:cNvPr id="6170" name="Line 277"/>
          <p:cNvSpPr>
            <a:spLocks noChangeShapeType="1"/>
          </p:cNvSpPr>
          <p:nvPr/>
        </p:nvSpPr>
        <p:spPr bwMode="auto">
          <a:xfrm>
            <a:off x="7617892" y="3379689"/>
            <a:ext cx="0" cy="58737"/>
          </a:xfrm>
          <a:prstGeom prst="line">
            <a:avLst/>
          </a:prstGeom>
          <a:noFill/>
          <a:ln w="12700">
            <a:solidFill>
              <a:schemeClr val="folHlink"/>
            </a:solidFill>
            <a:round/>
            <a:headEnd/>
            <a:tailEnd/>
          </a:ln>
        </p:spPr>
        <p:txBody>
          <a:bodyPr wrap="none" anchor="ctr"/>
          <a:lstStyle/>
          <a:p>
            <a:endParaRPr lang="zh-CN" altLang="en-US"/>
          </a:p>
        </p:txBody>
      </p:sp>
      <p:sp>
        <p:nvSpPr>
          <p:cNvPr id="6171" name="Rectangle 278"/>
          <p:cNvSpPr>
            <a:spLocks noChangeArrowheads="1"/>
          </p:cNvSpPr>
          <p:nvPr/>
        </p:nvSpPr>
        <p:spPr bwMode="auto">
          <a:xfrm>
            <a:off x="7259117" y="3379689"/>
            <a:ext cx="355600" cy="58737"/>
          </a:xfrm>
          <a:prstGeom prst="rect">
            <a:avLst/>
          </a:prstGeom>
          <a:solidFill>
            <a:srgbClr val="DDDDDD"/>
          </a:solidFill>
          <a:ln w="12700">
            <a:noFill/>
            <a:miter lim="800000"/>
            <a:headEnd/>
            <a:tailEnd/>
          </a:ln>
        </p:spPr>
        <p:txBody>
          <a:bodyPr wrap="none" anchor="ctr"/>
          <a:lstStyle/>
          <a:p>
            <a:pPr algn="ctr"/>
            <a:endParaRPr lang="zh-CN" altLang="en-US"/>
          </a:p>
        </p:txBody>
      </p:sp>
      <p:sp>
        <p:nvSpPr>
          <p:cNvPr id="6172" name="Oval 279"/>
          <p:cNvSpPr>
            <a:spLocks noChangeArrowheads="1"/>
          </p:cNvSpPr>
          <p:nvPr/>
        </p:nvSpPr>
        <p:spPr bwMode="auto">
          <a:xfrm>
            <a:off x="7255942" y="3311426"/>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 name="Group 280"/>
          <p:cNvGrpSpPr>
            <a:grpSpLocks/>
          </p:cNvGrpSpPr>
          <p:nvPr/>
        </p:nvGrpSpPr>
        <p:grpSpPr bwMode="auto">
          <a:xfrm>
            <a:off x="7341667" y="3335239"/>
            <a:ext cx="179387" cy="65087"/>
            <a:chOff x="2848" y="848"/>
            <a:chExt cx="140" cy="98"/>
          </a:xfrm>
        </p:grpSpPr>
        <p:sp>
          <p:nvSpPr>
            <p:cNvPr id="6462" name="Line 28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63" name="Line 28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64" name="Line 28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8" name="Group 284"/>
          <p:cNvGrpSpPr>
            <a:grpSpLocks/>
          </p:cNvGrpSpPr>
          <p:nvPr/>
        </p:nvGrpSpPr>
        <p:grpSpPr bwMode="auto">
          <a:xfrm flipV="1">
            <a:off x="7341667" y="3335239"/>
            <a:ext cx="179387" cy="65087"/>
            <a:chOff x="2848" y="848"/>
            <a:chExt cx="140" cy="98"/>
          </a:xfrm>
        </p:grpSpPr>
        <p:sp>
          <p:nvSpPr>
            <p:cNvPr id="6459" name="Line 28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60" name="Line 28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61" name="Line 28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6175" name="Oval 289"/>
          <p:cNvSpPr>
            <a:spLocks noChangeArrowheads="1"/>
          </p:cNvSpPr>
          <p:nvPr/>
        </p:nvSpPr>
        <p:spPr bwMode="auto">
          <a:xfrm>
            <a:off x="7614717" y="3667026"/>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176" name="Line 290"/>
          <p:cNvSpPr>
            <a:spLocks noChangeShapeType="1"/>
          </p:cNvSpPr>
          <p:nvPr/>
        </p:nvSpPr>
        <p:spPr bwMode="auto">
          <a:xfrm>
            <a:off x="7614717" y="3659089"/>
            <a:ext cx="0" cy="58737"/>
          </a:xfrm>
          <a:prstGeom prst="line">
            <a:avLst/>
          </a:prstGeom>
          <a:noFill/>
          <a:ln w="12700">
            <a:solidFill>
              <a:schemeClr val="folHlink"/>
            </a:solidFill>
            <a:round/>
            <a:headEnd/>
            <a:tailEnd/>
          </a:ln>
        </p:spPr>
        <p:txBody>
          <a:bodyPr wrap="none" anchor="ctr"/>
          <a:lstStyle/>
          <a:p>
            <a:endParaRPr lang="zh-CN" altLang="en-US"/>
          </a:p>
        </p:txBody>
      </p:sp>
      <p:sp>
        <p:nvSpPr>
          <p:cNvPr id="6177" name="Line 291"/>
          <p:cNvSpPr>
            <a:spLocks noChangeShapeType="1"/>
          </p:cNvSpPr>
          <p:nvPr/>
        </p:nvSpPr>
        <p:spPr bwMode="auto">
          <a:xfrm>
            <a:off x="7973492" y="3659089"/>
            <a:ext cx="0" cy="58737"/>
          </a:xfrm>
          <a:prstGeom prst="line">
            <a:avLst/>
          </a:prstGeom>
          <a:noFill/>
          <a:ln w="12700">
            <a:solidFill>
              <a:schemeClr val="folHlink"/>
            </a:solidFill>
            <a:round/>
            <a:headEnd/>
            <a:tailEnd/>
          </a:ln>
        </p:spPr>
        <p:txBody>
          <a:bodyPr wrap="none" anchor="ctr"/>
          <a:lstStyle/>
          <a:p>
            <a:endParaRPr lang="zh-CN" altLang="en-US"/>
          </a:p>
        </p:txBody>
      </p:sp>
      <p:sp>
        <p:nvSpPr>
          <p:cNvPr id="6178" name="Rectangle 292"/>
          <p:cNvSpPr>
            <a:spLocks noChangeArrowheads="1"/>
          </p:cNvSpPr>
          <p:nvPr/>
        </p:nvSpPr>
        <p:spPr bwMode="auto">
          <a:xfrm>
            <a:off x="7614717" y="3659089"/>
            <a:ext cx="355600" cy="58737"/>
          </a:xfrm>
          <a:prstGeom prst="rect">
            <a:avLst/>
          </a:prstGeom>
          <a:solidFill>
            <a:srgbClr val="DDDDDD"/>
          </a:solidFill>
          <a:ln w="12700">
            <a:noFill/>
            <a:miter lim="800000"/>
            <a:headEnd/>
            <a:tailEnd/>
          </a:ln>
        </p:spPr>
        <p:txBody>
          <a:bodyPr wrap="none" anchor="ctr"/>
          <a:lstStyle/>
          <a:p>
            <a:pPr algn="ctr"/>
            <a:endParaRPr lang="zh-CN" altLang="en-US"/>
          </a:p>
        </p:txBody>
      </p:sp>
      <p:sp>
        <p:nvSpPr>
          <p:cNvPr id="6179" name="Oval 293"/>
          <p:cNvSpPr>
            <a:spLocks noChangeArrowheads="1"/>
          </p:cNvSpPr>
          <p:nvPr/>
        </p:nvSpPr>
        <p:spPr bwMode="auto">
          <a:xfrm>
            <a:off x="7611542" y="3590826"/>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9" name="Group 294"/>
          <p:cNvGrpSpPr>
            <a:grpSpLocks/>
          </p:cNvGrpSpPr>
          <p:nvPr/>
        </p:nvGrpSpPr>
        <p:grpSpPr bwMode="auto">
          <a:xfrm>
            <a:off x="7697267" y="3614639"/>
            <a:ext cx="179387" cy="65087"/>
            <a:chOff x="2848" y="848"/>
            <a:chExt cx="140" cy="98"/>
          </a:xfrm>
        </p:grpSpPr>
        <p:sp>
          <p:nvSpPr>
            <p:cNvPr id="6456" name="Line 29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57" name="Line 29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58" name="Line 29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10" name="Group 298"/>
          <p:cNvGrpSpPr>
            <a:grpSpLocks/>
          </p:cNvGrpSpPr>
          <p:nvPr/>
        </p:nvGrpSpPr>
        <p:grpSpPr bwMode="auto">
          <a:xfrm flipV="1">
            <a:off x="7697267" y="3614639"/>
            <a:ext cx="179387" cy="65087"/>
            <a:chOff x="2848" y="848"/>
            <a:chExt cx="140" cy="98"/>
          </a:xfrm>
        </p:grpSpPr>
        <p:sp>
          <p:nvSpPr>
            <p:cNvPr id="6453" name="Line 29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54" name="Line 30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55" name="Line 30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6182" name="Oval 303"/>
          <p:cNvSpPr>
            <a:spLocks noChangeArrowheads="1"/>
          </p:cNvSpPr>
          <p:nvPr/>
        </p:nvSpPr>
        <p:spPr bwMode="auto">
          <a:xfrm>
            <a:off x="7894117" y="3400326"/>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183" name="Line 304"/>
          <p:cNvSpPr>
            <a:spLocks noChangeShapeType="1"/>
          </p:cNvSpPr>
          <p:nvPr/>
        </p:nvSpPr>
        <p:spPr bwMode="auto">
          <a:xfrm>
            <a:off x="7894117" y="3392389"/>
            <a:ext cx="0" cy="58737"/>
          </a:xfrm>
          <a:prstGeom prst="line">
            <a:avLst/>
          </a:prstGeom>
          <a:noFill/>
          <a:ln w="12700">
            <a:solidFill>
              <a:schemeClr val="folHlink"/>
            </a:solidFill>
            <a:round/>
            <a:headEnd/>
            <a:tailEnd/>
          </a:ln>
        </p:spPr>
        <p:txBody>
          <a:bodyPr wrap="none" anchor="ctr"/>
          <a:lstStyle/>
          <a:p>
            <a:endParaRPr lang="zh-CN" altLang="en-US"/>
          </a:p>
        </p:txBody>
      </p:sp>
      <p:sp>
        <p:nvSpPr>
          <p:cNvPr id="6184" name="Line 305"/>
          <p:cNvSpPr>
            <a:spLocks noChangeShapeType="1"/>
          </p:cNvSpPr>
          <p:nvPr/>
        </p:nvSpPr>
        <p:spPr bwMode="auto">
          <a:xfrm>
            <a:off x="8252892" y="3392389"/>
            <a:ext cx="0" cy="58737"/>
          </a:xfrm>
          <a:prstGeom prst="line">
            <a:avLst/>
          </a:prstGeom>
          <a:noFill/>
          <a:ln w="12700">
            <a:solidFill>
              <a:schemeClr val="folHlink"/>
            </a:solidFill>
            <a:round/>
            <a:headEnd/>
            <a:tailEnd/>
          </a:ln>
        </p:spPr>
        <p:txBody>
          <a:bodyPr wrap="none" anchor="ctr"/>
          <a:lstStyle/>
          <a:p>
            <a:endParaRPr lang="zh-CN" altLang="en-US"/>
          </a:p>
        </p:txBody>
      </p:sp>
      <p:sp>
        <p:nvSpPr>
          <p:cNvPr id="6185" name="Rectangle 306"/>
          <p:cNvSpPr>
            <a:spLocks noChangeArrowheads="1"/>
          </p:cNvSpPr>
          <p:nvPr/>
        </p:nvSpPr>
        <p:spPr bwMode="auto">
          <a:xfrm>
            <a:off x="7894117" y="3392389"/>
            <a:ext cx="355600" cy="58737"/>
          </a:xfrm>
          <a:prstGeom prst="rect">
            <a:avLst/>
          </a:prstGeom>
          <a:solidFill>
            <a:srgbClr val="DDDDDD"/>
          </a:solidFill>
          <a:ln w="12700">
            <a:noFill/>
            <a:miter lim="800000"/>
            <a:headEnd/>
            <a:tailEnd/>
          </a:ln>
        </p:spPr>
        <p:txBody>
          <a:bodyPr wrap="none" anchor="ctr"/>
          <a:lstStyle/>
          <a:p>
            <a:pPr algn="ctr"/>
            <a:endParaRPr lang="zh-CN" altLang="en-US"/>
          </a:p>
        </p:txBody>
      </p:sp>
      <p:sp>
        <p:nvSpPr>
          <p:cNvPr id="6186" name="Oval 307"/>
          <p:cNvSpPr>
            <a:spLocks noChangeArrowheads="1"/>
          </p:cNvSpPr>
          <p:nvPr/>
        </p:nvSpPr>
        <p:spPr bwMode="auto">
          <a:xfrm>
            <a:off x="7890942" y="3324126"/>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11" name="Group 308"/>
          <p:cNvGrpSpPr>
            <a:grpSpLocks/>
          </p:cNvGrpSpPr>
          <p:nvPr/>
        </p:nvGrpSpPr>
        <p:grpSpPr bwMode="auto">
          <a:xfrm>
            <a:off x="7976667" y="3347939"/>
            <a:ext cx="179387" cy="65087"/>
            <a:chOff x="2848" y="848"/>
            <a:chExt cx="140" cy="98"/>
          </a:xfrm>
        </p:grpSpPr>
        <p:sp>
          <p:nvSpPr>
            <p:cNvPr id="6450" name="Line 30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51" name="Line 31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52" name="Line 31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12" name="Group 312"/>
          <p:cNvGrpSpPr>
            <a:grpSpLocks/>
          </p:cNvGrpSpPr>
          <p:nvPr/>
        </p:nvGrpSpPr>
        <p:grpSpPr bwMode="auto">
          <a:xfrm flipV="1">
            <a:off x="7976667" y="3347939"/>
            <a:ext cx="179387" cy="65087"/>
            <a:chOff x="2848" y="848"/>
            <a:chExt cx="140" cy="98"/>
          </a:xfrm>
        </p:grpSpPr>
        <p:sp>
          <p:nvSpPr>
            <p:cNvPr id="6447" name="Line 31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48" name="Line 31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49" name="Line 31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6189" name="Oval 317"/>
          <p:cNvSpPr>
            <a:spLocks noChangeArrowheads="1"/>
          </p:cNvSpPr>
          <p:nvPr/>
        </p:nvSpPr>
        <p:spPr bwMode="auto">
          <a:xfrm>
            <a:off x="7359129" y="2238276"/>
            <a:ext cx="347663" cy="8890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190" name="Line 318"/>
          <p:cNvSpPr>
            <a:spLocks noChangeShapeType="1"/>
          </p:cNvSpPr>
          <p:nvPr/>
        </p:nvSpPr>
        <p:spPr bwMode="auto">
          <a:xfrm>
            <a:off x="7359129" y="2230339"/>
            <a:ext cx="0" cy="55562"/>
          </a:xfrm>
          <a:prstGeom prst="line">
            <a:avLst/>
          </a:prstGeom>
          <a:noFill/>
          <a:ln w="12700">
            <a:solidFill>
              <a:schemeClr val="folHlink"/>
            </a:solidFill>
            <a:round/>
            <a:headEnd/>
            <a:tailEnd/>
          </a:ln>
        </p:spPr>
        <p:txBody>
          <a:bodyPr wrap="none" anchor="ctr"/>
          <a:lstStyle/>
          <a:p>
            <a:endParaRPr lang="zh-CN" altLang="en-US"/>
          </a:p>
        </p:txBody>
      </p:sp>
      <p:sp>
        <p:nvSpPr>
          <p:cNvPr id="6191" name="Line 319"/>
          <p:cNvSpPr>
            <a:spLocks noChangeShapeType="1"/>
          </p:cNvSpPr>
          <p:nvPr/>
        </p:nvSpPr>
        <p:spPr bwMode="auto">
          <a:xfrm>
            <a:off x="7706792" y="2230339"/>
            <a:ext cx="0" cy="55562"/>
          </a:xfrm>
          <a:prstGeom prst="line">
            <a:avLst/>
          </a:prstGeom>
          <a:noFill/>
          <a:ln w="12700">
            <a:solidFill>
              <a:schemeClr val="folHlink"/>
            </a:solidFill>
            <a:round/>
            <a:headEnd/>
            <a:tailEnd/>
          </a:ln>
        </p:spPr>
        <p:txBody>
          <a:bodyPr wrap="none" anchor="ctr"/>
          <a:lstStyle/>
          <a:p>
            <a:endParaRPr lang="zh-CN" altLang="en-US"/>
          </a:p>
        </p:txBody>
      </p:sp>
      <p:sp>
        <p:nvSpPr>
          <p:cNvPr id="6192" name="Rectangle 320"/>
          <p:cNvSpPr>
            <a:spLocks noChangeArrowheads="1"/>
          </p:cNvSpPr>
          <p:nvPr/>
        </p:nvSpPr>
        <p:spPr bwMode="auto">
          <a:xfrm>
            <a:off x="7359129" y="2230339"/>
            <a:ext cx="344488" cy="53975"/>
          </a:xfrm>
          <a:prstGeom prst="rect">
            <a:avLst/>
          </a:prstGeom>
          <a:solidFill>
            <a:srgbClr val="DDDDDD"/>
          </a:solidFill>
          <a:ln w="12700">
            <a:noFill/>
            <a:miter lim="800000"/>
            <a:headEnd/>
            <a:tailEnd/>
          </a:ln>
        </p:spPr>
        <p:txBody>
          <a:bodyPr wrap="none" anchor="ctr"/>
          <a:lstStyle/>
          <a:p>
            <a:pPr algn="ctr"/>
            <a:endParaRPr lang="zh-CN" altLang="en-US"/>
          </a:p>
        </p:txBody>
      </p:sp>
      <p:sp>
        <p:nvSpPr>
          <p:cNvPr id="6193" name="Oval 321"/>
          <p:cNvSpPr>
            <a:spLocks noChangeArrowheads="1"/>
          </p:cNvSpPr>
          <p:nvPr/>
        </p:nvSpPr>
        <p:spPr bwMode="auto">
          <a:xfrm>
            <a:off x="7355954" y="2166839"/>
            <a:ext cx="347663" cy="103187"/>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13" name="Group 322"/>
          <p:cNvGrpSpPr>
            <a:grpSpLocks/>
          </p:cNvGrpSpPr>
          <p:nvPr/>
        </p:nvGrpSpPr>
        <p:grpSpPr bwMode="auto">
          <a:xfrm>
            <a:off x="7440092" y="2189064"/>
            <a:ext cx="171450" cy="61912"/>
            <a:chOff x="2848" y="848"/>
            <a:chExt cx="140" cy="98"/>
          </a:xfrm>
        </p:grpSpPr>
        <p:sp>
          <p:nvSpPr>
            <p:cNvPr id="6444" name="Line 32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45" name="Line 32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46" name="Line 32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14" name="Group 326"/>
          <p:cNvGrpSpPr>
            <a:grpSpLocks/>
          </p:cNvGrpSpPr>
          <p:nvPr/>
        </p:nvGrpSpPr>
        <p:grpSpPr bwMode="auto">
          <a:xfrm flipV="1">
            <a:off x="7440092" y="2189064"/>
            <a:ext cx="171450" cy="60325"/>
            <a:chOff x="2848" y="848"/>
            <a:chExt cx="140" cy="98"/>
          </a:xfrm>
        </p:grpSpPr>
        <p:sp>
          <p:nvSpPr>
            <p:cNvPr id="6441" name="Line 32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42" name="Line 32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43" name="Line 32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6196" name="Oval 331"/>
          <p:cNvSpPr>
            <a:spLocks noChangeArrowheads="1"/>
          </p:cNvSpPr>
          <p:nvPr/>
        </p:nvSpPr>
        <p:spPr bwMode="auto">
          <a:xfrm>
            <a:off x="7357542" y="2498626"/>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197" name="Line 332"/>
          <p:cNvSpPr>
            <a:spLocks noChangeShapeType="1"/>
          </p:cNvSpPr>
          <p:nvPr/>
        </p:nvSpPr>
        <p:spPr bwMode="auto">
          <a:xfrm>
            <a:off x="7357542" y="2490689"/>
            <a:ext cx="0" cy="58737"/>
          </a:xfrm>
          <a:prstGeom prst="line">
            <a:avLst/>
          </a:prstGeom>
          <a:noFill/>
          <a:ln w="12700">
            <a:solidFill>
              <a:schemeClr val="folHlink"/>
            </a:solidFill>
            <a:round/>
            <a:headEnd/>
            <a:tailEnd/>
          </a:ln>
        </p:spPr>
        <p:txBody>
          <a:bodyPr wrap="none" anchor="ctr"/>
          <a:lstStyle/>
          <a:p>
            <a:endParaRPr lang="zh-CN" altLang="en-US"/>
          </a:p>
        </p:txBody>
      </p:sp>
      <p:sp>
        <p:nvSpPr>
          <p:cNvPr id="6198" name="Line 333"/>
          <p:cNvSpPr>
            <a:spLocks noChangeShapeType="1"/>
          </p:cNvSpPr>
          <p:nvPr/>
        </p:nvSpPr>
        <p:spPr bwMode="auto">
          <a:xfrm>
            <a:off x="7716317" y="2490689"/>
            <a:ext cx="0" cy="58737"/>
          </a:xfrm>
          <a:prstGeom prst="line">
            <a:avLst/>
          </a:prstGeom>
          <a:noFill/>
          <a:ln w="12700">
            <a:solidFill>
              <a:schemeClr val="folHlink"/>
            </a:solidFill>
            <a:round/>
            <a:headEnd/>
            <a:tailEnd/>
          </a:ln>
        </p:spPr>
        <p:txBody>
          <a:bodyPr wrap="none" anchor="ctr"/>
          <a:lstStyle/>
          <a:p>
            <a:endParaRPr lang="zh-CN" altLang="en-US"/>
          </a:p>
        </p:txBody>
      </p:sp>
      <p:sp>
        <p:nvSpPr>
          <p:cNvPr id="6199" name="Rectangle 334"/>
          <p:cNvSpPr>
            <a:spLocks noChangeArrowheads="1"/>
          </p:cNvSpPr>
          <p:nvPr/>
        </p:nvSpPr>
        <p:spPr bwMode="auto">
          <a:xfrm>
            <a:off x="7357542" y="2490689"/>
            <a:ext cx="355600" cy="58737"/>
          </a:xfrm>
          <a:prstGeom prst="rect">
            <a:avLst/>
          </a:prstGeom>
          <a:solidFill>
            <a:srgbClr val="DDDDDD"/>
          </a:solidFill>
          <a:ln w="12700">
            <a:noFill/>
            <a:miter lim="800000"/>
            <a:headEnd/>
            <a:tailEnd/>
          </a:ln>
        </p:spPr>
        <p:txBody>
          <a:bodyPr wrap="none" anchor="ctr"/>
          <a:lstStyle/>
          <a:p>
            <a:pPr algn="ctr"/>
            <a:endParaRPr lang="zh-CN" altLang="en-US"/>
          </a:p>
        </p:txBody>
      </p:sp>
      <p:sp>
        <p:nvSpPr>
          <p:cNvPr id="6200" name="Oval 335"/>
          <p:cNvSpPr>
            <a:spLocks noChangeArrowheads="1"/>
          </p:cNvSpPr>
          <p:nvPr/>
        </p:nvSpPr>
        <p:spPr bwMode="auto">
          <a:xfrm>
            <a:off x="7354367" y="2422426"/>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15" name="Group 336"/>
          <p:cNvGrpSpPr>
            <a:grpSpLocks/>
          </p:cNvGrpSpPr>
          <p:nvPr/>
        </p:nvGrpSpPr>
        <p:grpSpPr bwMode="auto">
          <a:xfrm>
            <a:off x="7440092" y="2446239"/>
            <a:ext cx="179387" cy="65087"/>
            <a:chOff x="2848" y="848"/>
            <a:chExt cx="140" cy="98"/>
          </a:xfrm>
        </p:grpSpPr>
        <p:sp>
          <p:nvSpPr>
            <p:cNvPr id="6438" name="Line 33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39" name="Line 33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40" name="Line 33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16" name="Group 340"/>
          <p:cNvGrpSpPr>
            <a:grpSpLocks/>
          </p:cNvGrpSpPr>
          <p:nvPr/>
        </p:nvGrpSpPr>
        <p:grpSpPr bwMode="auto">
          <a:xfrm flipV="1">
            <a:off x="7440092" y="2446239"/>
            <a:ext cx="179387" cy="65087"/>
            <a:chOff x="2848" y="848"/>
            <a:chExt cx="140" cy="98"/>
          </a:xfrm>
        </p:grpSpPr>
        <p:sp>
          <p:nvSpPr>
            <p:cNvPr id="6435" name="Line 34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36" name="Line 34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37" name="Line 34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6203" name="Oval 345"/>
          <p:cNvSpPr>
            <a:spLocks noChangeArrowheads="1"/>
          </p:cNvSpPr>
          <p:nvPr/>
        </p:nvSpPr>
        <p:spPr bwMode="auto">
          <a:xfrm>
            <a:off x="7833792" y="2139851"/>
            <a:ext cx="330200" cy="85725"/>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204" name="Line 346"/>
          <p:cNvSpPr>
            <a:spLocks noChangeShapeType="1"/>
          </p:cNvSpPr>
          <p:nvPr/>
        </p:nvSpPr>
        <p:spPr bwMode="auto">
          <a:xfrm>
            <a:off x="7833792" y="2133501"/>
            <a:ext cx="0" cy="52388"/>
          </a:xfrm>
          <a:prstGeom prst="line">
            <a:avLst/>
          </a:prstGeom>
          <a:noFill/>
          <a:ln w="12700">
            <a:solidFill>
              <a:schemeClr val="folHlink"/>
            </a:solidFill>
            <a:round/>
            <a:headEnd/>
            <a:tailEnd/>
          </a:ln>
        </p:spPr>
        <p:txBody>
          <a:bodyPr wrap="none" anchor="ctr"/>
          <a:lstStyle/>
          <a:p>
            <a:endParaRPr lang="zh-CN" altLang="en-US"/>
          </a:p>
        </p:txBody>
      </p:sp>
      <p:sp>
        <p:nvSpPr>
          <p:cNvPr id="6205" name="Line 347"/>
          <p:cNvSpPr>
            <a:spLocks noChangeShapeType="1"/>
          </p:cNvSpPr>
          <p:nvPr/>
        </p:nvSpPr>
        <p:spPr bwMode="auto">
          <a:xfrm>
            <a:off x="8163992" y="2133501"/>
            <a:ext cx="0" cy="52388"/>
          </a:xfrm>
          <a:prstGeom prst="line">
            <a:avLst/>
          </a:prstGeom>
          <a:noFill/>
          <a:ln w="12700">
            <a:solidFill>
              <a:schemeClr val="folHlink"/>
            </a:solidFill>
            <a:round/>
            <a:headEnd/>
            <a:tailEnd/>
          </a:ln>
        </p:spPr>
        <p:txBody>
          <a:bodyPr wrap="none" anchor="ctr"/>
          <a:lstStyle/>
          <a:p>
            <a:endParaRPr lang="zh-CN" altLang="en-US"/>
          </a:p>
        </p:txBody>
      </p:sp>
      <p:sp>
        <p:nvSpPr>
          <p:cNvPr id="6206" name="Rectangle 348"/>
          <p:cNvSpPr>
            <a:spLocks noChangeArrowheads="1"/>
          </p:cNvSpPr>
          <p:nvPr/>
        </p:nvSpPr>
        <p:spPr bwMode="auto">
          <a:xfrm>
            <a:off x="7833792" y="2133501"/>
            <a:ext cx="327025" cy="52388"/>
          </a:xfrm>
          <a:prstGeom prst="rect">
            <a:avLst/>
          </a:prstGeom>
          <a:solidFill>
            <a:srgbClr val="DDDDDD"/>
          </a:solidFill>
          <a:ln w="12700">
            <a:noFill/>
            <a:miter lim="800000"/>
            <a:headEnd/>
            <a:tailEnd/>
          </a:ln>
        </p:spPr>
        <p:txBody>
          <a:bodyPr wrap="none" anchor="ctr"/>
          <a:lstStyle/>
          <a:p>
            <a:pPr algn="ctr"/>
            <a:endParaRPr lang="zh-CN" altLang="en-US">
              <a:solidFill>
                <a:schemeClr val="bg2"/>
              </a:solidFill>
            </a:endParaRPr>
          </a:p>
        </p:txBody>
      </p:sp>
      <p:sp>
        <p:nvSpPr>
          <p:cNvPr id="6207" name="Oval 349"/>
          <p:cNvSpPr>
            <a:spLocks noChangeArrowheads="1"/>
          </p:cNvSpPr>
          <p:nvPr/>
        </p:nvSpPr>
        <p:spPr bwMode="auto">
          <a:xfrm>
            <a:off x="7830617" y="2071589"/>
            <a:ext cx="330200" cy="100012"/>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17" name="Group 350"/>
          <p:cNvGrpSpPr>
            <a:grpSpLocks/>
          </p:cNvGrpSpPr>
          <p:nvPr/>
        </p:nvGrpSpPr>
        <p:grpSpPr bwMode="auto">
          <a:xfrm>
            <a:off x="7909992" y="2093814"/>
            <a:ext cx="163512" cy="57150"/>
            <a:chOff x="2848" y="848"/>
            <a:chExt cx="140" cy="98"/>
          </a:xfrm>
        </p:grpSpPr>
        <p:sp>
          <p:nvSpPr>
            <p:cNvPr id="6432" name="Line 35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33" name="Line 35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34" name="Line 35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18" name="Group 354"/>
          <p:cNvGrpSpPr>
            <a:grpSpLocks/>
          </p:cNvGrpSpPr>
          <p:nvPr/>
        </p:nvGrpSpPr>
        <p:grpSpPr bwMode="auto">
          <a:xfrm flipV="1">
            <a:off x="7909992" y="2092226"/>
            <a:ext cx="163512" cy="58738"/>
            <a:chOff x="2848" y="848"/>
            <a:chExt cx="140" cy="98"/>
          </a:xfrm>
        </p:grpSpPr>
        <p:sp>
          <p:nvSpPr>
            <p:cNvPr id="6429" name="Line 35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30" name="Line 35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31" name="Line 35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6210" name="Oval 359"/>
          <p:cNvSpPr>
            <a:spLocks noChangeArrowheads="1"/>
          </p:cNvSpPr>
          <p:nvPr/>
        </p:nvSpPr>
        <p:spPr bwMode="auto">
          <a:xfrm>
            <a:off x="7919517" y="2498626"/>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211" name="Line 360"/>
          <p:cNvSpPr>
            <a:spLocks noChangeShapeType="1"/>
          </p:cNvSpPr>
          <p:nvPr/>
        </p:nvSpPr>
        <p:spPr bwMode="auto">
          <a:xfrm>
            <a:off x="7919517" y="2490689"/>
            <a:ext cx="0" cy="58737"/>
          </a:xfrm>
          <a:prstGeom prst="line">
            <a:avLst/>
          </a:prstGeom>
          <a:noFill/>
          <a:ln w="12700">
            <a:solidFill>
              <a:schemeClr val="folHlink"/>
            </a:solidFill>
            <a:round/>
            <a:headEnd/>
            <a:tailEnd/>
          </a:ln>
        </p:spPr>
        <p:txBody>
          <a:bodyPr wrap="none" anchor="ctr"/>
          <a:lstStyle/>
          <a:p>
            <a:endParaRPr lang="zh-CN" altLang="en-US"/>
          </a:p>
        </p:txBody>
      </p:sp>
      <p:sp>
        <p:nvSpPr>
          <p:cNvPr id="6212" name="Line 361"/>
          <p:cNvSpPr>
            <a:spLocks noChangeShapeType="1"/>
          </p:cNvSpPr>
          <p:nvPr/>
        </p:nvSpPr>
        <p:spPr bwMode="auto">
          <a:xfrm>
            <a:off x="8278292" y="2490689"/>
            <a:ext cx="0" cy="58737"/>
          </a:xfrm>
          <a:prstGeom prst="line">
            <a:avLst/>
          </a:prstGeom>
          <a:noFill/>
          <a:ln w="12700">
            <a:solidFill>
              <a:schemeClr val="folHlink"/>
            </a:solidFill>
            <a:round/>
            <a:headEnd/>
            <a:tailEnd/>
          </a:ln>
        </p:spPr>
        <p:txBody>
          <a:bodyPr wrap="none" anchor="ctr"/>
          <a:lstStyle/>
          <a:p>
            <a:endParaRPr lang="zh-CN" altLang="en-US"/>
          </a:p>
        </p:txBody>
      </p:sp>
      <p:sp>
        <p:nvSpPr>
          <p:cNvPr id="6213" name="Rectangle 362"/>
          <p:cNvSpPr>
            <a:spLocks noChangeArrowheads="1"/>
          </p:cNvSpPr>
          <p:nvPr/>
        </p:nvSpPr>
        <p:spPr bwMode="auto">
          <a:xfrm>
            <a:off x="7919517" y="2490689"/>
            <a:ext cx="355600" cy="58737"/>
          </a:xfrm>
          <a:prstGeom prst="rect">
            <a:avLst/>
          </a:prstGeom>
          <a:solidFill>
            <a:srgbClr val="DDDDDD"/>
          </a:solidFill>
          <a:ln w="12700">
            <a:noFill/>
            <a:miter lim="800000"/>
            <a:headEnd/>
            <a:tailEnd/>
          </a:ln>
        </p:spPr>
        <p:txBody>
          <a:bodyPr wrap="none" anchor="ctr"/>
          <a:lstStyle/>
          <a:p>
            <a:pPr algn="ctr"/>
            <a:endParaRPr lang="zh-CN" altLang="en-US"/>
          </a:p>
        </p:txBody>
      </p:sp>
      <p:sp>
        <p:nvSpPr>
          <p:cNvPr id="6214" name="Oval 363"/>
          <p:cNvSpPr>
            <a:spLocks noChangeArrowheads="1"/>
          </p:cNvSpPr>
          <p:nvPr/>
        </p:nvSpPr>
        <p:spPr bwMode="auto">
          <a:xfrm>
            <a:off x="7916342" y="2422426"/>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19" name="Group 364"/>
          <p:cNvGrpSpPr>
            <a:grpSpLocks/>
          </p:cNvGrpSpPr>
          <p:nvPr/>
        </p:nvGrpSpPr>
        <p:grpSpPr bwMode="auto">
          <a:xfrm>
            <a:off x="8002067" y="2446239"/>
            <a:ext cx="179387" cy="65087"/>
            <a:chOff x="2848" y="848"/>
            <a:chExt cx="140" cy="98"/>
          </a:xfrm>
        </p:grpSpPr>
        <p:sp>
          <p:nvSpPr>
            <p:cNvPr id="6426" name="Line 36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27" name="Line 36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28" name="Line 36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0" name="Group 368"/>
          <p:cNvGrpSpPr>
            <a:grpSpLocks/>
          </p:cNvGrpSpPr>
          <p:nvPr/>
        </p:nvGrpSpPr>
        <p:grpSpPr bwMode="auto">
          <a:xfrm flipV="1">
            <a:off x="8002067" y="2446239"/>
            <a:ext cx="179387" cy="65087"/>
            <a:chOff x="2848" y="848"/>
            <a:chExt cx="140" cy="98"/>
          </a:xfrm>
        </p:grpSpPr>
        <p:sp>
          <p:nvSpPr>
            <p:cNvPr id="6423" name="Line 36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24" name="Line 37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25" name="Line 37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6217" name="Oval 373"/>
          <p:cNvSpPr>
            <a:spLocks noChangeArrowheads="1"/>
          </p:cNvSpPr>
          <p:nvPr/>
        </p:nvSpPr>
        <p:spPr bwMode="auto">
          <a:xfrm>
            <a:off x="6509817" y="2233514"/>
            <a:ext cx="346075" cy="8731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218" name="Line 374"/>
          <p:cNvSpPr>
            <a:spLocks noChangeShapeType="1"/>
          </p:cNvSpPr>
          <p:nvPr/>
        </p:nvSpPr>
        <p:spPr bwMode="auto">
          <a:xfrm>
            <a:off x="6509817" y="2225576"/>
            <a:ext cx="0" cy="53975"/>
          </a:xfrm>
          <a:prstGeom prst="line">
            <a:avLst/>
          </a:prstGeom>
          <a:noFill/>
          <a:ln w="12700">
            <a:solidFill>
              <a:schemeClr val="folHlink"/>
            </a:solidFill>
            <a:round/>
            <a:headEnd/>
            <a:tailEnd/>
          </a:ln>
        </p:spPr>
        <p:txBody>
          <a:bodyPr wrap="none" anchor="ctr"/>
          <a:lstStyle/>
          <a:p>
            <a:endParaRPr lang="zh-CN" altLang="en-US"/>
          </a:p>
        </p:txBody>
      </p:sp>
      <p:sp>
        <p:nvSpPr>
          <p:cNvPr id="6219" name="Line 375"/>
          <p:cNvSpPr>
            <a:spLocks noChangeShapeType="1"/>
          </p:cNvSpPr>
          <p:nvPr/>
        </p:nvSpPr>
        <p:spPr bwMode="auto">
          <a:xfrm>
            <a:off x="6855892" y="2225576"/>
            <a:ext cx="0" cy="53975"/>
          </a:xfrm>
          <a:prstGeom prst="line">
            <a:avLst/>
          </a:prstGeom>
          <a:noFill/>
          <a:ln w="12700">
            <a:solidFill>
              <a:schemeClr val="folHlink"/>
            </a:solidFill>
            <a:round/>
            <a:headEnd/>
            <a:tailEnd/>
          </a:ln>
        </p:spPr>
        <p:txBody>
          <a:bodyPr wrap="none" anchor="ctr"/>
          <a:lstStyle/>
          <a:p>
            <a:endParaRPr lang="zh-CN" altLang="en-US"/>
          </a:p>
        </p:txBody>
      </p:sp>
      <p:sp>
        <p:nvSpPr>
          <p:cNvPr id="6220" name="Rectangle 376"/>
          <p:cNvSpPr>
            <a:spLocks noChangeArrowheads="1"/>
          </p:cNvSpPr>
          <p:nvPr/>
        </p:nvSpPr>
        <p:spPr bwMode="auto">
          <a:xfrm>
            <a:off x="6509817" y="2225576"/>
            <a:ext cx="342900" cy="53975"/>
          </a:xfrm>
          <a:prstGeom prst="rect">
            <a:avLst/>
          </a:prstGeom>
          <a:solidFill>
            <a:srgbClr val="DDDDDD"/>
          </a:solidFill>
          <a:ln w="12700">
            <a:noFill/>
            <a:miter lim="800000"/>
            <a:headEnd/>
            <a:tailEnd/>
          </a:ln>
        </p:spPr>
        <p:txBody>
          <a:bodyPr wrap="none" anchor="ctr"/>
          <a:lstStyle/>
          <a:p>
            <a:pPr algn="ctr"/>
            <a:endParaRPr lang="zh-CN" altLang="en-US"/>
          </a:p>
        </p:txBody>
      </p:sp>
      <p:sp>
        <p:nvSpPr>
          <p:cNvPr id="6221" name="Oval 377"/>
          <p:cNvSpPr>
            <a:spLocks noChangeArrowheads="1"/>
          </p:cNvSpPr>
          <p:nvPr/>
        </p:nvSpPr>
        <p:spPr bwMode="auto">
          <a:xfrm>
            <a:off x="6506642" y="2162076"/>
            <a:ext cx="346075" cy="103188"/>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1" name="Group 378"/>
          <p:cNvGrpSpPr>
            <a:grpSpLocks/>
          </p:cNvGrpSpPr>
          <p:nvPr/>
        </p:nvGrpSpPr>
        <p:grpSpPr bwMode="auto">
          <a:xfrm>
            <a:off x="6590779" y="2184301"/>
            <a:ext cx="171450" cy="60325"/>
            <a:chOff x="2848" y="848"/>
            <a:chExt cx="140" cy="98"/>
          </a:xfrm>
        </p:grpSpPr>
        <p:sp>
          <p:nvSpPr>
            <p:cNvPr id="6420" name="Line 37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21" name="Line 38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22" name="Line 38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2" name="Group 382"/>
          <p:cNvGrpSpPr>
            <a:grpSpLocks/>
          </p:cNvGrpSpPr>
          <p:nvPr/>
        </p:nvGrpSpPr>
        <p:grpSpPr bwMode="auto">
          <a:xfrm flipV="1">
            <a:off x="6590779" y="2184301"/>
            <a:ext cx="171450" cy="58738"/>
            <a:chOff x="2848" y="848"/>
            <a:chExt cx="140" cy="98"/>
          </a:xfrm>
        </p:grpSpPr>
        <p:sp>
          <p:nvSpPr>
            <p:cNvPr id="6417" name="Line 38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18" name="Line 38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19" name="Line 38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6224" name="Oval 387"/>
          <p:cNvSpPr>
            <a:spLocks noChangeArrowheads="1"/>
          </p:cNvSpPr>
          <p:nvPr/>
        </p:nvSpPr>
        <p:spPr bwMode="auto">
          <a:xfrm>
            <a:off x="6203429" y="3382864"/>
            <a:ext cx="346075" cy="8731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225" name="Line 388"/>
          <p:cNvSpPr>
            <a:spLocks noChangeShapeType="1"/>
          </p:cNvSpPr>
          <p:nvPr/>
        </p:nvSpPr>
        <p:spPr bwMode="auto">
          <a:xfrm>
            <a:off x="6203429" y="3374926"/>
            <a:ext cx="0" cy="53975"/>
          </a:xfrm>
          <a:prstGeom prst="line">
            <a:avLst/>
          </a:prstGeom>
          <a:noFill/>
          <a:ln w="12700">
            <a:solidFill>
              <a:schemeClr val="folHlink"/>
            </a:solidFill>
            <a:round/>
            <a:headEnd/>
            <a:tailEnd/>
          </a:ln>
        </p:spPr>
        <p:txBody>
          <a:bodyPr wrap="none" anchor="ctr"/>
          <a:lstStyle/>
          <a:p>
            <a:endParaRPr lang="zh-CN" altLang="en-US"/>
          </a:p>
        </p:txBody>
      </p:sp>
      <p:sp>
        <p:nvSpPr>
          <p:cNvPr id="6226" name="Line 389"/>
          <p:cNvSpPr>
            <a:spLocks noChangeShapeType="1"/>
          </p:cNvSpPr>
          <p:nvPr/>
        </p:nvSpPr>
        <p:spPr bwMode="auto">
          <a:xfrm>
            <a:off x="6549504" y="3374926"/>
            <a:ext cx="0" cy="53975"/>
          </a:xfrm>
          <a:prstGeom prst="line">
            <a:avLst/>
          </a:prstGeom>
          <a:noFill/>
          <a:ln w="12700">
            <a:solidFill>
              <a:schemeClr val="folHlink"/>
            </a:solidFill>
            <a:round/>
            <a:headEnd/>
            <a:tailEnd/>
          </a:ln>
        </p:spPr>
        <p:txBody>
          <a:bodyPr wrap="none" anchor="ctr"/>
          <a:lstStyle/>
          <a:p>
            <a:endParaRPr lang="zh-CN" altLang="en-US"/>
          </a:p>
        </p:txBody>
      </p:sp>
      <p:sp>
        <p:nvSpPr>
          <p:cNvPr id="6227" name="Rectangle 390"/>
          <p:cNvSpPr>
            <a:spLocks noChangeArrowheads="1"/>
          </p:cNvSpPr>
          <p:nvPr/>
        </p:nvSpPr>
        <p:spPr bwMode="auto">
          <a:xfrm>
            <a:off x="6203429" y="3374926"/>
            <a:ext cx="342900" cy="53975"/>
          </a:xfrm>
          <a:prstGeom prst="rect">
            <a:avLst/>
          </a:prstGeom>
          <a:solidFill>
            <a:srgbClr val="DDDDDD"/>
          </a:solidFill>
          <a:ln w="12700">
            <a:noFill/>
            <a:miter lim="800000"/>
            <a:headEnd/>
            <a:tailEnd/>
          </a:ln>
        </p:spPr>
        <p:txBody>
          <a:bodyPr wrap="none" anchor="ctr"/>
          <a:lstStyle/>
          <a:p>
            <a:pPr algn="ctr"/>
            <a:endParaRPr lang="zh-CN" altLang="en-US"/>
          </a:p>
        </p:txBody>
      </p:sp>
      <p:sp>
        <p:nvSpPr>
          <p:cNvPr id="6228" name="Oval 391"/>
          <p:cNvSpPr>
            <a:spLocks noChangeArrowheads="1"/>
          </p:cNvSpPr>
          <p:nvPr/>
        </p:nvSpPr>
        <p:spPr bwMode="auto">
          <a:xfrm>
            <a:off x="6200254" y="3311426"/>
            <a:ext cx="346075" cy="103188"/>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3" name="Group 392"/>
          <p:cNvGrpSpPr>
            <a:grpSpLocks/>
          </p:cNvGrpSpPr>
          <p:nvPr/>
        </p:nvGrpSpPr>
        <p:grpSpPr bwMode="auto">
          <a:xfrm>
            <a:off x="6284392" y="3333651"/>
            <a:ext cx="171450" cy="60325"/>
            <a:chOff x="2848" y="848"/>
            <a:chExt cx="140" cy="98"/>
          </a:xfrm>
        </p:grpSpPr>
        <p:sp>
          <p:nvSpPr>
            <p:cNvPr id="6414" name="Line 39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15" name="Line 39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16" name="Line 39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4" name="Group 396"/>
          <p:cNvGrpSpPr>
            <a:grpSpLocks/>
          </p:cNvGrpSpPr>
          <p:nvPr/>
        </p:nvGrpSpPr>
        <p:grpSpPr bwMode="auto">
          <a:xfrm flipV="1">
            <a:off x="6284392" y="3333651"/>
            <a:ext cx="171450" cy="58738"/>
            <a:chOff x="2848" y="848"/>
            <a:chExt cx="140" cy="98"/>
          </a:xfrm>
        </p:grpSpPr>
        <p:sp>
          <p:nvSpPr>
            <p:cNvPr id="6411" name="Line 39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12" name="Line 39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13" name="Line 39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6231" name="Line 400"/>
          <p:cNvSpPr>
            <a:spLocks noChangeShapeType="1"/>
          </p:cNvSpPr>
          <p:nvPr/>
        </p:nvSpPr>
        <p:spPr bwMode="auto">
          <a:xfrm flipV="1">
            <a:off x="7401992" y="3740051"/>
            <a:ext cx="227012" cy="436563"/>
          </a:xfrm>
          <a:prstGeom prst="line">
            <a:avLst/>
          </a:prstGeom>
          <a:noFill/>
          <a:ln w="9525">
            <a:solidFill>
              <a:schemeClr val="bg2"/>
            </a:solidFill>
            <a:round/>
            <a:headEnd/>
            <a:tailEnd/>
          </a:ln>
        </p:spPr>
        <p:txBody>
          <a:bodyPr/>
          <a:lstStyle/>
          <a:p>
            <a:endParaRPr lang="zh-CN" altLang="en-US"/>
          </a:p>
        </p:txBody>
      </p:sp>
      <p:sp>
        <p:nvSpPr>
          <p:cNvPr id="6232" name="Line 401"/>
          <p:cNvSpPr>
            <a:spLocks noChangeShapeType="1"/>
          </p:cNvSpPr>
          <p:nvPr/>
        </p:nvSpPr>
        <p:spPr bwMode="auto">
          <a:xfrm>
            <a:off x="7525817" y="3478114"/>
            <a:ext cx="163512" cy="120650"/>
          </a:xfrm>
          <a:prstGeom prst="line">
            <a:avLst/>
          </a:prstGeom>
          <a:noFill/>
          <a:ln w="9525">
            <a:solidFill>
              <a:schemeClr val="bg2"/>
            </a:solidFill>
            <a:round/>
            <a:headEnd/>
            <a:tailEnd/>
          </a:ln>
        </p:spPr>
        <p:txBody>
          <a:bodyPr/>
          <a:lstStyle/>
          <a:p>
            <a:endParaRPr lang="zh-CN" altLang="en-US"/>
          </a:p>
        </p:txBody>
      </p:sp>
      <p:sp>
        <p:nvSpPr>
          <p:cNvPr id="6233" name="Line 402"/>
          <p:cNvSpPr>
            <a:spLocks noChangeShapeType="1"/>
          </p:cNvSpPr>
          <p:nvPr/>
        </p:nvSpPr>
        <p:spPr bwMode="auto">
          <a:xfrm>
            <a:off x="7622654" y="3398739"/>
            <a:ext cx="279400" cy="0"/>
          </a:xfrm>
          <a:prstGeom prst="line">
            <a:avLst/>
          </a:prstGeom>
          <a:noFill/>
          <a:ln w="9525">
            <a:solidFill>
              <a:schemeClr val="bg2"/>
            </a:solidFill>
            <a:round/>
            <a:headEnd/>
            <a:tailEnd/>
          </a:ln>
        </p:spPr>
        <p:txBody>
          <a:bodyPr/>
          <a:lstStyle/>
          <a:p>
            <a:endParaRPr lang="zh-CN" altLang="en-US"/>
          </a:p>
        </p:txBody>
      </p:sp>
      <p:sp>
        <p:nvSpPr>
          <p:cNvPr id="6234" name="Line 403"/>
          <p:cNvSpPr>
            <a:spLocks noChangeShapeType="1"/>
          </p:cNvSpPr>
          <p:nvPr/>
        </p:nvSpPr>
        <p:spPr bwMode="auto">
          <a:xfrm flipV="1">
            <a:off x="7859192" y="3484464"/>
            <a:ext cx="134937" cy="104775"/>
          </a:xfrm>
          <a:prstGeom prst="line">
            <a:avLst/>
          </a:prstGeom>
          <a:noFill/>
          <a:ln w="9525">
            <a:solidFill>
              <a:schemeClr val="bg2"/>
            </a:solidFill>
            <a:round/>
            <a:headEnd/>
            <a:tailEnd/>
          </a:ln>
        </p:spPr>
        <p:txBody>
          <a:bodyPr/>
          <a:lstStyle/>
          <a:p>
            <a:endParaRPr lang="zh-CN" altLang="en-US"/>
          </a:p>
        </p:txBody>
      </p:sp>
      <p:sp>
        <p:nvSpPr>
          <p:cNvPr id="6235" name="Line 404"/>
          <p:cNvSpPr>
            <a:spLocks noChangeShapeType="1"/>
          </p:cNvSpPr>
          <p:nvPr/>
        </p:nvSpPr>
        <p:spPr bwMode="auto">
          <a:xfrm>
            <a:off x="6557442" y="3405089"/>
            <a:ext cx="679450" cy="0"/>
          </a:xfrm>
          <a:prstGeom prst="line">
            <a:avLst/>
          </a:prstGeom>
          <a:noFill/>
          <a:ln w="9525">
            <a:solidFill>
              <a:schemeClr val="bg2"/>
            </a:solidFill>
            <a:round/>
            <a:headEnd/>
            <a:tailEnd/>
          </a:ln>
        </p:spPr>
        <p:txBody>
          <a:bodyPr/>
          <a:lstStyle/>
          <a:p>
            <a:endParaRPr lang="zh-CN" altLang="en-US"/>
          </a:p>
        </p:txBody>
      </p:sp>
      <p:sp>
        <p:nvSpPr>
          <p:cNvPr id="6236" name="Line 427"/>
          <p:cNvSpPr>
            <a:spLocks noChangeShapeType="1"/>
          </p:cNvSpPr>
          <p:nvPr/>
        </p:nvSpPr>
        <p:spPr bwMode="auto">
          <a:xfrm>
            <a:off x="6852717" y="2252564"/>
            <a:ext cx="509587" cy="3175"/>
          </a:xfrm>
          <a:prstGeom prst="line">
            <a:avLst/>
          </a:prstGeom>
          <a:noFill/>
          <a:ln w="9525">
            <a:solidFill>
              <a:schemeClr val="bg2"/>
            </a:solidFill>
            <a:round/>
            <a:headEnd/>
            <a:tailEnd/>
          </a:ln>
        </p:spPr>
        <p:txBody>
          <a:bodyPr/>
          <a:lstStyle/>
          <a:p>
            <a:endParaRPr lang="zh-CN" altLang="en-US"/>
          </a:p>
        </p:txBody>
      </p:sp>
      <p:sp>
        <p:nvSpPr>
          <p:cNvPr id="6237" name="Line 428"/>
          <p:cNvSpPr>
            <a:spLocks noChangeShapeType="1"/>
          </p:cNvSpPr>
          <p:nvPr/>
        </p:nvSpPr>
        <p:spPr bwMode="auto">
          <a:xfrm>
            <a:off x="6419329" y="2081114"/>
            <a:ext cx="152400" cy="82550"/>
          </a:xfrm>
          <a:prstGeom prst="line">
            <a:avLst/>
          </a:prstGeom>
          <a:noFill/>
          <a:ln w="9525">
            <a:solidFill>
              <a:schemeClr val="bg2"/>
            </a:solidFill>
            <a:round/>
            <a:headEnd/>
            <a:tailEnd/>
          </a:ln>
        </p:spPr>
        <p:txBody>
          <a:bodyPr/>
          <a:lstStyle/>
          <a:p>
            <a:endParaRPr lang="zh-CN" altLang="en-US"/>
          </a:p>
        </p:txBody>
      </p:sp>
      <p:sp>
        <p:nvSpPr>
          <p:cNvPr id="6238" name="Freeform 429"/>
          <p:cNvSpPr>
            <a:spLocks/>
          </p:cNvSpPr>
          <p:nvPr/>
        </p:nvSpPr>
        <p:spPr bwMode="auto">
          <a:xfrm>
            <a:off x="5739879" y="4087714"/>
            <a:ext cx="2979738" cy="1455737"/>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6239" name="Line 430"/>
          <p:cNvSpPr>
            <a:spLocks noChangeShapeType="1"/>
          </p:cNvSpPr>
          <p:nvPr/>
        </p:nvSpPr>
        <p:spPr bwMode="auto">
          <a:xfrm rot="-5400000">
            <a:off x="7975079" y="4824314"/>
            <a:ext cx="523875" cy="139700"/>
          </a:xfrm>
          <a:prstGeom prst="line">
            <a:avLst/>
          </a:prstGeom>
          <a:noFill/>
          <a:ln w="12700">
            <a:solidFill>
              <a:schemeClr val="bg2"/>
            </a:solidFill>
            <a:round/>
            <a:headEnd/>
            <a:tailEnd/>
          </a:ln>
        </p:spPr>
        <p:txBody>
          <a:bodyPr wrap="none" anchor="ctr"/>
          <a:lstStyle/>
          <a:p>
            <a:endParaRPr lang="zh-CN" altLang="en-US"/>
          </a:p>
        </p:txBody>
      </p:sp>
      <p:sp>
        <p:nvSpPr>
          <p:cNvPr id="6240" name="Line 440"/>
          <p:cNvSpPr>
            <a:spLocks noChangeShapeType="1"/>
          </p:cNvSpPr>
          <p:nvPr/>
        </p:nvSpPr>
        <p:spPr bwMode="auto">
          <a:xfrm rot="5400000" flipV="1">
            <a:off x="8121129" y="5105301"/>
            <a:ext cx="3175" cy="85725"/>
          </a:xfrm>
          <a:prstGeom prst="line">
            <a:avLst/>
          </a:prstGeom>
          <a:noFill/>
          <a:ln w="12700">
            <a:solidFill>
              <a:schemeClr val="bg2"/>
            </a:solidFill>
            <a:round/>
            <a:headEnd/>
            <a:tailEnd/>
          </a:ln>
        </p:spPr>
        <p:txBody>
          <a:bodyPr wrap="none" anchor="ctr"/>
          <a:lstStyle/>
          <a:p>
            <a:endParaRPr lang="zh-CN" altLang="en-US"/>
          </a:p>
        </p:txBody>
      </p:sp>
      <p:sp>
        <p:nvSpPr>
          <p:cNvPr id="6241" name="Line 441"/>
          <p:cNvSpPr>
            <a:spLocks noChangeShapeType="1"/>
          </p:cNvSpPr>
          <p:nvPr/>
        </p:nvSpPr>
        <p:spPr bwMode="auto">
          <a:xfrm rot="-5400000">
            <a:off x="8306867" y="4781451"/>
            <a:ext cx="0" cy="114300"/>
          </a:xfrm>
          <a:prstGeom prst="line">
            <a:avLst/>
          </a:prstGeom>
          <a:noFill/>
          <a:ln w="12700">
            <a:solidFill>
              <a:schemeClr val="bg2"/>
            </a:solidFill>
            <a:round/>
            <a:headEnd/>
            <a:tailEnd/>
          </a:ln>
        </p:spPr>
        <p:txBody>
          <a:bodyPr wrap="none" anchor="ctr"/>
          <a:lstStyle/>
          <a:p>
            <a:endParaRPr lang="zh-CN" altLang="en-US"/>
          </a:p>
        </p:txBody>
      </p:sp>
      <p:grpSp>
        <p:nvGrpSpPr>
          <p:cNvPr id="25" name="Group 545"/>
          <p:cNvGrpSpPr>
            <a:grpSpLocks/>
          </p:cNvGrpSpPr>
          <p:nvPr/>
        </p:nvGrpSpPr>
        <p:grpSpPr bwMode="auto">
          <a:xfrm>
            <a:off x="7886179" y="4490939"/>
            <a:ext cx="501650" cy="234950"/>
            <a:chOff x="4701" y="2996"/>
            <a:chExt cx="316" cy="148"/>
          </a:xfrm>
        </p:grpSpPr>
        <p:sp>
          <p:nvSpPr>
            <p:cNvPr id="6398" name="Oval 443"/>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399" name="Line 444"/>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400" name="Line 445"/>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401" name="Rectangle 446"/>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zh-CN" altLang="en-US"/>
            </a:p>
          </p:txBody>
        </p:sp>
        <p:sp>
          <p:nvSpPr>
            <p:cNvPr id="6402" name="Oval 447"/>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6" name="Group 448"/>
            <p:cNvGrpSpPr>
              <a:grpSpLocks/>
            </p:cNvGrpSpPr>
            <p:nvPr/>
          </p:nvGrpSpPr>
          <p:grpSpPr bwMode="auto">
            <a:xfrm>
              <a:off x="4776" y="3017"/>
              <a:ext cx="156" cy="56"/>
              <a:chOff x="2848" y="848"/>
              <a:chExt cx="140" cy="98"/>
            </a:xfrm>
          </p:grpSpPr>
          <p:sp>
            <p:nvSpPr>
              <p:cNvPr id="6408" name="Line 44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09" name="Line 45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10" name="Line 45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7" name="Group 452"/>
            <p:cNvGrpSpPr>
              <a:grpSpLocks/>
            </p:cNvGrpSpPr>
            <p:nvPr/>
          </p:nvGrpSpPr>
          <p:grpSpPr bwMode="auto">
            <a:xfrm flipV="1">
              <a:off x="4776" y="3016"/>
              <a:ext cx="156" cy="56"/>
              <a:chOff x="2848" y="848"/>
              <a:chExt cx="140" cy="98"/>
            </a:xfrm>
          </p:grpSpPr>
          <p:sp>
            <p:nvSpPr>
              <p:cNvPr id="6405" name="Line 45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406" name="Line 45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407" name="Line 45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28" name="Group 456"/>
          <p:cNvGrpSpPr>
            <a:grpSpLocks/>
          </p:cNvGrpSpPr>
          <p:nvPr/>
        </p:nvGrpSpPr>
        <p:grpSpPr bwMode="auto">
          <a:xfrm>
            <a:off x="7070204" y="4214714"/>
            <a:ext cx="501650" cy="234950"/>
            <a:chOff x="3600" y="219"/>
            <a:chExt cx="360" cy="175"/>
          </a:xfrm>
        </p:grpSpPr>
        <p:sp>
          <p:nvSpPr>
            <p:cNvPr id="6385" name="Oval 457"/>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6386" name="Line 45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87" name="Line 45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88" name="Rectangle 460"/>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zh-CN" altLang="en-US"/>
            </a:p>
          </p:txBody>
        </p:sp>
        <p:sp>
          <p:nvSpPr>
            <p:cNvPr id="6389" name="Oval 461"/>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29" name="Group 462"/>
            <p:cNvGrpSpPr>
              <a:grpSpLocks/>
            </p:cNvGrpSpPr>
            <p:nvPr/>
          </p:nvGrpSpPr>
          <p:grpSpPr bwMode="auto">
            <a:xfrm>
              <a:off x="3686" y="244"/>
              <a:ext cx="177" cy="66"/>
              <a:chOff x="2848" y="848"/>
              <a:chExt cx="140" cy="98"/>
            </a:xfrm>
          </p:grpSpPr>
          <p:sp>
            <p:nvSpPr>
              <p:cNvPr id="6395" name="Line 4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96" name="Line 4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97" name="Line 4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0" name="Group 466"/>
            <p:cNvGrpSpPr>
              <a:grpSpLocks/>
            </p:cNvGrpSpPr>
            <p:nvPr/>
          </p:nvGrpSpPr>
          <p:grpSpPr bwMode="auto">
            <a:xfrm flipV="1">
              <a:off x="3686" y="243"/>
              <a:ext cx="177" cy="66"/>
              <a:chOff x="2848" y="848"/>
              <a:chExt cx="140" cy="98"/>
            </a:xfrm>
          </p:grpSpPr>
          <p:sp>
            <p:nvSpPr>
              <p:cNvPr id="6392" name="Line 46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93" name="Line 46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94" name="Line 46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 name="Group 470"/>
          <p:cNvGrpSpPr>
            <a:grpSpLocks/>
          </p:cNvGrpSpPr>
          <p:nvPr/>
        </p:nvGrpSpPr>
        <p:grpSpPr bwMode="auto">
          <a:xfrm>
            <a:off x="6405042" y="4519514"/>
            <a:ext cx="501650" cy="234950"/>
            <a:chOff x="3600" y="219"/>
            <a:chExt cx="360" cy="175"/>
          </a:xfrm>
        </p:grpSpPr>
        <p:sp>
          <p:nvSpPr>
            <p:cNvPr id="6372" name="Oval 471"/>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6373" name="Line 47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74" name="Line 47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75" name="Rectangle 474"/>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zh-CN" altLang="en-US"/>
            </a:p>
          </p:txBody>
        </p:sp>
        <p:sp>
          <p:nvSpPr>
            <p:cNvPr id="6376" name="Oval 475"/>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6144" name="Group 476"/>
            <p:cNvGrpSpPr>
              <a:grpSpLocks/>
            </p:cNvGrpSpPr>
            <p:nvPr/>
          </p:nvGrpSpPr>
          <p:grpSpPr bwMode="auto">
            <a:xfrm>
              <a:off x="3686" y="244"/>
              <a:ext cx="177" cy="66"/>
              <a:chOff x="2848" y="848"/>
              <a:chExt cx="140" cy="98"/>
            </a:xfrm>
          </p:grpSpPr>
          <p:sp>
            <p:nvSpPr>
              <p:cNvPr id="6382" name="Line 47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83" name="Line 47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84" name="Line 47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145" name="Group 480"/>
            <p:cNvGrpSpPr>
              <a:grpSpLocks/>
            </p:cNvGrpSpPr>
            <p:nvPr/>
          </p:nvGrpSpPr>
          <p:grpSpPr bwMode="auto">
            <a:xfrm flipV="1">
              <a:off x="3686" y="243"/>
              <a:ext cx="177" cy="66"/>
              <a:chOff x="2848" y="848"/>
              <a:chExt cx="140" cy="98"/>
            </a:xfrm>
          </p:grpSpPr>
          <p:sp>
            <p:nvSpPr>
              <p:cNvPr id="6379" name="Line 48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80" name="Line 48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81" name="Line 48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245" name="Line 484"/>
          <p:cNvSpPr>
            <a:spLocks noChangeShapeType="1"/>
          </p:cNvSpPr>
          <p:nvPr/>
        </p:nvSpPr>
        <p:spPr bwMode="auto">
          <a:xfrm>
            <a:off x="7519467" y="4425851"/>
            <a:ext cx="358775" cy="120650"/>
          </a:xfrm>
          <a:prstGeom prst="line">
            <a:avLst/>
          </a:prstGeom>
          <a:noFill/>
          <a:ln w="9525">
            <a:solidFill>
              <a:schemeClr val="bg2"/>
            </a:solidFill>
            <a:round/>
            <a:headEnd/>
            <a:tailEnd/>
          </a:ln>
        </p:spPr>
        <p:txBody>
          <a:bodyPr/>
          <a:lstStyle/>
          <a:p>
            <a:endParaRPr lang="zh-CN" altLang="en-US"/>
          </a:p>
        </p:txBody>
      </p:sp>
      <p:sp>
        <p:nvSpPr>
          <p:cNvPr id="6246" name="Line 485"/>
          <p:cNvSpPr>
            <a:spLocks noChangeShapeType="1"/>
          </p:cNvSpPr>
          <p:nvPr/>
        </p:nvSpPr>
        <p:spPr bwMode="auto">
          <a:xfrm flipV="1">
            <a:off x="6867004" y="4438551"/>
            <a:ext cx="277813" cy="109538"/>
          </a:xfrm>
          <a:prstGeom prst="line">
            <a:avLst/>
          </a:prstGeom>
          <a:noFill/>
          <a:ln w="9525">
            <a:solidFill>
              <a:schemeClr val="bg2"/>
            </a:solidFill>
            <a:round/>
            <a:headEnd/>
            <a:tailEnd/>
          </a:ln>
        </p:spPr>
        <p:txBody>
          <a:bodyPr/>
          <a:lstStyle/>
          <a:p>
            <a:endParaRPr lang="zh-CN" altLang="en-US"/>
          </a:p>
        </p:txBody>
      </p:sp>
      <p:sp>
        <p:nvSpPr>
          <p:cNvPr id="6247" name="Line 486"/>
          <p:cNvSpPr>
            <a:spLocks noChangeShapeType="1"/>
          </p:cNvSpPr>
          <p:nvPr/>
        </p:nvSpPr>
        <p:spPr bwMode="auto">
          <a:xfrm flipV="1">
            <a:off x="6909867" y="4641751"/>
            <a:ext cx="971550" cy="0"/>
          </a:xfrm>
          <a:prstGeom prst="line">
            <a:avLst/>
          </a:prstGeom>
          <a:noFill/>
          <a:ln w="9525">
            <a:solidFill>
              <a:schemeClr val="bg2"/>
            </a:solidFill>
            <a:round/>
            <a:headEnd/>
            <a:tailEnd/>
          </a:ln>
        </p:spPr>
        <p:txBody>
          <a:bodyPr/>
          <a:lstStyle/>
          <a:p>
            <a:endParaRPr lang="zh-CN" altLang="en-US"/>
          </a:p>
        </p:txBody>
      </p:sp>
      <p:sp>
        <p:nvSpPr>
          <p:cNvPr id="6248" name="Line 487"/>
          <p:cNvSpPr>
            <a:spLocks noChangeShapeType="1"/>
          </p:cNvSpPr>
          <p:nvPr/>
        </p:nvSpPr>
        <p:spPr bwMode="auto">
          <a:xfrm flipH="1">
            <a:off x="6205017" y="4387751"/>
            <a:ext cx="254000" cy="469900"/>
          </a:xfrm>
          <a:prstGeom prst="line">
            <a:avLst/>
          </a:prstGeom>
          <a:noFill/>
          <a:ln w="9525">
            <a:solidFill>
              <a:schemeClr val="bg2"/>
            </a:solidFill>
            <a:round/>
            <a:headEnd/>
            <a:tailEnd/>
          </a:ln>
        </p:spPr>
        <p:txBody>
          <a:bodyPr/>
          <a:lstStyle/>
          <a:p>
            <a:endParaRPr lang="zh-CN" altLang="en-US"/>
          </a:p>
        </p:txBody>
      </p:sp>
      <p:sp>
        <p:nvSpPr>
          <p:cNvPr id="6249" name="Line 488"/>
          <p:cNvSpPr>
            <a:spLocks noChangeShapeType="1"/>
          </p:cNvSpPr>
          <p:nvPr/>
        </p:nvSpPr>
        <p:spPr bwMode="auto">
          <a:xfrm>
            <a:off x="6230417" y="4438551"/>
            <a:ext cx="196850" cy="0"/>
          </a:xfrm>
          <a:prstGeom prst="line">
            <a:avLst/>
          </a:prstGeom>
          <a:noFill/>
          <a:ln w="9525">
            <a:solidFill>
              <a:schemeClr val="bg2"/>
            </a:solidFill>
            <a:round/>
            <a:headEnd/>
            <a:tailEnd/>
          </a:ln>
        </p:spPr>
        <p:txBody>
          <a:bodyPr/>
          <a:lstStyle/>
          <a:p>
            <a:endParaRPr lang="zh-CN" altLang="en-US"/>
          </a:p>
        </p:txBody>
      </p:sp>
      <p:sp>
        <p:nvSpPr>
          <p:cNvPr id="6250" name="Line 489"/>
          <p:cNvSpPr>
            <a:spLocks noChangeShapeType="1"/>
          </p:cNvSpPr>
          <p:nvPr/>
        </p:nvSpPr>
        <p:spPr bwMode="auto">
          <a:xfrm>
            <a:off x="6090717" y="4775101"/>
            <a:ext cx="153987" cy="0"/>
          </a:xfrm>
          <a:prstGeom prst="line">
            <a:avLst/>
          </a:prstGeom>
          <a:noFill/>
          <a:ln w="9525">
            <a:solidFill>
              <a:schemeClr val="bg2"/>
            </a:solidFill>
            <a:round/>
            <a:headEnd/>
            <a:tailEnd/>
          </a:ln>
        </p:spPr>
        <p:txBody>
          <a:bodyPr/>
          <a:lstStyle/>
          <a:p>
            <a:endParaRPr lang="zh-CN" altLang="en-US"/>
          </a:p>
        </p:txBody>
      </p:sp>
      <p:sp>
        <p:nvSpPr>
          <p:cNvPr id="6251" name="Line 490"/>
          <p:cNvSpPr>
            <a:spLocks noChangeShapeType="1"/>
          </p:cNvSpPr>
          <p:nvPr/>
        </p:nvSpPr>
        <p:spPr bwMode="auto">
          <a:xfrm>
            <a:off x="6343129" y="4854476"/>
            <a:ext cx="490538" cy="0"/>
          </a:xfrm>
          <a:prstGeom prst="line">
            <a:avLst/>
          </a:prstGeom>
          <a:noFill/>
          <a:ln w="9525">
            <a:solidFill>
              <a:schemeClr val="bg2"/>
            </a:solidFill>
            <a:round/>
            <a:headEnd/>
            <a:tailEnd/>
          </a:ln>
        </p:spPr>
        <p:txBody>
          <a:bodyPr/>
          <a:lstStyle/>
          <a:p>
            <a:endParaRPr lang="zh-CN" altLang="en-US"/>
          </a:p>
        </p:txBody>
      </p:sp>
      <p:sp>
        <p:nvSpPr>
          <p:cNvPr id="6252" name="Line 491"/>
          <p:cNvSpPr>
            <a:spLocks noChangeShapeType="1"/>
          </p:cNvSpPr>
          <p:nvPr/>
        </p:nvSpPr>
        <p:spPr bwMode="auto">
          <a:xfrm flipH="1">
            <a:off x="6582842" y="4762401"/>
            <a:ext cx="53975" cy="85725"/>
          </a:xfrm>
          <a:prstGeom prst="line">
            <a:avLst/>
          </a:prstGeom>
          <a:noFill/>
          <a:ln w="9525">
            <a:solidFill>
              <a:schemeClr val="bg2"/>
            </a:solidFill>
            <a:round/>
            <a:headEnd/>
            <a:tailEnd/>
          </a:ln>
        </p:spPr>
        <p:txBody>
          <a:bodyPr/>
          <a:lstStyle/>
          <a:p>
            <a:endParaRPr lang="zh-CN" altLang="en-US"/>
          </a:p>
        </p:txBody>
      </p:sp>
      <p:sp>
        <p:nvSpPr>
          <p:cNvPr id="6253" name="Line 492"/>
          <p:cNvSpPr>
            <a:spLocks noChangeShapeType="1"/>
          </p:cNvSpPr>
          <p:nvPr/>
        </p:nvSpPr>
        <p:spPr bwMode="auto">
          <a:xfrm>
            <a:off x="6395517" y="4851301"/>
            <a:ext cx="1587" cy="82550"/>
          </a:xfrm>
          <a:prstGeom prst="line">
            <a:avLst/>
          </a:prstGeom>
          <a:noFill/>
          <a:ln w="9525">
            <a:solidFill>
              <a:schemeClr val="bg2"/>
            </a:solidFill>
            <a:round/>
            <a:headEnd/>
            <a:tailEnd/>
          </a:ln>
        </p:spPr>
        <p:txBody>
          <a:bodyPr/>
          <a:lstStyle/>
          <a:p>
            <a:endParaRPr lang="zh-CN" altLang="en-US"/>
          </a:p>
        </p:txBody>
      </p:sp>
      <p:sp>
        <p:nvSpPr>
          <p:cNvPr id="6254" name="Line 493"/>
          <p:cNvSpPr>
            <a:spLocks noChangeShapeType="1"/>
          </p:cNvSpPr>
          <p:nvPr/>
        </p:nvSpPr>
        <p:spPr bwMode="auto">
          <a:xfrm flipH="1" flipV="1">
            <a:off x="6792392" y="4859239"/>
            <a:ext cx="0" cy="76200"/>
          </a:xfrm>
          <a:prstGeom prst="line">
            <a:avLst/>
          </a:prstGeom>
          <a:noFill/>
          <a:ln w="9525">
            <a:solidFill>
              <a:schemeClr val="bg2"/>
            </a:solidFill>
            <a:round/>
            <a:headEnd/>
            <a:tailEnd/>
          </a:ln>
        </p:spPr>
        <p:txBody>
          <a:bodyPr/>
          <a:lstStyle/>
          <a:p>
            <a:endParaRPr lang="zh-CN" altLang="en-US"/>
          </a:p>
        </p:txBody>
      </p:sp>
      <p:sp>
        <p:nvSpPr>
          <p:cNvPr id="6255" name="Line 522"/>
          <p:cNvSpPr>
            <a:spLocks noChangeShapeType="1"/>
          </p:cNvSpPr>
          <p:nvPr/>
        </p:nvSpPr>
        <p:spPr bwMode="auto">
          <a:xfrm>
            <a:off x="6873354" y="4717951"/>
            <a:ext cx="503238" cy="269875"/>
          </a:xfrm>
          <a:prstGeom prst="line">
            <a:avLst/>
          </a:prstGeom>
          <a:noFill/>
          <a:ln w="9525">
            <a:solidFill>
              <a:schemeClr val="bg2"/>
            </a:solidFill>
            <a:round/>
            <a:headEnd/>
            <a:tailEnd/>
          </a:ln>
        </p:spPr>
        <p:txBody>
          <a:bodyPr/>
          <a:lstStyle/>
          <a:p>
            <a:endParaRPr lang="zh-CN" altLang="en-US"/>
          </a:p>
        </p:txBody>
      </p:sp>
      <p:sp>
        <p:nvSpPr>
          <p:cNvPr id="6256" name="Line 523"/>
          <p:cNvSpPr>
            <a:spLocks noChangeShapeType="1"/>
          </p:cNvSpPr>
          <p:nvPr/>
        </p:nvSpPr>
        <p:spPr bwMode="auto">
          <a:xfrm>
            <a:off x="6322492" y="4652864"/>
            <a:ext cx="80962" cy="0"/>
          </a:xfrm>
          <a:prstGeom prst="line">
            <a:avLst/>
          </a:prstGeom>
          <a:noFill/>
          <a:ln w="9525">
            <a:solidFill>
              <a:schemeClr val="bg2"/>
            </a:solidFill>
            <a:round/>
            <a:headEnd/>
            <a:tailEnd/>
          </a:ln>
        </p:spPr>
        <p:txBody>
          <a:bodyPr/>
          <a:lstStyle/>
          <a:p>
            <a:endParaRPr lang="zh-CN" altLang="en-US"/>
          </a:p>
        </p:txBody>
      </p:sp>
      <p:grpSp>
        <p:nvGrpSpPr>
          <p:cNvPr id="6166" name="Group 596"/>
          <p:cNvGrpSpPr>
            <a:grpSpLocks/>
          </p:cNvGrpSpPr>
          <p:nvPr/>
        </p:nvGrpSpPr>
        <p:grpSpPr bwMode="auto">
          <a:xfrm>
            <a:off x="5508104" y="1412776"/>
            <a:ext cx="3021013" cy="3981450"/>
            <a:chOff x="-1203" y="1352"/>
            <a:chExt cx="1903" cy="2508"/>
          </a:xfrm>
        </p:grpSpPr>
        <p:grpSp>
          <p:nvGrpSpPr>
            <p:cNvPr id="6167" name="Group 266"/>
            <p:cNvGrpSpPr>
              <a:grpSpLocks/>
            </p:cNvGrpSpPr>
            <p:nvPr/>
          </p:nvGrpSpPr>
          <p:grpSpPr bwMode="auto">
            <a:xfrm>
              <a:off x="-1203" y="1647"/>
              <a:ext cx="436" cy="114"/>
              <a:chOff x="3072" y="739"/>
              <a:chExt cx="652" cy="146"/>
            </a:xfrm>
          </p:grpSpPr>
          <p:pic>
            <p:nvPicPr>
              <p:cNvPr id="6369" name="Picture 267"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6370" name="Line 268"/>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6371" name="Line 269"/>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6346" name="Picture 270" descr="imgyjavg[1]"/>
            <p:cNvPicPr>
              <a:picLocks noChangeAspect="1" noChangeArrowheads="1"/>
            </p:cNvPicPr>
            <p:nvPr/>
          </p:nvPicPr>
          <p:blipFill>
            <a:blip r:embed="rId5" cstate="print"/>
            <a:srcRect/>
            <a:stretch>
              <a:fillRect/>
            </a:stretch>
          </p:blipFill>
          <p:spPr bwMode="auto">
            <a:xfrm>
              <a:off x="-1027" y="1466"/>
              <a:ext cx="232" cy="168"/>
            </a:xfrm>
            <a:prstGeom prst="rect">
              <a:avLst/>
            </a:prstGeom>
            <a:noFill/>
            <a:ln w="9525">
              <a:noFill/>
              <a:miter lim="800000"/>
              <a:headEnd/>
              <a:tailEnd/>
            </a:ln>
          </p:spPr>
        </p:pic>
        <p:grpSp>
          <p:nvGrpSpPr>
            <p:cNvPr id="6173" name="Group 271"/>
            <p:cNvGrpSpPr>
              <a:grpSpLocks/>
            </p:cNvGrpSpPr>
            <p:nvPr/>
          </p:nvGrpSpPr>
          <p:grpSpPr bwMode="auto">
            <a:xfrm>
              <a:off x="-546" y="1352"/>
              <a:ext cx="256" cy="269"/>
              <a:chOff x="2870" y="1518"/>
              <a:chExt cx="292" cy="320"/>
            </a:xfrm>
          </p:grpSpPr>
          <p:graphicFrame>
            <p:nvGraphicFramePr>
              <p:cNvPr id="6157" name="Object 272"/>
              <p:cNvGraphicFramePr>
                <a:graphicFrameLocks noChangeAspect="1"/>
              </p:cNvGraphicFramePr>
              <p:nvPr/>
            </p:nvGraphicFramePr>
            <p:xfrm>
              <a:off x="2870" y="1518"/>
              <a:ext cx="272" cy="282"/>
            </p:xfrm>
            <a:graphic>
              <a:graphicData uri="http://schemas.openxmlformats.org/presentationml/2006/ole">
                <p:oleObj spid="_x0000_s223364" name="Clip" r:id="rId6" imgW="826829" imgH="840406" progId="">
                  <p:embed/>
                </p:oleObj>
              </a:graphicData>
            </a:graphic>
          </p:graphicFrame>
          <p:graphicFrame>
            <p:nvGraphicFramePr>
              <p:cNvPr id="6158" name="Object 273"/>
              <p:cNvGraphicFramePr>
                <a:graphicFrameLocks noChangeAspect="1"/>
              </p:cNvGraphicFramePr>
              <p:nvPr/>
            </p:nvGraphicFramePr>
            <p:xfrm>
              <a:off x="2913" y="1602"/>
              <a:ext cx="249" cy="236"/>
            </p:xfrm>
            <a:graphic>
              <a:graphicData uri="http://schemas.openxmlformats.org/presentationml/2006/ole">
                <p:oleObj spid="_x0000_s223365" name="Clip" r:id="rId7" imgW="1268295" imgH="1199426" progId="">
                  <p:embed/>
                </p:oleObj>
              </a:graphicData>
            </a:graphic>
          </p:graphicFrame>
        </p:grpSp>
        <p:grpSp>
          <p:nvGrpSpPr>
            <p:cNvPr id="6174" name="Group 405"/>
            <p:cNvGrpSpPr>
              <a:grpSpLocks/>
            </p:cNvGrpSpPr>
            <p:nvPr/>
          </p:nvGrpSpPr>
          <p:grpSpPr bwMode="auto">
            <a:xfrm>
              <a:off x="-1002" y="2262"/>
              <a:ext cx="209" cy="224"/>
              <a:chOff x="2870" y="1518"/>
              <a:chExt cx="292" cy="320"/>
            </a:xfrm>
          </p:grpSpPr>
          <p:graphicFrame>
            <p:nvGraphicFramePr>
              <p:cNvPr id="6155" name="Object 406"/>
              <p:cNvGraphicFramePr>
                <a:graphicFrameLocks noChangeAspect="1"/>
              </p:cNvGraphicFramePr>
              <p:nvPr/>
            </p:nvGraphicFramePr>
            <p:xfrm>
              <a:off x="2870" y="1518"/>
              <a:ext cx="272" cy="282"/>
            </p:xfrm>
            <a:graphic>
              <a:graphicData uri="http://schemas.openxmlformats.org/presentationml/2006/ole">
                <p:oleObj spid="_x0000_s223366" name="Clip" r:id="rId8" imgW="826829" imgH="840406" progId="">
                  <p:embed/>
                </p:oleObj>
              </a:graphicData>
            </a:graphic>
          </p:graphicFrame>
          <p:graphicFrame>
            <p:nvGraphicFramePr>
              <p:cNvPr id="6156" name="Object 407"/>
              <p:cNvGraphicFramePr>
                <a:graphicFrameLocks noChangeAspect="1"/>
              </p:cNvGraphicFramePr>
              <p:nvPr/>
            </p:nvGraphicFramePr>
            <p:xfrm>
              <a:off x="2913" y="1602"/>
              <a:ext cx="249" cy="236"/>
            </p:xfrm>
            <a:graphic>
              <a:graphicData uri="http://schemas.openxmlformats.org/presentationml/2006/ole">
                <p:oleObj spid="_x0000_s223367" name="Clip" r:id="rId9" imgW="1268295" imgH="1199426" progId="">
                  <p:embed/>
                </p:oleObj>
              </a:graphicData>
            </a:graphic>
          </p:graphicFrame>
        </p:grpSp>
        <p:graphicFrame>
          <p:nvGraphicFramePr>
            <p:cNvPr id="6146" name="Object 426"/>
            <p:cNvGraphicFramePr>
              <a:graphicFrameLocks noChangeAspect="1"/>
            </p:cNvGraphicFramePr>
            <p:nvPr/>
          </p:nvGraphicFramePr>
          <p:xfrm>
            <a:off x="-732" y="2289"/>
            <a:ext cx="207" cy="173"/>
          </p:xfrm>
          <a:graphic>
            <a:graphicData uri="http://schemas.openxmlformats.org/presentationml/2006/ole">
              <p:oleObj spid="_x0000_s223368" name="Clip" r:id="rId10" imgW="1307263" imgH="1084139" progId="">
                <p:embed/>
              </p:oleObj>
            </a:graphicData>
          </a:graphic>
        </p:graphicFrame>
        <p:grpSp>
          <p:nvGrpSpPr>
            <p:cNvPr id="6180" name="Group 431"/>
            <p:cNvGrpSpPr>
              <a:grpSpLocks/>
            </p:cNvGrpSpPr>
            <p:nvPr/>
          </p:nvGrpSpPr>
          <p:grpSpPr bwMode="auto">
            <a:xfrm>
              <a:off x="310" y="3575"/>
              <a:ext cx="125" cy="230"/>
              <a:chOff x="4180" y="783"/>
              <a:chExt cx="150" cy="307"/>
            </a:xfrm>
          </p:grpSpPr>
          <p:sp>
            <p:nvSpPr>
              <p:cNvPr id="6361" name="AutoShape 43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6362" name="Rectangle 43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6363" name="Rectangle 43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6364" name="AutoShape 43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6365" name="Line 43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6366" name="Line 43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6367" name="Rectangle 43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6368" name="Rectangle 43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aphicFrame>
          <p:nvGraphicFramePr>
            <p:cNvPr id="6147" name="Object 494"/>
            <p:cNvGraphicFramePr>
              <a:graphicFrameLocks noChangeAspect="1"/>
            </p:cNvGraphicFramePr>
            <p:nvPr/>
          </p:nvGraphicFramePr>
          <p:xfrm>
            <a:off x="-975" y="3384"/>
            <a:ext cx="216" cy="180"/>
          </p:xfrm>
          <a:graphic>
            <a:graphicData uri="http://schemas.openxmlformats.org/presentationml/2006/ole">
              <p:oleObj spid="_x0000_s223369" name="Clip" r:id="rId11" imgW="1307263" imgH="1084139" progId="">
                <p:embed/>
              </p:oleObj>
            </a:graphicData>
          </a:graphic>
        </p:graphicFrame>
        <p:graphicFrame>
          <p:nvGraphicFramePr>
            <p:cNvPr id="6148" name="Object 495"/>
            <p:cNvGraphicFramePr>
              <a:graphicFrameLocks noChangeAspect="1"/>
            </p:cNvGraphicFramePr>
            <p:nvPr/>
          </p:nvGraphicFramePr>
          <p:xfrm>
            <a:off x="-871" y="3184"/>
            <a:ext cx="216" cy="180"/>
          </p:xfrm>
          <a:graphic>
            <a:graphicData uri="http://schemas.openxmlformats.org/presentationml/2006/ole">
              <p:oleObj spid="_x0000_s223370" name="Clip" r:id="rId12" imgW="1307263" imgH="1084139" progId="">
                <p:embed/>
              </p:oleObj>
            </a:graphicData>
          </a:graphic>
        </p:graphicFrame>
        <p:graphicFrame>
          <p:nvGraphicFramePr>
            <p:cNvPr id="6149" name="Object 496"/>
            <p:cNvGraphicFramePr>
              <a:graphicFrameLocks noChangeAspect="1"/>
            </p:cNvGraphicFramePr>
            <p:nvPr/>
          </p:nvGraphicFramePr>
          <p:xfrm>
            <a:off x="-703" y="3544"/>
            <a:ext cx="216" cy="180"/>
          </p:xfrm>
          <a:graphic>
            <a:graphicData uri="http://schemas.openxmlformats.org/presentationml/2006/ole">
              <p:oleObj spid="_x0000_s223371" name="Clip" r:id="rId13" imgW="1307263" imgH="1084139" progId="">
                <p:embed/>
              </p:oleObj>
            </a:graphicData>
          </a:graphic>
        </p:graphicFrame>
        <p:graphicFrame>
          <p:nvGraphicFramePr>
            <p:cNvPr id="6150" name="Object 497"/>
            <p:cNvGraphicFramePr>
              <a:graphicFrameLocks noChangeAspect="1"/>
            </p:cNvGraphicFramePr>
            <p:nvPr/>
          </p:nvGraphicFramePr>
          <p:xfrm>
            <a:off x="-489" y="3546"/>
            <a:ext cx="216" cy="180"/>
          </p:xfrm>
          <a:graphic>
            <a:graphicData uri="http://schemas.openxmlformats.org/presentationml/2006/ole">
              <p:oleObj spid="_x0000_s223372" name="Clip" r:id="rId14" imgW="1307263" imgH="1084139" progId="">
                <p:embed/>
              </p:oleObj>
            </a:graphicData>
          </a:graphic>
        </p:graphicFrame>
        <p:grpSp>
          <p:nvGrpSpPr>
            <p:cNvPr id="6181" name="Group 498"/>
            <p:cNvGrpSpPr>
              <a:grpSpLocks/>
            </p:cNvGrpSpPr>
            <p:nvPr/>
          </p:nvGrpSpPr>
          <p:grpSpPr bwMode="auto">
            <a:xfrm>
              <a:off x="83" y="3625"/>
              <a:ext cx="172" cy="215"/>
              <a:chOff x="2870" y="1518"/>
              <a:chExt cx="292" cy="320"/>
            </a:xfrm>
          </p:grpSpPr>
          <p:graphicFrame>
            <p:nvGraphicFramePr>
              <p:cNvPr id="6153" name="Object 499"/>
              <p:cNvGraphicFramePr>
                <a:graphicFrameLocks noChangeAspect="1"/>
              </p:cNvGraphicFramePr>
              <p:nvPr/>
            </p:nvGraphicFramePr>
            <p:xfrm>
              <a:off x="2870" y="1518"/>
              <a:ext cx="272" cy="282"/>
            </p:xfrm>
            <a:graphic>
              <a:graphicData uri="http://schemas.openxmlformats.org/presentationml/2006/ole">
                <p:oleObj spid="_x0000_s223373" name="Clip" r:id="rId15" imgW="826829" imgH="840406" progId="">
                  <p:embed/>
                </p:oleObj>
              </a:graphicData>
            </a:graphic>
          </p:graphicFrame>
          <p:graphicFrame>
            <p:nvGraphicFramePr>
              <p:cNvPr id="6154" name="Object 500"/>
              <p:cNvGraphicFramePr>
                <a:graphicFrameLocks noChangeAspect="1"/>
              </p:cNvGraphicFramePr>
              <p:nvPr/>
            </p:nvGraphicFramePr>
            <p:xfrm>
              <a:off x="2913" y="1602"/>
              <a:ext cx="249" cy="236"/>
            </p:xfrm>
            <a:graphic>
              <a:graphicData uri="http://schemas.openxmlformats.org/presentationml/2006/ole">
                <p:oleObj spid="_x0000_s223374" name="Clip" r:id="rId16" imgW="1268295" imgH="1199426" progId="">
                  <p:embed/>
                </p:oleObj>
              </a:graphicData>
            </a:graphic>
          </p:graphicFrame>
        </p:grpSp>
        <p:grpSp>
          <p:nvGrpSpPr>
            <p:cNvPr id="6187" name="Group 501"/>
            <p:cNvGrpSpPr>
              <a:grpSpLocks/>
            </p:cNvGrpSpPr>
            <p:nvPr/>
          </p:nvGrpSpPr>
          <p:grpSpPr bwMode="auto">
            <a:xfrm>
              <a:off x="-201" y="3657"/>
              <a:ext cx="220" cy="203"/>
              <a:chOff x="2870" y="1518"/>
              <a:chExt cx="292" cy="320"/>
            </a:xfrm>
          </p:grpSpPr>
          <p:graphicFrame>
            <p:nvGraphicFramePr>
              <p:cNvPr id="6151" name="Object 502"/>
              <p:cNvGraphicFramePr>
                <a:graphicFrameLocks noChangeAspect="1"/>
              </p:cNvGraphicFramePr>
              <p:nvPr/>
            </p:nvGraphicFramePr>
            <p:xfrm>
              <a:off x="2870" y="1518"/>
              <a:ext cx="272" cy="282"/>
            </p:xfrm>
            <a:graphic>
              <a:graphicData uri="http://schemas.openxmlformats.org/presentationml/2006/ole">
                <p:oleObj spid="_x0000_s223375" name="Clip" r:id="rId17" imgW="826829" imgH="840406" progId="">
                  <p:embed/>
                </p:oleObj>
              </a:graphicData>
            </a:graphic>
          </p:graphicFrame>
          <p:graphicFrame>
            <p:nvGraphicFramePr>
              <p:cNvPr id="6152" name="Object 503"/>
              <p:cNvGraphicFramePr>
                <a:graphicFrameLocks noChangeAspect="1"/>
              </p:cNvGraphicFramePr>
              <p:nvPr/>
            </p:nvGraphicFramePr>
            <p:xfrm>
              <a:off x="2913" y="1602"/>
              <a:ext cx="249" cy="236"/>
            </p:xfrm>
            <a:graphic>
              <a:graphicData uri="http://schemas.openxmlformats.org/presentationml/2006/ole">
                <p:oleObj spid="_x0000_s223376" name="Clip" r:id="rId18" imgW="1268295" imgH="1199426" progId="">
                  <p:embed/>
                </p:oleObj>
              </a:graphicData>
            </a:graphic>
          </p:graphicFrame>
        </p:grpSp>
        <p:grpSp>
          <p:nvGrpSpPr>
            <p:cNvPr id="6188" name="Group 524"/>
            <p:cNvGrpSpPr>
              <a:grpSpLocks/>
            </p:cNvGrpSpPr>
            <p:nvPr/>
          </p:nvGrpSpPr>
          <p:grpSpPr bwMode="auto">
            <a:xfrm>
              <a:off x="569" y="3419"/>
              <a:ext cx="131" cy="258"/>
              <a:chOff x="4180" y="783"/>
              <a:chExt cx="150" cy="307"/>
            </a:xfrm>
          </p:grpSpPr>
          <p:sp>
            <p:nvSpPr>
              <p:cNvPr id="6353" name="AutoShape 52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6354" name="Rectangle 52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6355" name="Rectangle 52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6356" name="AutoShape 52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6357" name="Line 52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6358" name="Line 53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6359" name="Rectangle 53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6360" name="Rectangle 53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sp>
        <p:nvSpPr>
          <p:cNvPr id="6258" name="Line 533"/>
          <p:cNvSpPr>
            <a:spLocks noChangeShapeType="1"/>
          </p:cNvSpPr>
          <p:nvPr/>
        </p:nvSpPr>
        <p:spPr bwMode="auto">
          <a:xfrm flipH="1">
            <a:off x="6411392" y="3174901"/>
            <a:ext cx="3175" cy="144463"/>
          </a:xfrm>
          <a:prstGeom prst="line">
            <a:avLst/>
          </a:prstGeom>
          <a:noFill/>
          <a:ln w="9525">
            <a:solidFill>
              <a:schemeClr val="bg2"/>
            </a:solidFill>
            <a:round/>
            <a:headEnd/>
            <a:tailEnd/>
          </a:ln>
        </p:spPr>
        <p:txBody>
          <a:bodyPr/>
          <a:lstStyle/>
          <a:p>
            <a:endParaRPr lang="zh-CN" altLang="en-US"/>
          </a:p>
        </p:txBody>
      </p:sp>
      <p:sp>
        <p:nvSpPr>
          <p:cNvPr id="6259" name="Line 534"/>
          <p:cNvSpPr>
            <a:spLocks noChangeShapeType="1"/>
          </p:cNvSpPr>
          <p:nvPr/>
        </p:nvSpPr>
        <p:spPr bwMode="auto">
          <a:xfrm flipV="1">
            <a:off x="7708379" y="2157314"/>
            <a:ext cx="123825" cy="87312"/>
          </a:xfrm>
          <a:prstGeom prst="line">
            <a:avLst/>
          </a:prstGeom>
          <a:noFill/>
          <a:ln w="9525">
            <a:solidFill>
              <a:schemeClr val="bg2"/>
            </a:solidFill>
            <a:round/>
            <a:headEnd/>
            <a:tailEnd/>
          </a:ln>
        </p:spPr>
        <p:txBody>
          <a:bodyPr/>
          <a:lstStyle/>
          <a:p>
            <a:endParaRPr lang="zh-CN" altLang="en-US"/>
          </a:p>
        </p:txBody>
      </p:sp>
      <p:sp>
        <p:nvSpPr>
          <p:cNvPr id="6260" name="Line 535"/>
          <p:cNvSpPr>
            <a:spLocks noChangeShapeType="1"/>
          </p:cNvSpPr>
          <p:nvPr/>
        </p:nvSpPr>
        <p:spPr bwMode="auto">
          <a:xfrm>
            <a:off x="7535342" y="2330351"/>
            <a:ext cx="0" cy="82550"/>
          </a:xfrm>
          <a:prstGeom prst="line">
            <a:avLst/>
          </a:prstGeom>
          <a:noFill/>
          <a:ln w="9525">
            <a:solidFill>
              <a:schemeClr val="bg2"/>
            </a:solidFill>
            <a:round/>
            <a:headEnd/>
            <a:tailEnd/>
          </a:ln>
        </p:spPr>
        <p:txBody>
          <a:bodyPr/>
          <a:lstStyle/>
          <a:p>
            <a:endParaRPr lang="zh-CN" altLang="en-US"/>
          </a:p>
        </p:txBody>
      </p:sp>
      <p:sp>
        <p:nvSpPr>
          <p:cNvPr id="6261" name="Line 536"/>
          <p:cNvSpPr>
            <a:spLocks noChangeShapeType="1"/>
          </p:cNvSpPr>
          <p:nvPr/>
        </p:nvSpPr>
        <p:spPr bwMode="auto">
          <a:xfrm flipV="1">
            <a:off x="7719492" y="2227164"/>
            <a:ext cx="263525" cy="288925"/>
          </a:xfrm>
          <a:prstGeom prst="line">
            <a:avLst/>
          </a:prstGeom>
          <a:noFill/>
          <a:ln w="9525">
            <a:solidFill>
              <a:schemeClr val="bg2"/>
            </a:solidFill>
            <a:round/>
            <a:headEnd/>
            <a:tailEnd/>
          </a:ln>
        </p:spPr>
        <p:txBody>
          <a:bodyPr/>
          <a:lstStyle/>
          <a:p>
            <a:endParaRPr lang="zh-CN" altLang="en-US"/>
          </a:p>
        </p:txBody>
      </p:sp>
      <p:sp>
        <p:nvSpPr>
          <p:cNvPr id="6262" name="Line 537"/>
          <p:cNvSpPr>
            <a:spLocks noChangeShapeType="1"/>
          </p:cNvSpPr>
          <p:nvPr/>
        </p:nvSpPr>
        <p:spPr bwMode="auto">
          <a:xfrm>
            <a:off x="8071917" y="2225576"/>
            <a:ext cx="0" cy="196850"/>
          </a:xfrm>
          <a:prstGeom prst="line">
            <a:avLst/>
          </a:prstGeom>
          <a:noFill/>
          <a:ln w="9525">
            <a:solidFill>
              <a:schemeClr val="bg2"/>
            </a:solidFill>
            <a:round/>
            <a:headEnd/>
            <a:tailEnd/>
          </a:ln>
        </p:spPr>
        <p:txBody>
          <a:bodyPr/>
          <a:lstStyle/>
          <a:p>
            <a:endParaRPr lang="zh-CN" altLang="en-US"/>
          </a:p>
        </p:txBody>
      </p:sp>
      <p:sp>
        <p:nvSpPr>
          <p:cNvPr id="6263" name="Line 538"/>
          <p:cNvSpPr>
            <a:spLocks noChangeShapeType="1"/>
          </p:cNvSpPr>
          <p:nvPr/>
        </p:nvSpPr>
        <p:spPr bwMode="auto">
          <a:xfrm>
            <a:off x="7725842" y="2531964"/>
            <a:ext cx="188912" cy="0"/>
          </a:xfrm>
          <a:prstGeom prst="line">
            <a:avLst/>
          </a:prstGeom>
          <a:noFill/>
          <a:ln w="9525">
            <a:solidFill>
              <a:schemeClr val="bg2"/>
            </a:solidFill>
            <a:round/>
            <a:headEnd/>
            <a:tailEnd/>
          </a:ln>
        </p:spPr>
        <p:txBody>
          <a:bodyPr/>
          <a:lstStyle/>
          <a:p>
            <a:endParaRPr lang="zh-CN" altLang="en-US"/>
          </a:p>
        </p:txBody>
      </p:sp>
      <p:sp>
        <p:nvSpPr>
          <p:cNvPr id="6264" name="Line 539"/>
          <p:cNvSpPr>
            <a:spLocks noChangeShapeType="1"/>
          </p:cNvSpPr>
          <p:nvPr/>
        </p:nvSpPr>
        <p:spPr bwMode="auto">
          <a:xfrm flipV="1">
            <a:off x="6020867" y="3398739"/>
            <a:ext cx="168275" cy="3175"/>
          </a:xfrm>
          <a:prstGeom prst="line">
            <a:avLst/>
          </a:prstGeom>
          <a:noFill/>
          <a:ln w="9525">
            <a:solidFill>
              <a:schemeClr val="bg2"/>
            </a:solidFill>
            <a:round/>
            <a:headEnd/>
            <a:tailEnd/>
          </a:ln>
        </p:spPr>
        <p:txBody>
          <a:bodyPr/>
          <a:lstStyle/>
          <a:p>
            <a:endParaRPr lang="zh-CN" altLang="en-US"/>
          </a:p>
        </p:txBody>
      </p:sp>
      <p:sp>
        <p:nvSpPr>
          <p:cNvPr id="6265" name="Line 540"/>
          <p:cNvSpPr>
            <a:spLocks noChangeShapeType="1"/>
          </p:cNvSpPr>
          <p:nvPr/>
        </p:nvSpPr>
        <p:spPr bwMode="auto">
          <a:xfrm flipV="1">
            <a:off x="8140179" y="1925539"/>
            <a:ext cx="238125" cy="168275"/>
          </a:xfrm>
          <a:prstGeom prst="line">
            <a:avLst/>
          </a:prstGeom>
          <a:noFill/>
          <a:ln w="9525">
            <a:solidFill>
              <a:schemeClr val="bg2"/>
            </a:solidFill>
            <a:round/>
            <a:headEnd/>
            <a:tailEnd/>
          </a:ln>
        </p:spPr>
        <p:txBody>
          <a:bodyPr/>
          <a:lstStyle/>
          <a:p>
            <a:endParaRPr lang="zh-CN" altLang="en-US"/>
          </a:p>
        </p:txBody>
      </p:sp>
      <p:sp>
        <p:nvSpPr>
          <p:cNvPr id="6266" name="Line 541"/>
          <p:cNvSpPr>
            <a:spLocks noChangeShapeType="1"/>
          </p:cNvSpPr>
          <p:nvPr/>
        </p:nvSpPr>
        <p:spPr bwMode="auto">
          <a:xfrm>
            <a:off x="8279879" y="2522439"/>
            <a:ext cx="177800" cy="0"/>
          </a:xfrm>
          <a:prstGeom prst="line">
            <a:avLst/>
          </a:prstGeom>
          <a:noFill/>
          <a:ln w="9525">
            <a:solidFill>
              <a:schemeClr val="bg2"/>
            </a:solidFill>
            <a:round/>
            <a:headEnd/>
            <a:tailEnd/>
          </a:ln>
        </p:spPr>
        <p:txBody>
          <a:bodyPr/>
          <a:lstStyle/>
          <a:p>
            <a:endParaRPr lang="zh-CN" altLang="en-US"/>
          </a:p>
        </p:txBody>
      </p:sp>
      <p:sp>
        <p:nvSpPr>
          <p:cNvPr id="6267" name="Line 542"/>
          <p:cNvSpPr>
            <a:spLocks noChangeShapeType="1"/>
          </p:cNvSpPr>
          <p:nvPr/>
        </p:nvSpPr>
        <p:spPr bwMode="auto">
          <a:xfrm flipH="1">
            <a:off x="7425804" y="2598639"/>
            <a:ext cx="98425" cy="704850"/>
          </a:xfrm>
          <a:prstGeom prst="line">
            <a:avLst/>
          </a:prstGeom>
          <a:noFill/>
          <a:ln w="9525">
            <a:solidFill>
              <a:schemeClr val="bg2"/>
            </a:solidFill>
            <a:round/>
            <a:headEnd/>
            <a:tailEnd/>
          </a:ln>
        </p:spPr>
        <p:txBody>
          <a:bodyPr/>
          <a:lstStyle/>
          <a:p>
            <a:endParaRPr lang="zh-CN" altLang="en-US"/>
          </a:p>
        </p:txBody>
      </p:sp>
      <p:sp>
        <p:nvSpPr>
          <p:cNvPr id="6268" name="Line 543"/>
          <p:cNvSpPr>
            <a:spLocks noChangeShapeType="1"/>
          </p:cNvSpPr>
          <p:nvPr/>
        </p:nvSpPr>
        <p:spPr bwMode="auto">
          <a:xfrm flipH="1">
            <a:off x="8016354" y="2598639"/>
            <a:ext cx="111125" cy="727075"/>
          </a:xfrm>
          <a:prstGeom prst="line">
            <a:avLst/>
          </a:prstGeom>
          <a:noFill/>
          <a:ln w="9525">
            <a:solidFill>
              <a:schemeClr val="bg2"/>
            </a:solidFill>
            <a:round/>
            <a:headEnd/>
            <a:tailEnd/>
          </a:ln>
        </p:spPr>
        <p:txBody>
          <a:bodyPr/>
          <a:lstStyle/>
          <a:p>
            <a:endParaRPr lang="zh-CN" altLang="en-US"/>
          </a:p>
        </p:txBody>
      </p:sp>
      <p:grpSp>
        <p:nvGrpSpPr>
          <p:cNvPr id="6194" name="Group 546"/>
          <p:cNvGrpSpPr>
            <a:grpSpLocks/>
          </p:cNvGrpSpPr>
          <p:nvPr/>
        </p:nvGrpSpPr>
        <p:grpSpPr bwMode="auto">
          <a:xfrm>
            <a:off x="7068617" y="4216301"/>
            <a:ext cx="501650" cy="234950"/>
            <a:chOff x="4701" y="2996"/>
            <a:chExt cx="316" cy="148"/>
          </a:xfrm>
        </p:grpSpPr>
        <p:sp>
          <p:nvSpPr>
            <p:cNvPr id="6332" name="Oval 54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333" name="Line 548"/>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334" name="Line 549"/>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335" name="Rectangle 550"/>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zh-CN" altLang="en-US"/>
            </a:p>
          </p:txBody>
        </p:sp>
        <p:sp>
          <p:nvSpPr>
            <p:cNvPr id="6336" name="Oval 55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6195" name="Group 552"/>
            <p:cNvGrpSpPr>
              <a:grpSpLocks/>
            </p:cNvGrpSpPr>
            <p:nvPr/>
          </p:nvGrpSpPr>
          <p:grpSpPr bwMode="auto">
            <a:xfrm>
              <a:off x="4776" y="3017"/>
              <a:ext cx="156" cy="56"/>
              <a:chOff x="2848" y="848"/>
              <a:chExt cx="140" cy="98"/>
            </a:xfrm>
          </p:grpSpPr>
          <p:sp>
            <p:nvSpPr>
              <p:cNvPr id="6342" name="Line 55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343" name="Line 55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344" name="Line 55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6201" name="Group 556"/>
            <p:cNvGrpSpPr>
              <a:grpSpLocks/>
            </p:cNvGrpSpPr>
            <p:nvPr/>
          </p:nvGrpSpPr>
          <p:grpSpPr bwMode="auto">
            <a:xfrm flipV="1">
              <a:off x="4776" y="3016"/>
              <a:ext cx="156" cy="56"/>
              <a:chOff x="2848" y="848"/>
              <a:chExt cx="140" cy="98"/>
            </a:xfrm>
          </p:grpSpPr>
          <p:sp>
            <p:nvSpPr>
              <p:cNvPr id="6339" name="Line 55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340" name="Line 55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341" name="Line 55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6202" name="Group 560"/>
          <p:cNvGrpSpPr>
            <a:grpSpLocks/>
          </p:cNvGrpSpPr>
          <p:nvPr/>
        </p:nvGrpSpPr>
        <p:grpSpPr bwMode="auto">
          <a:xfrm>
            <a:off x="6403454" y="4517926"/>
            <a:ext cx="501650" cy="234950"/>
            <a:chOff x="4701" y="2996"/>
            <a:chExt cx="316" cy="148"/>
          </a:xfrm>
        </p:grpSpPr>
        <p:sp>
          <p:nvSpPr>
            <p:cNvPr id="6319" name="Oval 561"/>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320" name="Line 562"/>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321" name="Line 563"/>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322" name="Rectangle 564"/>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zh-CN" altLang="en-US"/>
            </a:p>
          </p:txBody>
        </p:sp>
        <p:sp>
          <p:nvSpPr>
            <p:cNvPr id="6323" name="Oval 565"/>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6208" name="Group 566"/>
            <p:cNvGrpSpPr>
              <a:grpSpLocks/>
            </p:cNvGrpSpPr>
            <p:nvPr/>
          </p:nvGrpSpPr>
          <p:grpSpPr bwMode="auto">
            <a:xfrm>
              <a:off x="4776" y="3017"/>
              <a:ext cx="156" cy="56"/>
              <a:chOff x="2848" y="848"/>
              <a:chExt cx="140" cy="98"/>
            </a:xfrm>
          </p:grpSpPr>
          <p:sp>
            <p:nvSpPr>
              <p:cNvPr id="6329" name="Line 56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330" name="Line 56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331" name="Line 56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6209" name="Group 570"/>
            <p:cNvGrpSpPr>
              <a:grpSpLocks/>
            </p:cNvGrpSpPr>
            <p:nvPr/>
          </p:nvGrpSpPr>
          <p:grpSpPr bwMode="auto">
            <a:xfrm flipV="1">
              <a:off x="4776" y="3016"/>
              <a:ext cx="156" cy="56"/>
              <a:chOff x="2848" y="848"/>
              <a:chExt cx="140" cy="98"/>
            </a:xfrm>
          </p:grpSpPr>
          <p:sp>
            <p:nvSpPr>
              <p:cNvPr id="6326" name="Line 57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327" name="Line 57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328" name="Line 57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6215" name="Group 576"/>
          <p:cNvGrpSpPr>
            <a:grpSpLocks/>
          </p:cNvGrpSpPr>
          <p:nvPr/>
        </p:nvGrpSpPr>
        <p:grpSpPr bwMode="auto">
          <a:xfrm>
            <a:off x="7233717" y="4703664"/>
            <a:ext cx="290512" cy="404812"/>
            <a:chOff x="4290" y="3130"/>
            <a:chExt cx="183" cy="255"/>
          </a:xfrm>
        </p:grpSpPr>
        <p:pic>
          <p:nvPicPr>
            <p:cNvPr id="6301" name="Picture 505" descr="31u_bnrz[1]"/>
            <p:cNvPicPr>
              <a:picLocks noChangeAspect="1" noChangeArrowheads="1"/>
            </p:cNvPicPr>
            <p:nvPr/>
          </p:nvPicPr>
          <p:blipFill>
            <a:blip r:embed="rId19" cstate="print"/>
            <a:srcRect/>
            <a:stretch>
              <a:fillRect/>
            </a:stretch>
          </p:blipFill>
          <p:spPr bwMode="auto">
            <a:xfrm>
              <a:off x="4343" y="3211"/>
              <a:ext cx="121" cy="174"/>
            </a:xfrm>
            <a:prstGeom prst="rect">
              <a:avLst/>
            </a:prstGeom>
            <a:solidFill>
              <a:srgbClr val="DDDDDD"/>
            </a:solidFill>
            <a:ln w="9525">
              <a:noFill/>
              <a:miter lim="800000"/>
              <a:headEnd/>
              <a:tailEnd/>
            </a:ln>
          </p:spPr>
        </p:pic>
        <p:sp>
          <p:nvSpPr>
            <p:cNvPr id="6302" name="Freeform 506"/>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6303" name="Freeform 507"/>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6304" name="Freeform 508"/>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6305" name="Freeform 509"/>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6306" name="Freeform 510"/>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6307" name="Freeform 511"/>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6308" name="Freeform 512"/>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6309" name="Freeform 513"/>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6310" name="Freeform 514"/>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6311" name="Freeform 515"/>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6312" name="Freeform 516"/>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6313" name="Freeform 517"/>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6314" name="Freeform 518"/>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6315" name="Freeform 519"/>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6316" name="Freeform 520"/>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6317" name="Freeform 521"/>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6318" name="Freeform 57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6216" name="Group 577"/>
          <p:cNvGrpSpPr>
            <a:grpSpLocks/>
          </p:cNvGrpSpPr>
          <p:nvPr/>
        </p:nvGrpSpPr>
        <p:grpSpPr bwMode="auto">
          <a:xfrm>
            <a:off x="5790679" y="3165376"/>
            <a:ext cx="290513" cy="404813"/>
            <a:chOff x="4290" y="3130"/>
            <a:chExt cx="183" cy="255"/>
          </a:xfrm>
        </p:grpSpPr>
        <p:pic>
          <p:nvPicPr>
            <p:cNvPr id="6283" name="Picture 578" descr="31u_bnrz[1]"/>
            <p:cNvPicPr>
              <a:picLocks noChangeAspect="1" noChangeArrowheads="1"/>
            </p:cNvPicPr>
            <p:nvPr/>
          </p:nvPicPr>
          <p:blipFill>
            <a:blip r:embed="rId19" cstate="print"/>
            <a:srcRect/>
            <a:stretch>
              <a:fillRect/>
            </a:stretch>
          </p:blipFill>
          <p:spPr bwMode="auto">
            <a:xfrm>
              <a:off x="4343" y="3211"/>
              <a:ext cx="121" cy="174"/>
            </a:xfrm>
            <a:prstGeom prst="rect">
              <a:avLst/>
            </a:prstGeom>
            <a:solidFill>
              <a:srgbClr val="DDDDDD"/>
            </a:solidFill>
            <a:ln w="9525">
              <a:noFill/>
              <a:miter lim="800000"/>
              <a:headEnd/>
              <a:tailEnd/>
            </a:ln>
          </p:spPr>
        </p:pic>
        <p:sp>
          <p:nvSpPr>
            <p:cNvPr id="6284" name="Freeform 579"/>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6285" name="Freeform 580"/>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6286" name="Freeform 581"/>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6287" name="Freeform 582"/>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6288" name="Freeform 583"/>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6289" name="Freeform 584"/>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6290" name="Freeform 585"/>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6291" name="Freeform 586"/>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6292" name="Freeform 587"/>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6293" name="Freeform 588"/>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6294" name="Freeform 589"/>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6295" name="Freeform 590"/>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6296" name="Freeform 591"/>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6297" name="Freeform 592"/>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6298" name="Freeform 593"/>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6299" name="Freeform 594"/>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6300" name="Freeform 59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6222" name="Group 601"/>
          <p:cNvGrpSpPr>
            <a:grpSpLocks/>
          </p:cNvGrpSpPr>
          <p:nvPr/>
        </p:nvGrpSpPr>
        <p:grpSpPr bwMode="auto">
          <a:xfrm>
            <a:off x="5925617" y="1700114"/>
            <a:ext cx="3001963" cy="3375026"/>
            <a:chOff x="3466" y="1238"/>
            <a:chExt cx="1891" cy="2126"/>
          </a:xfrm>
        </p:grpSpPr>
        <p:sp>
          <p:nvSpPr>
            <p:cNvPr id="6279" name="Line 597"/>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6280" name="Line 598"/>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6281" name="Line 599"/>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6282" name="Text Box 600"/>
            <p:cNvSpPr txBox="1">
              <a:spLocks noChangeArrowheads="1"/>
            </p:cNvSpPr>
            <p:nvPr/>
          </p:nvSpPr>
          <p:spPr bwMode="auto">
            <a:xfrm>
              <a:off x="4255" y="1238"/>
              <a:ext cx="1102" cy="250"/>
            </a:xfrm>
            <a:prstGeom prst="rect">
              <a:avLst/>
            </a:prstGeom>
            <a:noFill/>
            <a:ln w="9525">
              <a:noFill/>
              <a:miter lim="800000"/>
              <a:headEnd/>
              <a:tailEnd/>
            </a:ln>
          </p:spPr>
          <p:txBody>
            <a:bodyPr wrap="none">
              <a:spAutoFit/>
            </a:bodyPr>
            <a:lstStyle/>
            <a:p>
              <a:r>
                <a:rPr lang="en-US" altLang="zh-CN" sz="2000" dirty="0">
                  <a:solidFill>
                    <a:srgbClr val="FF3300"/>
                  </a:solidFill>
                  <a:latin typeface="Comic Sans MS" pitchFamily="66" charset="0"/>
                </a:rPr>
                <a:t>client/server</a:t>
              </a:r>
            </a:p>
          </p:txBody>
        </p:sp>
      </p:grpSp>
      <p:grpSp>
        <p:nvGrpSpPr>
          <p:cNvPr id="6223" name="Group 606"/>
          <p:cNvGrpSpPr>
            <a:grpSpLocks/>
          </p:cNvGrpSpPr>
          <p:nvPr/>
        </p:nvGrpSpPr>
        <p:grpSpPr bwMode="auto">
          <a:xfrm>
            <a:off x="4630217" y="1811239"/>
            <a:ext cx="3013075" cy="3355975"/>
            <a:chOff x="2650" y="1308"/>
            <a:chExt cx="1898" cy="2114"/>
          </a:xfrm>
        </p:grpSpPr>
        <p:sp>
          <p:nvSpPr>
            <p:cNvPr id="6275" name="Line 602"/>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6276" name="Line 603"/>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6277" name="Line 604"/>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6278" name="Text Box 605"/>
            <p:cNvSpPr txBox="1">
              <a:spLocks noChangeArrowheads="1"/>
            </p:cNvSpPr>
            <p:nvPr/>
          </p:nvSpPr>
          <p:spPr bwMode="auto">
            <a:xfrm>
              <a:off x="2650" y="1581"/>
              <a:ext cx="861" cy="250"/>
            </a:xfrm>
            <a:prstGeom prst="rect">
              <a:avLst/>
            </a:prstGeom>
            <a:noFill/>
            <a:ln w="9525">
              <a:noFill/>
              <a:miter lim="800000"/>
              <a:headEnd/>
              <a:tailEnd/>
            </a:ln>
          </p:spPr>
          <p:txBody>
            <a:bodyPr wrap="none">
              <a:spAutoFit/>
            </a:bodyPr>
            <a:lstStyle/>
            <a:p>
              <a:r>
                <a:rPr lang="en-US" altLang="zh-CN" sz="2000" dirty="0">
                  <a:solidFill>
                    <a:srgbClr val="FF3300"/>
                  </a:solidFill>
                  <a:latin typeface="Comic Sans MS" pitchFamily="66" charset="0"/>
                </a:rPr>
                <a:t>peer-peer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6222"/>
                                        </p:tgtEl>
                                      </p:cBhvr>
                                    </p:animEffect>
                                    <p:set>
                                      <p:cBhvr>
                                        <p:cTn id="11" dur="1" fill="hold">
                                          <p:stCondLst>
                                            <p:cond delay="499"/>
                                          </p:stCondLst>
                                        </p:cTn>
                                        <p:tgtEl>
                                          <p:spTgt spid="6222"/>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6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260648"/>
            <a:ext cx="7342187" cy="1008112"/>
          </a:xfrm>
        </p:spPr>
        <p:txBody>
          <a:bodyPr/>
          <a:lstStyle/>
          <a:p>
            <a:pPr algn="l" eaLnBrk="1" hangingPunct="1">
              <a:defRPr/>
            </a:pPr>
            <a:r>
              <a:rPr lang="en-US" altLang="zh-CN" sz="3200" u="sng" dirty="0" smtClean="0">
                <a:latin typeface="+mn-lt"/>
                <a:ea typeface="华文新魏" pitchFamily="2" charset="-122"/>
              </a:rPr>
              <a:t>7.5.2  HTTP</a:t>
            </a:r>
            <a:r>
              <a:rPr lang="zh-CN" altLang="zh-CN" sz="3200" u="sng" dirty="0" smtClean="0">
                <a:latin typeface="+mn-lt"/>
                <a:ea typeface="华文新魏" pitchFamily="2" charset="-122"/>
              </a:rPr>
              <a:t>协议</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467544" y="1196752"/>
            <a:ext cx="7772400" cy="4683125"/>
          </a:xfrm>
        </p:spPr>
        <p:txBody>
          <a:bodyPr/>
          <a:lstStyle/>
          <a:p>
            <a:pPr eaLnBrk="1" hangingPunct="1">
              <a:defRPr/>
            </a:pPr>
            <a:r>
              <a:rPr lang="zh-CN" altLang="zh-CN" sz="2400" b="1" u="sng" dirty="0" smtClean="0">
                <a:ea typeface="华文新魏" pitchFamily="2" charset="-122"/>
              </a:rPr>
              <a:t>客户端通过</a:t>
            </a:r>
            <a:r>
              <a:rPr lang="en-US" altLang="zh-CN" sz="2400" b="1" u="sng" dirty="0" smtClean="0">
                <a:ea typeface="华文新魏" pitchFamily="2" charset="-122"/>
              </a:rPr>
              <a:t>HTTP1.0</a:t>
            </a:r>
            <a:r>
              <a:rPr lang="zh-CN" altLang="zh-CN" sz="2400" b="1" u="sng" dirty="0" smtClean="0">
                <a:ea typeface="华文新魏" pitchFamily="2" charset="-122"/>
              </a:rPr>
              <a:t>协议访问</a:t>
            </a:r>
            <a:r>
              <a:rPr lang="en-US" altLang="zh-CN" sz="2400" b="1" u="sng" dirty="0" smtClean="0">
                <a:ea typeface="华文新魏" pitchFamily="2" charset="-122"/>
              </a:rPr>
              <a:t>Web</a:t>
            </a:r>
            <a:r>
              <a:rPr lang="zh-CN" altLang="zh-CN" sz="2400" b="1" u="sng" dirty="0" smtClean="0">
                <a:ea typeface="华文新魏" pitchFamily="2" charset="-122"/>
              </a:rPr>
              <a:t>服务器的过程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1E2854D9-FDA9-4747-9E58-85A3D022395B}" type="slidenum">
              <a:rPr lang="zh-CN" altLang="en-US">
                <a:solidFill>
                  <a:srgbClr val="000000"/>
                </a:solidFill>
              </a:rPr>
              <a:pPr>
                <a:defRPr/>
              </a:pPr>
              <a:t>50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755576" y="1772816"/>
            <a:ext cx="7776864" cy="46085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620688"/>
            <a:ext cx="7772400" cy="5043487"/>
          </a:xfrm>
        </p:spPr>
        <p:txBody>
          <a:bodyPr/>
          <a:lstStyle/>
          <a:p>
            <a:pPr eaLnBrk="1" hangingPunct="1">
              <a:defRPr/>
            </a:pPr>
            <a:r>
              <a:rPr lang="zh-CN" altLang="zh-CN" sz="2400" b="1" u="sng" dirty="0" smtClean="0">
                <a:ea typeface="华文新魏" pitchFamily="2" charset="-122"/>
              </a:rPr>
              <a:t>客户端通过</a:t>
            </a:r>
            <a:r>
              <a:rPr lang="en-US" altLang="zh-CN" sz="2400" b="1" u="sng" dirty="0" smtClean="0">
                <a:ea typeface="华文新魏" pitchFamily="2" charset="-122"/>
              </a:rPr>
              <a:t>HTTP1.1</a:t>
            </a:r>
            <a:r>
              <a:rPr lang="zh-CN" altLang="zh-CN" sz="2400" b="1" u="sng" dirty="0" smtClean="0">
                <a:ea typeface="华文新魏" pitchFamily="2" charset="-122"/>
              </a:rPr>
              <a:t>协议访问</a:t>
            </a:r>
            <a:r>
              <a:rPr lang="en-US" altLang="zh-CN" sz="2400" b="1" u="sng" dirty="0" smtClean="0">
                <a:ea typeface="华文新魏" pitchFamily="2" charset="-122"/>
              </a:rPr>
              <a:t>Web</a:t>
            </a:r>
            <a:r>
              <a:rPr lang="zh-CN" altLang="zh-CN" sz="2400" b="1" u="sng" dirty="0" smtClean="0">
                <a:ea typeface="华文新魏" pitchFamily="2" charset="-122"/>
              </a:rPr>
              <a:t>服务器过程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2FC18A31-FCA3-444B-81E8-9608765AF22C}" type="slidenum">
              <a:rPr lang="zh-CN" altLang="en-US">
                <a:solidFill>
                  <a:srgbClr val="000000"/>
                </a:solidFill>
              </a:rPr>
              <a:pPr>
                <a:defRPr/>
              </a:pPr>
              <a:t>51</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95536" y="1412776"/>
            <a:ext cx="8280920" cy="424847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6"/>
          <p:cNvSpPr>
            <a:spLocks noGrp="1"/>
          </p:cNvSpPr>
          <p:nvPr>
            <p:ph type="sldNum" sz="quarter" idx="12"/>
          </p:nvPr>
        </p:nvSpPr>
        <p:spPr>
          <a:noFill/>
        </p:spPr>
        <p:txBody>
          <a:bodyPr/>
          <a:lstStyle/>
          <a:p>
            <a:fld id="{0E4AFF0A-D6EB-48BE-95D7-F9F6CD667DB1}" type="slidenum">
              <a:rPr lang="zh-CN" altLang="en-US" smtClean="0"/>
              <a:pPr/>
              <a:t>52</a:t>
            </a:fld>
            <a:endParaRPr lang="en-US" altLang="zh-CN" smtClean="0"/>
          </a:p>
        </p:txBody>
      </p:sp>
      <p:sp>
        <p:nvSpPr>
          <p:cNvPr id="83971" name="Line 11"/>
          <p:cNvSpPr>
            <a:spLocks noChangeShapeType="1"/>
          </p:cNvSpPr>
          <p:nvPr/>
        </p:nvSpPr>
        <p:spPr bwMode="auto">
          <a:xfrm>
            <a:off x="476250" y="2095500"/>
            <a:ext cx="0" cy="4495800"/>
          </a:xfrm>
          <a:prstGeom prst="line">
            <a:avLst/>
          </a:prstGeom>
          <a:noFill/>
          <a:ln w="19050">
            <a:solidFill>
              <a:schemeClr val="accent2"/>
            </a:solidFill>
            <a:round/>
            <a:headEnd/>
            <a:tailEnd type="triangle" w="med" len="med"/>
          </a:ln>
        </p:spPr>
        <p:txBody>
          <a:bodyPr wrap="none" anchor="ctr"/>
          <a:lstStyle/>
          <a:p>
            <a:endParaRPr lang="zh-CN" altLang="en-US"/>
          </a:p>
        </p:txBody>
      </p:sp>
      <p:sp>
        <p:nvSpPr>
          <p:cNvPr id="83972" name="Rectangle 13"/>
          <p:cNvSpPr>
            <a:spLocks noChangeArrowheads="1"/>
          </p:cNvSpPr>
          <p:nvPr/>
        </p:nvSpPr>
        <p:spPr bwMode="auto">
          <a:xfrm>
            <a:off x="238125" y="6562725"/>
            <a:ext cx="657225" cy="295275"/>
          </a:xfrm>
          <a:prstGeom prst="rect">
            <a:avLst/>
          </a:prstGeom>
          <a:solidFill>
            <a:schemeClr val="bg1"/>
          </a:solidFill>
          <a:ln w="9525">
            <a:noFill/>
            <a:miter lim="800000"/>
            <a:headEnd/>
            <a:tailEnd/>
          </a:ln>
        </p:spPr>
        <p:txBody>
          <a:bodyPr wrap="none" anchor="ctr"/>
          <a:lstStyle/>
          <a:p>
            <a:endParaRPr lang="zh-CN" altLang="en-US"/>
          </a:p>
        </p:txBody>
      </p:sp>
      <p:sp>
        <p:nvSpPr>
          <p:cNvPr id="83973" name="Rectangle 2"/>
          <p:cNvSpPr>
            <a:spLocks noGrp="1" noChangeArrowheads="1"/>
          </p:cNvSpPr>
          <p:nvPr>
            <p:ph type="title"/>
          </p:nvPr>
        </p:nvSpPr>
        <p:spPr>
          <a:xfrm>
            <a:off x="251520" y="260648"/>
            <a:ext cx="7772400" cy="866775"/>
          </a:xfrm>
        </p:spPr>
        <p:txBody>
          <a:bodyPr/>
          <a:lstStyle/>
          <a:p>
            <a:pPr algn="l">
              <a:buFont typeface="Arial" pitchFamily="34" charset="0"/>
              <a:buChar char="•"/>
            </a:pPr>
            <a:r>
              <a:rPr lang="zh-CN" altLang="en-US" sz="3200" u="sng" dirty="0" smtClean="0"/>
              <a:t> 非</a:t>
            </a:r>
            <a:r>
              <a:rPr lang="zh-CN" altLang="en-US" sz="3200" u="sng" dirty="0" smtClean="0"/>
              <a:t>持续连接</a:t>
            </a:r>
            <a:r>
              <a:rPr lang="en-US" altLang="zh-CN" sz="3200" u="sng" dirty="0" smtClean="0"/>
              <a:t> </a:t>
            </a:r>
            <a:r>
              <a:rPr lang="en-US" altLang="zh-CN" sz="3200" u="sng" dirty="0" smtClean="0"/>
              <a:t>HTTP</a:t>
            </a:r>
            <a:r>
              <a:rPr lang="zh-CN" altLang="en-US" sz="3200" u="sng" dirty="0" smtClean="0"/>
              <a:t>（</a:t>
            </a:r>
            <a:r>
              <a:rPr lang="en-US" altLang="zh-CN" sz="3200" u="sng" dirty="0" smtClean="0"/>
              <a:t>1</a:t>
            </a:r>
            <a:r>
              <a:rPr lang="zh-CN" altLang="en-US" sz="3200" u="sng" dirty="0" smtClean="0"/>
              <a:t>）</a:t>
            </a:r>
            <a:endParaRPr lang="en-US" altLang="zh-CN" sz="3200" u="sng" dirty="0" smtClean="0"/>
          </a:p>
        </p:txBody>
      </p:sp>
      <p:sp>
        <p:nvSpPr>
          <p:cNvPr id="83974" name="Rectangle 3"/>
          <p:cNvSpPr>
            <a:spLocks noGrp="1" noChangeArrowheads="1"/>
          </p:cNvSpPr>
          <p:nvPr>
            <p:ph type="body" sz="half" idx="1"/>
          </p:nvPr>
        </p:nvSpPr>
        <p:spPr>
          <a:xfrm>
            <a:off x="395288" y="1341438"/>
            <a:ext cx="8748712" cy="792162"/>
          </a:xfrm>
        </p:spPr>
        <p:txBody>
          <a:bodyPr/>
          <a:lstStyle/>
          <a:p>
            <a:pPr>
              <a:buFont typeface="ZapfDingbats"/>
              <a:buNone/>
            </a:pPr>
            <a:r>
              <a:rPr lang="zh-CN" altLang="en-US" sz="2400" dirty="0" smtClean="0">
                <a:ea typeface="宋体" pitchFamily="2" charset="-122"/>
              </a:rPr>
              <a:t>假设</a:t>
            </a:r>
            <a:r>
              <a:rPr lang="en-US" altLang="zh-CN" sz="2400" dirty="0" smtClean="0">
                <a:ea typeface="宋体" pitchFamily="2" charset="-122"/>
              </a:rPr>
              <a:t>URL</a:t>
            </a:r>
            <a:r>
              <a:rPr lang="zh-CN" altLang="en-US" sz="2400" dirty="0" smtClean="0">
                <a:ea typeface="宋体" pitchFamily="2" charset="-122"/>
              </a:rPr>
              <a:t>为：</a:t>
            </a:r>
            <a:r>
              <a:rPr lang="en-US" altLang="zh-CN" sz="2400" dirty="0" smtClean="0">
                <a:latin typeface="Courier New" pitchFamily="49" charset="0"/>
                <a:ea typeface="宋体" pitchFamily="2" charset="-122"/>
              </a:rPr>
              <a:t>www.someSchool.edu/someDepartment/home.index</a:t>
            </a:r>
            <a:endParaRPr lang="en-US" altLang="zh-CN" sz="2400" dirty="0" smtClean="0">
              <a:ea typeface="宋体" pitchFamily="2" charset="-122"/>
            </a:endParaRPr>
          </a:p>
        </p:txBody>
      </p:sp>
      <p:sp>
        <p:nvSpPr>
          <p:cNvPr id="83975" name="Rectangle 4"/>
          <p:cNvSpPr>
            <a:spLocks noGrp="1" noChangeArrowheads="1"/>
          </p:cNvSpPr>
          <p:nvPr>
            <p:ph type="body" sz="half" idx="2"/>
          </p:nvPr>
        </p:nvSpPr>
        <p:spPr>
          <a:xfrm>
            <a:off x="657225" y="2638425"/>
            <a:ext cx="3943350" cy="1905000"/>
          </a:xfrm>
        </p:spPr>
        <p:txBody>
          <a:bodyPr/>
          <a:lstStyle/>
          <a:p>
            <a:pPr>
              <a:buFont typeface="ZapfDingbats"/>
              <a:buNone/>
            </a:pPr>
            <a:r>
              <a:rPr lang="en-US" altLang="zh-CN" sz="2000" smtClean="0">
                <a:solidFill>
                  <a:srgbClr val="FF0000"/>
                </a:solidFill>
                <a:ea typeface="宋体" pitchFamily="2" charset="-122"/>
              </a:rPr>
              <a:t>1a</a:t>
            </a:r>
            <a:r>
              <a:rPr lang="en-US" altLang="zh-CN" sz="1800" smtClean="0">
                <a:solidFill>
                  <a:srgbClr val="FF0000"/>
                </a:solidFill>
                <a:ea typeface="宋体" pitchFamily="2" charset="-122"/>
              </a:rPr>
              <a:t>.</a:t>
            </a:r>
            <a:r>
              <a:rPr lang="en-US" altLang="zh-CN" sz="1800" smtClean="0">
                <a:ea typeface="宋体" pitchFamily="2" charset="-122"/>
              </a:rPr>
              <a:t> HTTP client initiates TCP connection to HTTP server (process) at </a:t>
            </a:r>
            <a:r>
              <a:rPr lang="en-US" altLang="zh-CN" sz="1800" smtClean="0">
                <a:latin typeface="Arial" pitchFamily="34" charset="0"/>
                <a:ea typeface="宋体" pitchFamily="2" charset="-122"/>
              </a:rPr>
              <a:t>www.someSchool.edu on port </a:t>
            </a:r>
            <a:r>
              <a:rPr lang="en-US" altLang="zh-CN" sz="1800" smtClean="0">
                <a:ea typeface="宋体" pitchFamily="2" charset="-122"/>
              </a:rPr>
              <a:t>80</a:t>
            </a:r>
            <a:endParaRPr lang="en-US" altLang="zh-CN" sz="2000" smtClean="0">
              <a:ea typeface="宋体" pitchFamily="2" charset="-122"/>
            </a:endParaRPr>
          </a:p>
        </p:txBody>
      </p:sp>
      <p:sp>
        <p:nvSpPr>
          <p:cNvPr id="83976" name="Rectangle 5"/>
          <p:cNvSpPr>
            <a:spLocks noChangeArrowheads="1"/>
          </p:cNvSpPr>
          <p:nvPr/>
        </p:nvSpPr>
        <p:spPr bwMode="auto">
          <a:xfrm>
            <a:off x="704850" y="4371975"/>
            <a:ext cx="3810000" cy="1076325"/>
          </a:xfrm>
          <a:prstGeom prst="rect">
            <a:avLst/>
          </a:prstGeom>
          <a:noFill/>
          <a:ln w="9525">
            <a:noFill/>
            <a:miter lim="800000"/>
            <a:headEnd/>
            <a:tailEnd/>
          </a:ln>
        </p:spPr>
        <p:txBody>
          <a:bodyPr/>
          <a:lstStyle/>
          <a:p>
            <a:pPr marL="342900" indent="-342900"/>
            <a:r>
              <a:rPr lang="en-US" altLang="zh-CN" sz="2000">
                <a:solidFill>
                  <a:srgbClr val="FF0000"/>
                </a:solidFill>
              </a:rPr>
              <a:t>2.</a:t>
            </a:r>
            <a:r>
              <a:rPr lang="en-US" altLang="zh-CN" sz="2000"/>
              <a:t> HTTP</a:t>
            </a:r>
            <a:r>
              <a:rPr lang="en-US" altLang="zh-CN" sz="1800"/>
              <a:t> client sends HTTP </a:t>
            </a:r>
            <a:r>
              <a:rPr lang="en-US" altLang="zh-CN" sz="1800" i="1">
                <a:solidFill>
                  <a:srgbClr val="FF0000"/>
                </a:solidFill>
              </a:rPr>
              <a:t>request message</a:t>
            </a:r>
            <a:r>
              <a:rPr lang="en-US" altLang="zh-CN" sz="1800"/>
              <a:t> (containing URL) into TCP connection socket. Message indicates that client wants object </a:t>
            </a:r>
            <a:r>
              <a:rPr lang="en-US" altLang="zh-CN" sz="1800">
                <a:latin typeface="宋体" pitchFamily="2" charset="-122"/>
              </a:rPr>
              <a:t>someDepartment/home.index</a:t>
            </a:r>
          </a:p>
        </p:txBody>
      </p:sp>
      <p:sp>
        <p:nvSpPr>
          <p:cNvPr id="83977" name="Rectangle 6"/>
          <p:cNvSpPr>
            <a:spLocks noChangeArrowheads="1"/>
          </p:cNvSpPr>
          <p:nvPr/>
        </p:nvSpPr>
        <p:spPr bwMode="auto">
          <a:xfrm>
            <a:off x="4781550" y="3067050"/>
            <a:ext cx="3810000" cy="1504950"/>
          </a:xfrm>
          <a:prstGeom prst="rect">
            <a:avLst/>
          </a:prstGeom>
          <a:noFill/>
          <a:ln w="9525">
            <a:noFill/>
            <a:miter lim="800000"/>
            <a:headEnd/>
            <a:tailEnd/>
          </a:ln>
        </p:spPr>
        <p:txBody>
          <a:bodyPr/>
          <a:lstStyle/>
          <a:p>
            <a:pPr marL="342900" indent="-342900"/>
            <a:r>
              <a:rPr lang="en-US" altLang="zh-CN" sz="2000">
                <a:solidFill>
                  <a:srgbClr val="FF0000"/>
                </a:solidFill>
              </a:rPr>
              <a:t>1b.</a:t>
            </a:r>
            <a:r>
              <a:rPr lang="en-US" altLang="zh-CN" sz="2000"/>
              <a:t> HTTP</a:t>
            </a:r>
            <a:r>
              <a:rPr lang="en-US" altLang="zh-CN" sz="1800"/>
              <a:t> server at host </a:t>
            </a:r>
            <a:r>
              <a:rPr lang="en-US" altLang="zh-CN" sz="1800">
                <a:latin typeface="宋体" pitchFamily="2" charset="-122"/>
              </a:rPr>
              <a:t>www.someSchool.edu </a:t>
            </a:r>
            <a:r>
              <a:rPr lang="en-US" altLang="zh-CN" sz="1800"/>
              <a:t>waiting for TCP connection at port 80.  “accepts” connection, notifying client</a:t>
            </a:r>
            <a:endParaRPr lang="en-US" altLang="zh-CN" sz="2000"/>
          </a:p>
        </p:txBody>
      </p:sp>
      <p:sp>
        <p:nvSpPr>
          <p:cNvPr id="83978" name="Rectangle 7"/>
          <p:cNvSpPr>
            <a:spLocks noChangeArrowheads="1"/>
          </p:cNvSpPr>
          <p:nvPr/>
        </p:nvSpPr>
        <p:spPr bwMode="auto">
          <a:xfrm>
            <a:off x="4724400" y="4924425"/>
            <a:ext cx="3810000" cy="1800225"/>
          </a:xfrm>
          <a:prstGeom prst="rect">
            <a:avLst/>
          </a:prstGeom>
          <a:noFill/>
          <a:ln w="9525">
            <a:noFill/>
            <a:miter lim="800000"/>
            <a:headEnd/>
            <a:tailEnd/>
          </a:ln>
        </p:spPr>
        <p:txBody>
          <a:bodyPr/>
          <a:lstStyle/>
          <a:p>
            <a:pPr marL="342900" indent="-342900"/>
            <a:r>
              <a:rPr lang="en-US" altLang="zh-CN" sz="2000">
                <a:solidFill>
                  <a:srgbClr val="FF0000"/>
                </a:solidFill>
              </a:rPr>
              <a:t>3.</a:t>
            </a:r>
            <a:r>
              <a:rPr lang="en-US" altLang="zh-CN" sz="2000"/>
              <a:t> HTTP</a:t>
            </a:r>
            <a:r>
              <a:rPr lang="en-US" altLang="zh-CN" sz="1800"/>
              <a:t> server receives request message, forms </a:t>
            </a:r>
            <a:r>
              <a:rPr lang="en-US" altLang="zh-CN" sz="1800" i="1">
                <a:solidFill>
                  <a:srgbClr val="FF0000"/>
                </a:solidFill>
              </a:rPr>
              <a:t>response message</a:t>
            </a:r>
            <a:r>
              <a:rPr lang="en-US" altLang="zh-CN" sz="1800">
                <a:solidFill>
                  <a:srgbClr val="FF0000"/>
                </a:solidFill>
              </a:rPr>
              <a:t> </a:t>
            </a:r>
            <a:r>
              <a:rPr lang="en-US" altLang="zh-CN" sz="1800"/>
              <a:t>containing requested object, and sends message into its socket</a:t>
            </a:r>
          </a:p>
        </p:txBody>
      </p:sp>
      <p:sp>
        <p:nvSpPr>
          <p:cNvPr id="83979" name="Line 8"/>
          <p:cNvSpPr>
            <a:spLocks noChangeShapeType="1"/>
          </p:cNvSpPr>
          <p:nvPr/>
        </p:nvSpPr>
        <p:spPr bwMode="auto">
          <a:xfrm>
            <a:off x="4048125" y="3190875"/>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83980" name="Line 9"/>
          <p:cNvSpPr>
            <a:spLocks noChangeShapeType="1"/>
          </p:cNvSpPr>
          <p:nvPr/>
        </p:nvSpPr>
        <p:spPr bwMode="auto">
          <a:xfrm>
            <a:off x="3895725" y="5133975"/>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83981" name="Line 10"/>
          <p:cNvSpPr>
            <a:spLocks noChangeShapeType="1"/>
          </p:cNvSpPr>
          <p:nvPr/>
        </p:nvSpPr>
        <p:spPr bwMode="auto">
          <a:xfrm flipH="1">
            <a:off x="3933825" y="5667375"/>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83982" name="Text Box 12"/>
          <p:cNvSpPr txBox="1">
            <a:spLocks noChangeArrowheads="1"/>
          </p:cNvSpPr>
          <p:nvPr/>
        </p:nvSpPr>
        <p:spPr bwMode="auto">
          <a:xfrm>
            <a:off x="225425" y="5942013"/>
            <a:ext cx="717550" cy="400050"/>
          </a:xfrm>
          <a:prstGeom prst="rect">
            <a:avLst/>
          </a:prstGeom>
          <a:noFill/>
          <a:ln w="9525">
            <a:noFill/>
            <a:miter lim="800000"/>
            <a:headEnd/>
            <a:tailEnd/>
          </a:ln>
        </p:spPr>
        <p:txBody>
          <a:bodyPr wrap="none">
            <a:spAutoFit/>
          </a:bodyPr>
          <a:lstStyle/>
          <a:p>
            <a:pPr algn="ctr"/>
            <a:r>
              <a:rPr lang="en-US" altLang="zh-CN" sz="2000">
                <a:solidFill>
                  <a:schemeClr val="accent2"/>
                </a:solidFill>
                <a:latin typeface="Comic Sans MS" pitchFamily="66" charset="0"/>
              </a:rPr>
              <a:t>time</a:t>
            </a:r>
            <a:endParaRPr lang="en-US" altLang="zh-CN" sz="2000">
              <a:latin typeface="Comic Sans MS" pitchFamily="66" charset="0"/>
            </a:endParaRPr>
          </a:p>
        </p:txBody>
      </p:sp>
      <p:sp>
        <p:nvSpPr>
          <p:cNvPr id="83983" name="Line 14"/>
          <p:cNvSpPr>
            <a:spLocks noChangeShapeType="1"/>
          </p:cNvSpPr>
          <p:nvPr/>
        </p:nvSpPr>
        <p:spPr bwMode="auto">
          <a:xfrm flipH="1">
            <a:off x="4019550" y="3705225"/>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83984" name="Text Box 15"/>
          <p:cNvSpPr txBox="1">
            <a:spLocks noChangeArrowheads="1"/>
          </p:cNvSpPr>
          <p:nvPr/>
        </p:nvSpPr>
        <p:spPr bwMode="auto">
          <a:xfrm>
            <a:off x="6688138" y="2205038"/>
            <a:ext cx="2378075" cy="646112"/>
          </a:xfrm>
          <a:prstGeom prst="rect">
            <a:avLst/>
          </a:prstGeom>
          <a:noFill/>
          <a:ln w="9525">
            <a:noFill/>
            <a:miter lim="800000"/>
            <a:headEnd/>
            <a:tailEnd/>
          </a:ln>
        </p:spPr>
        <p:txBody>
          <a:bodyPr wrap="none">
            <a:spAutoFit/>
          </a:bodyPr>
          <a:lstStyle/>
          <a:p>
            <a:pPr algn="ctr"/>
            <a:r>
              <a:rPr lang="en-US" altLang="zh-CN" sz="1800">
                <a:latin typeface="隶书" pitchFamily="49" charset="-122"/>
                <a:ea typeface="隶书" pitchFamily="49" charset="-122"/>
              </a:rPr>
              <a:t>(</a:t>
            </a:r>
            <a:r>
              <a:rPr lang="zh-CN" altLang="en-US" sz="1800">
                <a:latin typeface="隶书" pitchFamily="49" charset="-122"/>
                <a:ea typeface="隶书" pitchFamily="49" charset="-122"/>
              </a:rPr>
              <a:t>该文档有文本和</a:t>
            </a:r>
            <a:r>
              <a:rPr lang="en-US" altLang="zh-CN" sz="1800">
                <a:latin typeface="隶书" pitchFamily="49" charset="-122"/>
                <a:ea typeface="隶书" pitchFamily="49" charset="-122"/>
              </a:rPr>
              <a:t>10</a:t>
            </a:r>
            <a:r>
              <a:rPr lang="zh-CN" altLang="en-US" sz="1800">
                <a:latin typeface="隶书" pitchFamily="49" charset="-122"/>
                <a:ea typeface="隶书" pitchFamily="49" charset="-122"/>
              </a:rPr>
              <a:t>个</a:t>
            </a:r>
            <a:endParaRPr lang="en-US" altLang="zh-CN" sz="1800">
              <a:latin typeface="隶书" pitchFamily="49" charset="-122"/>
              <a:ea typeface="隶书" pitchFamily="49" charset="-122"/>
            </a:endParaRPr>
          </a:p>
          <a:p>
            <a:pPr algn="ctr"/>
            <a:r>
              <a:rPr lang="en-US" altLang="zh-CN" sz="1800">
                <a:latin typeface="隶书" pitchFamily="49" charset="-122"/>
                <a:ea typeface="隶书" pitchFamily="49" charset="-122"/>
              </a:rPr>
              <a:t>Jpeg </a:t>
            </a:r>
            <a:r>
              <a:rPr lang="zh-CN" altLang="en-US" sz="1800">
                <a:latin typeface="隶书" pitchFamily="49" charset="-122"/>
                <a:ea typeface="隶书" pitchFamily="49" charset="-122"/>
              </a:rPr>
              <a:t>对象的链接</a:t>
            </a:r>
            <a:r>
              <a:rPr lang="en-US" altLang="zh-CN" sz="1800">
                <a:latin typeface="隶书" pitchFamily="49" charset="-122"/>
                <a:ea typeface="隶书" pitchFamily="49" charset="-122"/>
              </a:rPr>
              <a:t>)</a:t>
            </a:r>
            <a:endParaRPr lang="en-US" altLang="zh-CN">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6"/>
          <p:cNvSpPr>
            <a:spLocks noGrp="1"/>
          </p:cNvSpPr>
          <p:nvPr>
            <p:ph type="sldNum" sz="quarter" idx="12"/>
          </p:nvPr>
        </p:nvSpPr>
        <p:spPr>
          <a:noFill/>
        </p:spPr>
        <p:txBody>
          <a:bodyPr/>
          <a:lstStyle/>
          <a:p>
            <a:fld id="{B52D903B-1554-43B3-B3D8-4BC66E6861C7}" type="slidenum">
              <a:rPr lang="zh-CN" altLang="en-US" smtClean="0"/>
              <a:pPr/>
              <a:t>53</a:t>
            </a:fld>
            <a:endParaRPr lang="en-US" altLang="zh-CN" smtClean="0"/>
          </a:p>
        </p:txBody>
      </p:sp>
      <p:sp>
        <p:nvSpPr>
          <p:cNvPr id="84995" name="Rectangle 6"/>
          <p:cNvSpPr>
            <a:spLocks noGrp="1" noChangeArrowheads="1"/>
          </p:cNvSpPr>
          <p:nvPr>
            <p:ph type="body" sz="half" idx="2"/>
          </p:nvPr>
        </p:nvSpPr>
        <p:spPr>
          <a:xfrm>
            <a:off x="1187450" y="2924175"/>
            <a:ext cx="3810000" cy="1533525"/>
          </a:xfrm>
        </p:spPr>
        <p:txBody>
          <a:bodyPr/>
          <a:lstStyle/>
          <a:p>
            <a:pPr>
              <a:buFont typeface="ZapfDingbats"/>
              <a:buNone/>
            </a:pPr>
            <a:r>
              <a:rPr lang="en-US" altLang="zh-CN" sz="2000" smtClean="0">
                <a:solidFill>
                  <a:srgbClr val="FF0000"/>
                </a:solidFill>
                <a:ea typeface="宋体" pitchFamily="2" charset="-122"/>
              </a:rPr>
              <a:t>5</a:t>
            </a:r>
            <a:r>
              <a:rPr lang="en-US" altLang="zh-CN" sz="1800" smtClean="0">
                <a:solidFill>
                  <a:srgbClr val="FF0000"/>
                </a:solidFill>
                <a:ea typeface="宋体" pitchFamily="2" charset="-122"/>
              </a:rPr>
              <a:t>.</a:t>
            </a:r>
            <a:r>
              <a:rPr lang="en-US" altLang="zh-CN" sz="1800" smtClean="0">
                <a:ea typeface="宋体" pitchFamily="2" charset="-122"/>
              </a:rPr>
              <a:t> HTTP client receives response message containing html file, displays html.  Parsing html file, finds 10 referenced jpeg  objects</a:t>
            </a:r>
            <a:endParaRPr lang="en-US" altLang="zh-CN" sz="2000" smtClean="0">
              <a:ea typeface="宋体" pitchFamily="2" charset="-122"/>
            </a:endParaRPr>
          </a:p>
        </p:txBody>
      </p:sp>
      <p:sp>
        <p:nvSpPr>
          <p:cNvPr id="84996" name="Rectangle 7"/>
          <p:cNvSpPr>
            <a:spLocks noChangeArrowheads="1"/>
          </p:cNvSpPr>
          <p:nvPr/>
        </p:nvSpPr>
        <p:spPr bwMode="auto">
          <a:xfrm>
            <a:off x="1177925" y="4445000"/>
            <a:ext cx="3810000" cy="666750"/>
          </a:xfrm>
          <a:prstGeom prst="rect">
            <a:avLst/>
          </a:prstGeom>
          <a:noFill/>
          <a:ln w="9525">
            <a:noFill/>
            <a:miter lim="800000"/>
            <a:headEnd/>
            <a:tailEnd/>
          </a:ln>
        </p:spPr>
        <p:txBody>
          <a:bodyPr/>
          <a:lstStyle/>
          <a:p>
            <a:pPr marL="342900" indent="-342900"/>
            <a:r>
              <a:rPr lang="en-US" altLang="zh-CN" sz="2000">
                <a:solidFill>
                  <a:srgbClr val="FF0000"/>
                </a:solidFill>
              </a:rPr>
              <a:t>6.</a:t>
            </a:r>
            <a:r>
              <a:rPr lang="en-US" altLang="zh-CN" sz="2000"/>
              <a:t> </a:t>
            </a:r>
            <a:r>
              <a:rPr lang="en-US" altLang="zh-CN" sz="1800"/>
              <a:t>Steps 1-5 repeated for each of 10 jpeg objects</a:t>
            </a:r>
          </a:p>
        </p:txBody>
      </p:sp>
      <p:sp>
        <p:nvSpPr>
          <p:cNvPr id="84997" name="Rectangle 8"/>
          <p:cNvSpPr>
            <a:spLocks noChangeArrowheads="1"/>
          </p:cNvSpPr>
          <p:nvPr/>
        </p:nvSpPr>
        <p:spPr bwMode="auto">
          <a:xfrm>
            <a:off x="5124450" y="2368550"/>
            <a:ext cx="3810000" cy="733425"/>
          </a:xfrm>
          <a:prstGeom prst="rect">
            <a:avLst/>
          </a:prstGeom>
          <a:noFill/>
          <a:ln w="9525">
            <a:noFill/>
            <a:miter lim="800000"/>
            <a:headEnd/>
            <a:tailEnd/>
          </a:ln>
        </p:spPr>
        <p:txBody>
          <a:bodyPr/>
          <a:lstStyle/>
          <a:p>
            <a:pPr marL="342900" indent="-342900"/>
            <a:r>
              <a:rPr lang="en-US" altLang="zh-CN" sz="2000">
                <a:solidFill>
                  <a:srgbClr val="FF0000"/>
                </a:solidFill>
              </a:rPr>
              <a:t>4.</a:t>
            </a:r>
            <a:r>
              <a:rPr lang="en-US" altLang="zh-CN" sz="2000"/>
              <a:t> HTTP</a:t>
            </a:r>
            <a:r>
              <a:rPr lang="en-US" altLang="zh-CN" sz="1800"/>
              <a:t> server closes TCP connection. </a:t>
            </a:r>
            <a:endParaRPr lang="en-US" altLang="zh-CN" sz="2000"/>
          </a:p>
        </p:txBody>
      </p:sp>
      <p:sp>
        <p:nvSpPr>
          <p:cNvPr id="84998" name="Line 2"/>
          <p:cNvSpPr>
            <a:spLocks noChangeShapeType="1"/>
          </p:cNvSpPr>
          <p:nvPr/>
        </p:nvSpPr>
        <p:spPr bwMode="auto">
          <a:xfrm>
            <a:off x="635000" y="2395538"/>
            <a:ext cx="0" cy="2571750"/>
          </a:xfrm>
          <a:prstGeom prst="line">
            <a:avLst/>
          </a:prstGeom>
          <a:noFill/>
          <a:ln w="19050">
            <a:solidFill>
              <a:schemeClr val="accent2"/>
            </a:solidFill>
            <a:round/>
            <a:headEnd/>
            <a:tailEnd type="triangle" w="med" len="med"/>
          </a:ln>
        </p:spPr>
        <p:txBody>
          <a:bodyPr wrap="none" anchor="ctr"/>
          <a:lstStyle/>
          <a:p>
            <a:endParaRPr lang="zh-CN" altLang="en-US"/>
          </a:p>
        </p:txBody>
      </p:sp>
      <p:sp>
        <p:nvSpPr>
          <p:cNvPr id="84999" name="Rectangle 3"/>
          <p:cNvSpPr>
            <a:spLocks noChangeArrowheads="1"/>
          </p:cNvSpPr>
          <p:nvPr/>
        </p:nvSpPr>
        <p:spPr bwMode="auto">
          <a:xfrm>
            <a:off x="396875" y="4395788"/>
            <a:ext cx="342900" cy="295275"/>
          </a:xfrm>
          <a:prstGeom prst="rect">
            <a:avLst/>
          </a:prstGeom>
          <a:solidFill>
            <a:schemeClr val="bg1"/>
          </a:solidFill>
          <a:ln w="9525">
            <a:noFill/>
            <a:miter lim="800000"/>
            <a:headEnd/>
            <a:tailEnd/>
          </a:ln>
        </p:spPr>
        <p:txBody>
          <a:bodyPr wrap="none" anchor="ctr"/>
          <a:lstStyle/>
          <a:p>
            <a:endParaRPr lang="zh-CN" altLang="en-US"/>
          </a:p>
        </p:txBody>
      </p:sp>
      <p:sp>
        <p:nvSpPr>
          <p:cNvPr id="85000" name="Text Box 13"/>
          <p:cNvSpPr txBox="1">
            <a:spLocks noChangeArrowheads="1"/>
          </p:cNvSpPr>
          <p:nvPr/>
        </p:nvSpPr>
        <p:spPr bwMode="auto">
          <a:xfrm>
            <a:off x="309563" y="4259263"/>
            <a:ext cx="679450" cy="401637"/>
          </a:xfrm>
          <a:prstGeom prst="rect">
            <a:avLst/>
          </a:prstGeom>
          <a:noFill/>
          <a:ln w="9525">
            <a:noFill/>
            <a:miter lim="800000"/>
            <a:headEnd/>
            <a:tailEnd/>
          </a:ln>
        </p:spPr>
        <p:txBody>
          <a:bodyPr wrap="none">
            <a:spAutoFit/>
          </a:bodyPr>
          <a:lstStyle/>
          <a:p>
            <a:pPr algn="ctr"/>
            <a:r>
              <a:rPr lang="en-US" altLang="zh-CN" sz="2000">
                <a:solidFill>
                  <a:schemeClr val="accent2"/>
                </a:solidFill>
              </a:rPr>
              <a:t>time</a:t>
            </a:r>
            <a:endParaRPr lang="en-US" altLang="zh-CN" sz="2000">
              <a:latin typeface="Times New Roman" pitchFamily="18" charset="0"/>
            </a:endParaRPr>
          </a:p>
        </p:txBody>
      </p:sp>
      <p:sp>
        <p:nvSpPr>
          <p:cNvPr id="85001" name="Line 17"/>
          <p:cNvSpPr>
            <a:spLocks noChangeShapeType="1"/>
          </p:cNvSpPr>
          <p:nvPr/>
        </p:nvSpPr>
        <p:spPr bwMode="auto">
          <a:xfrm flipH="1">
            <a:off x="3854450" y="2325688"/>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12" name="Rectangle 2"/>
          <p:cNvSpPr>
            <a:spLocks noGrp="1" noChangeArrowheads="1"/>
          </p:cNvSpPr>
          <p:nvPr>
            <p:ph type="title"/>
          </p:nvPr>
        </p:nvSpPr>
        <p:spPr>
          <a:xfrm>
            <a:off x="251520" y="260648"/>
            <a:ext cx="7772400" cy="866775"/>
          </a:xfrm>
        </p:spPr>
        <p:txBody>
          <a:bodyPr/>
          <a:lstStyle/>
          <a:p>
            <a:pPr algn="l">
              <a:buFont typeface="Arial" pitchFamily="34" charset="0"/>
              <a:buChar char="•"/>
            </a:pPr>
            <a:r>
              <a:rPr lang="zh-CN" altLang="en-US" sz="3200" u="sng" dirty="0" smtClean="0"/>
              <a:t> 非</a:t>
            </a:r>
            <a:r>
              <a:rPr lang="zh-CN" altLang="en-US" sz="3200" u="sng" dirty="0" smtClean="0"/>
              <a:t>持续连接</a:t>
            </a:r>
            <a:r>
              <a:rPr lang="en-US" altLang="zh-CN" sz="3200" u="sng" dirty="0" smtClean="0"/>
              <a:t> </a:t>
            </a:r>
            <a:r>
              <a:rPr lang="en-US" altLang="zh-CN" sz="3200" u="sng" dirty="0" smtClean="0"/>
              <a:t>HTTP</a:t>
            </a:r>
            <a:r>
              <a:rPr lang="zh-CN" altLang="en-US" sz="3200" u="sng" dirty="0" smtClean="0"/>
              <a:t>（</a:t>
            </a:r>
            <a:r>
              <a:rPr lang="en-US" altLang="zh-CN" sz="3200" u="sng" dirty="0" smtClean="0"/>
              <a:t>2</a:t>
            </a:r>
            <a:r>
              <a:rPr lang="zh-CN" altLang="en-US" sz="3200" u="sng" dirty="0" smtClean="0"/>
              <a:t>）</a:t>
            </a:r>
            <a:endParaRPr lang="en-US" altLang="zh-CN" sz="3200" u="sng"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251520" y="332656"/>
            <a:ext cx="7772400" cy="731168"/>
          </a:xfrm>
        </p:spPr>
        <p:txBody>
          <a:bodyPr/>
          <a:lstStyle/>
          <a:p>
            <a:pPr algn="l" eaLnBrk="1" hangingPunct="1">
              <a:buFont typeface="Arial" pitchFamily="34" charset="0"/>
              <a:buChar char="•"/>
            </a:pPr>
            <a:r>
              <a:rPr lang="zh-CN" altLang="en-US" sz="3200" u="sng" dirty="0" smtClean="0"/>
              <a:t> 持续连接</a:t>
            </a:r>
            <a:endParaRPr lang="en-US" altLang="zh-CN" sz="3200" u="sng" dirty="0" smtClean="0"/>
          </a:p>
        </p:txBody>
      </p:sp>
      <p:sp>
        <p:nvSpPr>
          <p:cNvPr id="86019" name="Rectangle 3"/>
          <p:cNvSpPr>
            <a:spLocks noGrp="1" noChangeArrowheads="1"/>
          </p:cNvSpPr>
          <p:nvPr>
            <p:ph type="body" idx="1"/>
          </p:nvPr>
        </p:nvSpPr>
        <p:spPr>
          <a:xfrm>
            <a:off x="395536" y="1340768"/>
            <a:ext cx="8064896" cy="4114800"/>
          </a:xfrm>
        </p:spPr>
        <p:txBody>
          <a:bodyPr/>
          <a:lstStyle/>
          <a:p>
            <a:pPr eaLnBrk="1" hangingPunct="1">
              <a:lnSpc>
                <a:spcPct val="90000"/>
              </a:lnSpc>
            </a:pPr>
            <a:r>
              <a:rPr lang="en-US" altLang="zh-CN" dirty="0" smtClean="0">
                <a:latin typeface="华文新魏" pitchFamily="2" charset="-122"/>
                <a:ea typeface="华文新魏" pitchFamily="2" charset="-122"/>
              </a:rPr>
              <a:t>HTTP/1.1 </a:t>
            </a:r>
            <a:r>
              <a:rPr lang="zh-CN" altLang="en-US" dirty="0" smtClean="0">
                <a:latin typeface="华文新魏" pitchFamily="2" charset="-122"/>
                <a:ea typeface="华文新魏" pitchFamily="2" charset="-122"/>
              </a:rPr>
              <a:t>协议使用持续连接。</a:t>
            </a:r>
          </a:p>
          <a:p>
            <a:pPr eaLnBrk="1" hangingPunct="1">
              <a:lnSpc>
                <a:spcPct val="90000"/>
              </a:lnSpc>
            </a:pPr>
            <a:r>
              <a:rPr lang="zh-CN" altLang="en-US" dirty="0" smtClean="0">
                <a:latin typeface="华文新魏" pitchFamily="2" charset="-122"/>
                <a:ea typeface="华文新魏" pitchFamily="2" charset="-122"/>
              </a:rPr>
              <a:t>万维网服务器在发送响应后仍然在一段时间内保持这条连接，使同一个客户（浏览器）和该服务器可以继续在这条连接上传送后续的 </a:t>
            </a:r>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请求报文和响应报文。</a:t>
            </a:r>
          </a:p>
          <a:p>
            <a:pPr eaLnBrk="1" hangingPunct="1">
              <a:lnSpc>
                <a:spcPct val="90000"/>
              </a:lnSpc>
            </a:pPr>
            <a:r>
              <a:rPr lang="zh-CN" altLang="en-US" dirty="0" smtClean="0">
                <a:latin typeface="华文新魏" pitchFamily="2" charset="-122"/>
                <a:ea typeface="华文新魏" pitchFamily="2" charset="-122"/>
              </a:rPr>
              <a:t>这并不局限于传送同一个页面上链接的文档，而是只要这些文档都在同一个服务器上就行。</a:t>
            </a:r>
          </a:p>
          <a:p>
            <a:pPr eaLnBrk="1" hangingPunct="1">
              <a:lnSpc>
                <a:spcPct val="90000"/>
              </a:lnSpc>
            </a:pPr>
            <a:r>
              <a:rPr lang="zh-CN" altLang="en-US" dirty="0" smtClean="0">
                <a:latin typeface="华文新魏" pitchFamily="2" charset="-122"/>
                <a:ea typeface="华文新魏" pitchFamily="2" charset="-122"/>
              </a:rPr>
              <a:t>目前一些流行的浏览器（例如，</a:t>
            </a:r>
            <a:r>
              <a:rPr lang="en-US" altLang="zh-CN" dirty="0" smtClean="0">
                <a:latin typeface="华文新魏" pitchFamily="2" charset="-122"/>
                <a:ea typeface="华文新魏" pitchFamily="2" charset="-122"/>
              </a:rPr>
              <a:t>IE</a:t>
            </a:r>
            <a:r>
              <a:rPr lang="zh-CN" altLang="en-US" dirty="0" smtClean="0">
                <a:latin typeface="华文新魏" pitchFamily="2" charset="-122"/>
                <a:ea typeface="华文新魏" pitchFamily="2" charset="-122"/>
              </a:rPr>
              <a:t>）的默认设置就是使用 </a:t>
            </a:r>
            <a:r>
              <a:rPr lang="en-US" altLang="zh-CN" dirty="0" smtClean="0">
                <a:latin typeface="华文新魏" pitchFamily="2" charset="-122"/>
                <a:ea typeface="华文新魏" pitchFamily="2" charset="-122"/>
              </a:rPr>
              <a:t>HTTP/1.1</a:t>
            </a:r>
            <a:r>
              <a:rPr lang="zh-CN" altLang="en-US" dirty="0" smtClean="0">
                <a:latin typeface="华文新魏" pitchFamily="2" charset="-122"/>
                <a:ea typeface="华文新魏" pitchFamily="2" charset="-122"/>
              </a:rPr>
              <a:t>。</a:t>
            </a:r>
          </a:p>
        </p:txBody>
      </p:sp>
      <p:sp>
        <p:nvSpPr>
          <p:cNvPr id="86021" name="灯片编号占位符 5"/>
          <p:cNvSpPr>
            <a:spLocks noGrp="1"/>
          </p:cNvSpPr>
          <p:nvPr>
            <p:ph type="sldNum" sz="quarter" idx="12"/>
          </p:nvPr>
        </p:nvSpPr>
        <p:spPr>
          <a:noFill/>
        </p:spPr>
        <p:txBody>
          <a:bodyPr/>
          <a:lstStyle/>
          <a:p>
            <a:fld id="{C0D2BA05-2AE0-459B-94A3-B10FA7D5D8D8}" type="slidenum">
              <a:rPr lang="en-US" altLang="zh-CN" smtClean="0"/>
              <a:pPr/>
              <a:t>54</a:t>
            </a:fld>
            <a:endParaRPr lang="en-US" altLang="zh-CN"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323528" y="332656"/>
            <a:ext cx="7772400" cy="864096"/>
          </a:xfrm>
        </p:spPr>
        <p:txBody>
          <a:bodyPr/>
          <a:lstStyle/>
          <a:p>
            <a:pPr algn="l" eaLnBrk="1" hangingPunct="1">
              <a:buFont typeface="Arial" pitchFamily="34" charset="0"/>
              <a:buChar char="•"/>
            </a:pPr>
            <a:r>
              <a:rPr lang="zh-CN" altLang="en-US" sz="3200" u="sng" dirty="0" smtClean="0"/>
              <a:t> 持续</a:t>
            </a:r>
            <a:r>
              <a:rPr lang="zh-CN" altLang="en-US" sz="3200" u="sng" dirty="0" smtClean="0"/>
              <a:t>连接的两种工作方式</a:t>
            </a:r>
          </a:p>
        </p:txBody>
      </p:sp>
      <p:sp>
        <p:nvSpPr>
          <p:cNvPr id="87043" name="Rectangle 3"/>
          <p:cNvSpPr>
            <a:spLocks noGrp="1" noChangeArrowheads="1"/>
          </p:cNvSpPr>
          <p:nvPr>
            <p:ph type="body" idx="1"/>
          </p:nvPr>
        </p:nvSpPr>
        <p:spPr>
          <a:xfrm>
            <a:off x="467544" y="1340768"/>
            <a:ext cx="7848872" cy="4895850"/>
          </a:xfrm>
        </p:spPr>
        <p:txBody>
          <a:bodyPr/>
          <a:lstStyle/>
          <a:p>
            <a:pPr eaLnBrk="1" hangingPunct="1"/>
            <a:r>
              <a:rPr lang="zh-CN" altLang="en-US" dirty="0" smtClean="0">
                <a:solidFill>
                  <a:srgbClr val="FF0000"/>
                </a:solidFill>
                <a:latin typeface="华文新魏" pitchFamily="2" charset="-122"/>
                <a:ea typeface="华文新魏" pitchFamily="2" charset="-122"/>
              </a:rPr>
              <a:t>非流水线方式</a:t>
            </a:r>
            <a:r>
              <a:rPr lang="zh-CN" altLang="en-US" dirty="0" smtClean="0">
                <a:latin typeface="华文新魏" pitchFamily="2" charset="-122"/>
                <a:ea typeface="华文新魏" pitchFamily="2" charset="-122"/>
              </a:rPr>
              <a:t>：客户在收到前一个响应后才能发出下一个请求。这比非持续连接的两倍 </a:t>
            </a:r>
            <a:r>
              <a:rPr lang="en-US" altLang="zh-CN" dirty="0" smtClean="0">
                <a:latin typeface="华文新魏" pitchFamily="2" charset="-122"/>
                <a:ea typeface="华文新魏" pitchFamily="2" charset="-122"/>
              </a:rPr>
              <a:t>RTT </a:t>
            </a:r>
            <a:r>
              <a:rPr lang="zh-CN" altLang="en-US" dirty="0" smtClean="0">
                <a:latin typeface="华文新魏" pitchFamily="2" charset="-122"/>
                <a:ea typeface="华文新魏" pitchFamily="2" charset="-122"/>
              </a:rPr>
              <a:t>的开销节省了建立 </a:t>
            </a:r>
            <a:r>
              <a:rPr lang="en-US" altLang="zh-CN" dirty="0" smtClean="0">
                <a:latin typeface="华文新魏" pitchFamily="2" charset="-122"/>
                <a:ea typeface="华文新魏" pitchFamily="2" charset="-122"/>
              </a:rPr>
              <a:t>TCP </a:t>
            </a:r>
            <a:r>
              <a:rPr lang="zh-CN" altLang="en-US" dirty="0" smtClean="0">
                <a:latin typeface="华文新魏" pitchFamily="2" charset="-122"/>
                <a:ea typeface="华文新魏" pitchFamily="2" charset="-122"/>
              </a:rPr>
              <a:t>连接所需的一个 </a:t>
            </a:r>
            <a:r>
              <a:rPr lang="en-US" altLang="zh-CN" dirty="0" smtClean="0">
                <a:latin typeface="华文新魏" pitchFamily="2" charset="-122"/>
                <a:ea typeface="华文新魏" pitchFamily="2" charset="-122"/>
              </a:rPr>
              <a:t>RTT </a:t>
            </a:r>
            <a:r>
              <a:rPr lang="zh-CN" altLang="en-US" dirty="0" smtClean="0">
                <a:latin typeface="华文新魏" pitchFamily="2" charset="-122"/>
                <a:ea typeface="华文新魏" pitchFamily="2" charset="-122"/>
              </a:rPr>
              <a:t>时间。但服务器在发送完一个对象后，其 </a:t>
            </a:r>
            <a:r>
              <a:rPr lang="en-US" altLang="zh-CN" dirty="0" smtClean="0">
                <a:latin typeface="华文新魏" pitchFamily="2" charset="-122"/>
                <a:ea typeface="华文新魏" pitchFamily="2" charset="-122"/>
              </a:rPr>
              <a:t>TCP </a:t>
            </a:r>
            <a:r>
              <a:rPr lang="zh-CN" altLang="en-US" dirty="0" smtClean="0">
                <a:latin typeface="华文新魏" pitchFamily="2" charset="-122"/>
                <a:ea typeface="华文新魏" pitchFamily="2" charset="-122"/>
              </a:rPr>
              <a:t>连接就处于空闲状态，浪费了服务器资源。</a:t>
            </a:r>
          </a:p>
          <a:p>
            <a:pPr eaLnBrk="1" hangingPunct="1"/>
            <a:r>
              <a:rPr lang="zh-CN" altLang="en-US" dirty="0" smtClean="0">
                <a:solidFill>
                  <a:srgbClr val="FF0000"/>
                </a:solidFill>
                <a:latin typeface="华文新魏" pitchFamily="2" charset="-122"/>
                <a:ea typeface="华文新魏" pitchFamily="2" charset="-122"/>
              </a:rPr>
              <a:t>流水线方式</a:t>
            </a:r>
            <a:r>
              <a:rPr lang="zh-CN" altLang="en-US" dirty="0" smtClean="0">
                <a:latin typeface="华文新魏" pitchFamily="2" charset="-122"/>
                <a:ea typeface="华文新魏" pitchFamily="2" charset="-122"/>
              </a:rPr>
              <a:t>：客户在收到 </a:t>
            </a:r>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的响应报文之前就能够接着发送新的请求报文。一个接一个的请求报文到达服务器后，服务器就可连续发回响应报文。使用流水线方式时，客户访问所有的对象只需花费一个 </a:t>
            </a:r>
            <a:r>
              <a:rPr lang="en-US" altLang="zh-CN" dirty="0" smtClean="0">
                <a:latin typeface="华文新魏" pitchFamily="2" charset="-122"/>
                <a:ea typeface="华文新魏" pitchFamily="2" charset="-122"/>
              </a:rPr>
              <a:t>RTT</a:t>
            </a:r>
            <a:r>
              <a:rPr lang="zh-CN" altLang="en-US" dirty="0" smtClean="0">
                <a:latin typeface="华文新魏" pitchFamily="2" charset="-122"/>
                <a:ea typeface="华文新魏" pitchFamily="2" charset="-122"/>
              </a:rPr>
              <a:t>时间，使 </a:t>
            </a:r>
            <a:r>
              <a:rPr lang="en-US" altLang="zh-CN" dirty="0" smtClean="0">
                <a:latin typeface="华文新魏" pitchFamily="2" charset="-122"/>
                <a:ea typeface="华文新魏" pitchFamily="2" charset="-122"/>
              </a:rPr>
              <a:t>TCP </a:t>
            </a:r>
            <a:r>
              <a:rPr lang="zh-CN" altLang="en-US" dirty="0" smtClean="0">
                <a:latin typeface="华文新魏" pitchFamily="2" charset="-122"/>
                <a:ea typeface="华文新魏" pitchFamily="2" charset="-122"/>
              </a:rPr>
              <a:t>连接中的空闲时间减少，提高了下载文档效率。 </a:t>
            </a:r>
          </a:p>
        </p:txBody>
      </p:sp>
      <p:sp>
        <p:nvSpPr>
          <p:cNvPr id="87045" name="灯片编号占位符 5"/>
          <p:cNvSpPr>
            <a:spLocks noGrp="1"/>
          </p:cNvSpPr>
          <p:nvPr>
            <p:ph type="sldNum" sz="quarter" idx="12"/>
          </p:nvPr>
        </p:nvSpPr>
        <p:spPr>
          <a:noFill/>
        </p:spPr>
        <p:txBody>
          <a:bodyPr/>
          <a:lstStyle/>
          <a:p>
            <a:fld id="{D5090444-1E56-4D4E-9471-D49F10E41B13}" type="slidenum">
              <a:rPr lang="en-US" altLang="zh-CN" smtClean="0"/>
              <a:pPr/>
              <a:t>55</a:t>
            </a:fld>
            <a:endParaRPr lang="en-US" altLang="zh-CN"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323528" y="260648"/>
            <a:ext cx="6734175" cy="910431"/>
          </a:xfrm>
        </p:spPr>
        <p:txBody>
          <a:bodyPr/>
          <a:lstStyle/>
          <a:p>
            <a:pPr algn="l" eaLnBrk="1" hangingPunct="1">
              <a:buFont typeface="Arial" pitchFamily="34" charset="0"/>
              <a:buChar char="•"/>
            </a:pPr>
            <a:r>
              <a:rPr lang="zh-CN" altLang="en-US" sz="3200" u="sng" dirty="0" smtClean="0"/>
              <a:t> 代理服务器</a:t>
            </a:r>
            <a:endParaRPr lang="en-US" altLang="zh-CN" sz="3200" u="sng" dirty="0" smtClean="0"/>
          </a:p>
        </p:txBody>
      </p:sp>
      <p:sp>
        <p:nvSpPr>
          <p:cNvPr id="88067" name="Rectangle 3"/>
          <p:cNvSpPr>
            <a:spLocks noGrp="1" noChangeArrowheads="1"/>
          </p:cNvSpPr>
          <p:nvPr>
            <p:ph type="body" idx="1"/>
          </p:nvPr>
        </p:nvSpPr>
        <p:spPr>
          <a:xfrm>
            <a:off x="467544" y="1484784"/>
            <a:ext cx="7489825" cy="4114800"/>
          </a:xfrm>
        </p:spPr>
        <p:txBody>
          <a:bodyPr/>
          <a:lstStyle/>
          <a:p>
            <a:pPr eaLnBrk="1" hangingPunct="1">
              <a:spcAft>
                <a:spcPct val="20000"/>
              </a:spcAft>
            </a:pPr>
            <a:r>
              <a:rPr lang="zh-CN" altLang="en-US" dirty="0" smtClean="0">
                <a:latin typeface="华文新魏" pitchFamily="2" charset="-122"/>
                <a:ea typeface="华文新魏" pitchFamily="2" charset="-122"/>
              </a:rPr>
              <a:t>代理服务器</a:t>
            </a:r>
            <a:r>
              <a:rPr lang="en-US" altLang="zh-CN" dirty="0" smtClean="0">
                <a:latin typeface="华文新魏" pitchFamily="2" charset="-122"/>
                <a:ea typeface="华文新魏" pitchFamily="2" charset="-122"/>
              </a:rPr>
              <a:t>(proxy server)</a:t>
            </a:r>
            <a:r>
              <a:rPr lang="zh-CN" altLang="en-US" dirty="0" smtClean="0">
                <a:latin typeface="华文新魏" pitchFamily="2" charset="-122"/>
                <a:ea typeface="华文新魏" pitchFamily="2" charset="-122"/>
              </a:rPr>
              <a:t>又称为万维网高速缓存</a:t>
            </a:r>
            <a:r>
              <a:rPr lang="en-US" altLang="zh-CN" dirty="0" smtClean="0">
                <a:latin typeface="华文新魏" pitchFamily="2" charset="-122"/>
                <a:ea typeface="华文新魏" pitchFamily="2" charset="-122"/>
              </a:rPr>
              <a:t>(Web cache)</a:t>
            </a:r>
            <a:r>
              <a:rPr lang="zh-CN" altLang="en-US" dirty="0" smtClean="0">
                <a:latin typeface="华文新魏" pitchFamily="2" charset="-122"/>
                <a:ea typeface="华文新魏" pitchFamily="2" charset="-122"/>
              </a:rPr>
              <a:t>，它代表浏览器发出 </a:t>
            </a:r>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请求。</a:t>
            </a:r>
          </a:p>
          <a:p>
            <a:pPr eaLnBrk="1" hangingPunct="1">
              <a:spcAft>
                <a:spcPct val="20000"/>
              </a:spcAft>
            </a:pPr>
            <a:r>
              <a:rPr lang="zh-CN" altLang="en-US" dirty="0" smtClean="0">
                <a:latin typeface="华文新魏" pitchFamily="2" charset="-122"/>
                <a:ea typeface="华文新魏" pitchFamily="2" charset="-122"/>
              </a:rPr>
              <a:t>万维网高速缓存把最近的一些请求和响应暂存在本地磁盘中。</a:t>
            </a:r>
          </a:p>
          <a:p>
            <a:pPr eaLnBrk="1" hangingPunct="1">
              <a:spcAft>
                <a:spcPct val="20000"/>
              </a:spcAft>
            </a:pPr>
            <a:r>
              <a:rPr lang="zh-CN" altLang="en-US" dirty="0" smtClean="0">
                <a:latin typeface="华文新魏" pitchFamily="2" charset="-122"/>
                <a:ea typeface="华文新魏" pitchFamily="2" charset="-122"/>
              </a:rPr>
              <a:t>当与暂时存放的请求相同的新请求到达时，万维网高速缓存就把暂存的响应发送出去，而不需要按 </a:t>
            </a:r>
            <a:r>
              <a:rPr lang="en-US" altLang="zh-CN" dirty="0" smtClean="0">
                <a:latin typeface="华文新魏" pitchFamily="2" charset="-122"/>
                <a:ea typeface="华文新魏" pitchFamily="2" charset="-122"/>
              </a:rPr>
              <a:t>URL </a:t>
            </a:r>
            <a:r>
              <a:rPr lang="zh-CN" altLang="en-US" dirty="0" smtClean="0">
                <a:latin typeface="华文新魏" pitchFamily="2" charset="-122"/>
                <a:ea typeface="华文新魏" pitchFamily="2" charset="-122"/>
              </a:rPr>
              <a:t>的地址再去因特网访问该资源。  </a:t>
            </a:r>
          </a:p>
        </p:txBody>
      </p:sp>
      <p:sp>
        <p:nvSpPr>
          <p:cNvPr id="88069" name="灯片编号占位符 5"/>
          <p:cNvSpPr>
            <a:spLocks noGrp="1"/>
          </p:cNvSpPr>
          <p:nvPr>
            <p:ph type="sldNum" sz="quarter" idx="12"/>
          </p:nvPr>
        </p:nvSpPr>
        <p:spPr>
          <a:noFill/>
        </p:spPr>
        <p:txBody>
          <a:bodyPr/>
          <a:lstStyle/>
          <a:p>
            <a:fld id="{4AA6E8F3-26EE-44C1-AF72-A7537314A3E5}" type="slidenum">
              <a:rPr lang="en-US" altLang="zh-CN" smtClean="0"/>
              <a:pPr/>
              <a:t>56</a:t>
            </a:fld>
            <a:endParaRPr lang="en-US" altLang="zh-CN"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p:cNvSpPr>
            <a:spLocks noGrp="1" noChangeArrowheads="1"/>
          </p:cNvSpPr>
          <p:nvPr>
            <p:ph type="title"/>
          </p:nvPr>
        </p:nvSpPr>
        <p:spPr>
          <a:xfrm>
            <a:off x="1115616" y="476672"/>
            <a:ext cx="7165975" cy="768350"/>
          </a:xfrm>
        </p:spPr>
        <p:txBody>
          <a:bodyPr/>
          <a:lstStyle/>
          <a:p>
            <a:pPr algn="ctr" eaLnBrk="1" hangingPunct="1"/>
            <a:r>
              <a:rPr lang="zh-CN" altLang="en-US" sz="3200" dirty="0" smtClean="0"/>
              <a:t>使用高速缓存可减少</a:t>
            </a:r>
            <a:br>
              <a:rPr lang="zh-CN" altLang="en-US" sz="3200" dirty="0" smtClean="0"/>
            </a:br>
            <a:r>
              <a:rPr lang="zh-CN" altLang="en-US" sz="3200" dirty="0" smtClean="0"/>
              <a:t>访问因特网服务器的时延 </a:t>
            </a:r>
          </a:p>
        </p:txBody>
      </p:sp>
      <p:grpSp>
        <p:nvGrpSpPr>
          <p:cNvPr id="305" name="组合 304"/>
          <p:cNvGrpSpPr/>
          <p:nvPr/>
        </p:nvGrpSpPr>
        <p:grpSpPr>
          <a:xfrm>
            <a:off x="0" y="1844824"/>
            <a:ext cx="8893175" cy="4022725"/>
            <a:chOff x="0" y="1844824"/>
            <a:chExt cx="8893175" cy="4022725"/>
          </a:xfrm>
        </p:grpSpPr>
        <p:grpSp>
          <p:nvGrpSpPr>
            <p:cNvPr id="2" name="Group 24"/>
            <p:cNvGrpSpPr>
              <a:grpSpLocks/>
            </p:cNvGrpSpPr>
            <p:nvPr/>
          </p:nvGrpSpPr>
          <p:grpSpPr bwMode="auto">
            <a:xfrm>
              <a:off x="0" y="2763986"/>
              <a:ext cx="3597275" cy="2803525"/>
              <a:chOff x="912" y="768"/>
              <a:chExt cx="2400" cy="1584"/>
            </a:xfrm>
          </p:grpSpPr>
          <p:sp>
            <p:nvSpPr>
              <p:cNvPr id="4384" name="Oval 25"/>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85" name="Oval 26"/>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86" name="Oval 27"/>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87" name="Oval 28"/>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88" name="Oval 29"/>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89" name="Oval 30"/>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90" name="Oval 31"/>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91" name="Oval 32"/>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92" name="Oval 33"/>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nvGrpSpPr>
              <p:cNvPr id="3" name="Group 34"/>
              <p:cNvGrpSpPr>
                <a:grpSpLocks/>
              </p:cNvGrpSpPr>
              <p:nvPr/>
            </p:nvGrpSpPr>
            <p:grpSpPr bwMode="auto">
              <a:xfrm>
                <a:off x="912" y="768"/>
                <a:ext cx="2386" cy="1553"/>
                <a:chOff x="912" y="768"/>
                <a:chExt cx="2386" cy="1553"/>
              </a:xfrm>
            </p:grpSpPr>
            <p:sp>
              <p:nvSpPr>
                <p:cNvPr id="4394" name="Oval 35"/>
                <p:cNvSpPr>
                  <a:spLocks noChangeArrowheads="1"/>
                </p:cNvSpPr>
                <p:nvPr/>
              </p:nvSpPr>
              <p:spPr bwMode="auto">
                <a:xfrm>
                  <a:off x="1736" y="768"/>
                  <a:ext cx="1027"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95" name="Oval 36"/>
                <p:cNvSpPr>
                  <a:spLocks noChangeArrowheads="1"/>
                </p:cNvSpPr>
                <p:nvPr/>
              </p:nvSpPr>
              <p:spPr bwMode="auto">
                <a:xfrm>
                  <a:off x="1158" y="941"/>
                  <a:ext cx="781"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96" name="Oval 37"/>
                <p:cNvSpPr>
                  <a:spLocks noChangeArrowheads="1"/>
                </p:cNvSpPr>
                <p:nvPr/>
              </p:nvSpPr>
              <p:spPr bwMode="auto">
                <a:xfrm>
                  <a:off x="912" y="1333"/>
                  <a:ext cx="520" cy="501"/>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97" name="Oval 38"/>
                <p:cNvSpPr>
                  <a:spLocks noChangeArrowheads="1"/>
                </p:cNvSpPr>
                <p:nvPr/>
              </p:nvSpPr>
              <p:spPr bwMode="auto">
                <a:xfrm>
                  <a:off x="1071" y="1568"/>
                  <a:ext cx="795" cy="54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98" name="Oval 39"/>
                <p:cNvSpPr>
                  <a:spLocks noChangeArrowheads="1"/>
                </p:cNvSpPr>
                <p:nvPr/>
              </p:nvSpPr>
              <p:spPr bwMode="auto">
                <a:xfrm>
                  <a:off x="1649" y="1662"/>
                  <a:ext cx="1200" cy="65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99" name="Oval 40"/>
                <p:cNvSpPr>
                  <a:spLocks noChangeArrowheads="1"/>
                </p:cNvSpPr>
                <p:nvPr/>
              </p:nvSpPr>
              <p:spPr bwMode="auto">
                <a:xfrm>
                  <a:off x="2430" y="95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400" name="Oval 41"/>
                <p:cNvSpPr>
                  <a:spLocks noChangeArrowheads="1"/>
                </p:cNvSpPr>
                <p:nvPr/>
              </p:nvSpPr>
              <p:spPr bwMode="auto">
                <a:xfrm>
                  <a:off x="2546" y="128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401" name="Oval 42"/>
                <p:cNvSpPr>
                  <a:spLocks noChangeArrowheads="1"/>
                </p:cNvSpPr>
                <p:nvPr/>
              </p:nvSpPr>
              <p:spPr bwMode="auto">
                <a:xfrm>
                  <a:off x="2473" y="1395"/>
                  <a:ext cx="752"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402" name="Oval 43"/>
                <p:cNvSpPr>
                  <a:spLocks noChangeArrowheads="1"/>
                </p:cNvSpPr>
                <p:nvPr/>
              </p:nvSpPr>
              <p:spPr bwMode="auto">
                <a:xfrm>
                  <a:off x="1346" y="1144"/>
                  <a:ext cx="1547"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grpSp>
        </p:grpSp>
        <p:graphicFrame>
          <p:nvGraphicFramePr>
            <p:cNvPr id="4098" name="Object 44"/>
            <p:cNvGraphicFramePr>
              <a:graphicFrameLocks noChangeAspect="1"/>
            </p:cNvGraphicFramePr>
            <p:nvPr/>
          </p:nvGraphicFramePr>
          <p:xfrm>
            <a:off x="6550025" y="3568849"/>
            <a:ext cx="1841500" cy="1257300"/>
          </p:xfrm>
          <a:graphic>
            <a:graphicData uri="http://schemas.openxmlformats.org/presentationml/2006/ole">
              <p:oleObj spid="_x0000_s269314" name="VISIO" r:id="rId4" imgW="1689840" imgH="964440" progId="Visio.Drawing.11">
                <p:embed/>
              </p:oleObj>
            </a:graphicData>
          </a:graphic>
        </p:graphicFrame>
        <p:sp>
          <p:nvSpPr>
            <p:cNvPr id="4101" name="Line 45"/>
            <p:cNvSpPr>
              <a:spLocks noChangeShapeType="1"/>
            </p:cNvSpPr>
            <p:nvPr/>
          </p:nvSpPr>
          <p:spPr bwMode="auto">
            <a:xfrm>
              <a:off x="3627438" y="4183211"/>
              <a:ext cx="2628900" cy="0"/>
            </a:xfrm>
            <a:prstGeom prst="line">
              <a:avLst/>
            </a:prstGeom>
            <a:noFill/>
            <a:ln w="3810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4102" name="Line 46"/>
            <p:cNvSpPr>
              <a:spLocks noChangeShapeType="1"/>
            </p:cNvSpPr>
            <p:nvPr/>
          </p:nvSpPr>
          <p:spPr bwMode="auto">
            <a:xfrm>
              <a:off x="7689850" y="4740424"/>
              <a:ext cx="676275" cy="59372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4103" name="Line 47"/>
            <p:cNvSpPr>
              <a:spLocks noChangeShapeType="1"/>
            </p:cNvSpPr>
            <p:nvPr/>
          </p:nvSpPr>
          <p:spPr bwMode="auto">
            <a:xfrm>
              <a:off x="8080375" y="4435624"/>
              <a:ext cx="542925" cy="125412"/>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4104" name="Line 48"/>
            <p:cNvSpPr>
              <a:spLocks noChangeShapeType="1"/>
            </p:cNvSpPr>
            <p:nvPr/>
          </p:nvSpPr>
          <p:spPr bwMode="auto">
            <a:xfrm flipV="1">
              <a:off x="8110538" y="3691086"/>
              <a:ext cx="512762" cy="1682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4105" name="Line 49"/>
            <p:cNvSpPr>
              <a:spLocks noChangeShapeType="1"/>
            </p:cNvSpPr>
            <p:nvPr/>
          </p:nvSpPr>
          <p:spPr bwMode="auto">
            <a:xfrm flipV="1">
              <a:off x="7658100" y="3014811"/>
              <a:ext cx="708025" cy="6508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4" name="Group 51"/>
            <p:cNvGrpSpPr>
              <a:grpSpLocks/>
            </p:cNvGrpSpPr>
            <p:nvPr/>
          </p:nvGrpSpPr>
          <p:grpSpPr bwMode="auto">
            <a:xfrm>
              <a:off x="8483600" y="3316436"/>
              <a:ext cx="409575" cy="722313"/>
              <a:chOff x="4486" y="2730"/>
              <a:chExt cx="217" cy="339"/>
            </a:xfrm>
          </p:grpSpPr>
          <p:grpSp>
            <p:nvGrpSpPr>
              <p:cNvPr id="5" name="Group 52"/>
              <p:cNvGrpSpPr>
                <a:grpSpLocks/>
              </p:cNvGrpSpPr>
              <p:nvPr/>
            </p:nvGrpSpPr>
            <p:grpSpPr bwMode="auto">
              <a:xfrm>
                <a:off x="4491" y="2736"/>
                <a:ext cx="212" cy="333"/>
                <a:chOff x="4491" y="2736"/>
                <a:chExt cx="212" cy="333"/>
              </a:xfrm>
            </p:grpSpPr>
            <p:sp>
              <p:nvSpPr>
                <p:cNvPr id="4375" name="Freeform 53"/>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76" name="Freeform 54"/>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77" name="Freeform 55"/>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78" name="Freeform 56"/>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79" name="Rectangle 57"/>
                <p:cNvSpPr>
                  <a:spLocks noChangeArrowheads="1"/>
                </p:cNvSpPr>
                <p:nvPr/>
              </p:nvSpPr>
              <p:spPr bwMode="auto">
                <a:xfrm>
                  <a:off x="4491" y="279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80" name="Rectangle 58"/>
                <p:cNvSpPr>
                  <a:spLocks noChangeArrowheads="1"/>
                </p:cNvSpPr>
                <p:nvPr/>
              </p:nvSpPr>
              <p:spPr bwMode="auto">
                <a:xfrm>
                  <a:off x="4496" y="2812"/>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81" name="Line 59"/>
                <p:cNvSpPr>
                  <a:spLocks noChangeShapeType="1"/>
                </p:cNvSpPr>
                <p:nvPr/>
              </p:nvSpPr>
              <p:spPr bwMode="auto">
                <a:xfrm>
                  <a:off x="4501" y="2837"/>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4382" name="Line 60"/>
                <p:cNvSpPr>
                  <a:spLocks noChangeShapeType="1"/>
                </p:cNvSpPr>
                <p:nvPr/>
              </p:nvSpPr>
              <p:spPr bwMode="auto">
                <a:xfrm flipH="1">
                  <a:off x="4491" y="3013"/>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4383" name="Line 61"/>
                <p:cNvSpPr>
                  <a:spLocks noChangeShapeType="1"/>
                </p:cNvSpPr>
                <p:nvPr/>
              </p:nvSpPr>
              <p:spPr bwMode="auto">
                <a:xfrm flipH="1">
                  <a:off x="4491" y="2900"/>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6" name="Group 62"/>
              <p:cNvGrpSpPr>
                <a:grpSpLocks/>
              </p:cNvGrpSpPr>
              <p:nvPr/>
            </p:nvGrpSpPr>
            <p:grpSpPr bwMode="auto">
              <a:xfrm>
                <a:off x="4486" y="2730"/>
                <a:ext cx="212" cy="333"/>
                <a:chOff x="4486" y="2730"/>
                <a:chExt cx="212" cy="333"/>
              </a:xfrm>
            </p:grpSpPr>
            <p:sp>
              <p:nvSpPr>
                <p:cNvPr id="4366" name="Freeform 63"/>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67" name="Freeform 64"/>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68" name="Freeform 65"/>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69" name="Freeform 66"/>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70" name="Rectangle 67"/>
                <p:cNvSpPr>
                  <a:spLocks noChangeArrowheads="1"/>
                </p:cNvSpPr>
                <p:nvPr/>
              </p:nvSpPr>
              <p:spPr bwMode="auto">
                <a:xfrm>
                  <a:off x="4486" y="2793"/>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71" name="Rectangle 68"/>
                <p:cNvSpPr>
                  <a:spLocks noChangeArrowheads="1"/>
                </p:cNvSpPr>
                <p:nvPr/>
              </p:nvSpPr>
              <p:spPr bwMode="auto">
                <a:xfrm>
                  <a:off x="4491" y="2806"/>
                  <a:ext cx="66" cy="43"/>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72" name="Line 69"/>
                <p:cNvSpPr>
                  <a:spLocks noChangeShapeType="1"/>
                </p:cNvSpPr>
                <p:nvPr/>
              </p:nvSpPr>
              <p:spPr bwMode="auto">
                <a:xfrm>
                  <a:off x="4501" y="282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4373" name="Line 70"/>
                <p:cNvSpPr>
                  <a:spLocks noChangeShapeType="1"/>
                </p:cNvSpPr>
                <p:nvPr/>
              </p:nvSpPr>
              <p:spPr bwMode="auto">
                <a:xfrm flipH="1">
                  <a:off x="4491" y="300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4374" name="Line 71"/>
                <p:cNvSpPr>
                  <a:spLocks noChangeShapeType="1"/>
                </p:cNvSpPr>
                <p:nvPr/>
              </p:nvSpPr>
              <p:spPr bwMode="auto">
                <a:xfrm flipH="1">
                  <a:off x="4491" y="289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7" name="Group 72"/>
            <p:cNvGrpSpPr>
              <a:grpSpLocks/>
            </p:cNvGrpSpPr>
            <p:nvPr/>
          </p:nvGrpSpPr>
          <p:grpSpPr bwMode="auto">
            <a:xfrm>
              <a:off x="8483600" y="4254649"/>
              <a:ext cx="409575" cy="722312"/>
              <a:chOff x="4486" y="3170"/>
              <a:chExt cx="217" cy="339"/>
            </a:xfrm>
          </p:grpSpPr>
          <p:grpSp>
            <p:nvGrpSpPr>
              <p:cNvPr id="8" name="Group 73"/>
              <p:cNvGrpSpPr>
                <a:grpSpLocks/>
              </p:cNvGrpSpPr>
              <p:nvPr/>
            </p:nvGrpSpPr>
            <p:grpSpPr bwMode="auto">
              <a:xfrm>
                <a:off x="4491" y="3176"/>
                <a:ext cx="212" cy="333"/>
                <a:chOff x="4491" y="3176"/>
                <a:chExt cx="212" cy="333"/>
              </a:xfrm>
            </p:grpSpPr>
            <p:sp>
              <p:nvSpPr>
                <p:cNvPr id="4355" name="Freeform 74"/>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56" name="Freeform 75"/>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57" name="Freeform 76"/>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58" name="Freeform 77"/>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59" name="Rectangle 78"/>
                <p:cNvSpPr>
                  <a:spLocks noChangeArrowheads="1"/>
                </p:cNvSpPr>
                <p:nvPr/>
              </p:nvSpPr>
              <p:spPr bwMode="auto">
                <a:xfrm>
                  <a:off x="4491" y="323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60" name="Rectangle 79"/>
                <p:cNvSpPr>
                  <a:spLocks noChangeArrowheads="1"/>
                </p:cNvSpPr>
                <p:nvPr/>
              </p:nvSpPr>
              <p:spPr bwMode="auto">
                <a:xfrm>
                  <a:off x="4496" y="3251"/>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61" name="Line 80"/>
                <p:cNvSpPr>
                  <a:spLocks noChangeShapeType="1"/>
                </p:cNvSpPr>
                <p:nvPr/>
              </p:nvSpPr>
              <p:spPr bwMode="auto">
                <a:xfrm>
                  <a:off x="4501" y="3276"/>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4362" name="Line 81"/>
                <p:cNvSpPr>
                  <a:spLocks noChangeShapeType="1"/>
                </p:cNvSpPr>
                <p:nvPr/>
              </p:nvSpPr>
              <p:spPr bwMode="auto">
                <a:xfrm flipH="1">
                  <a:off x="4491" y="3452"/>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4363" name="Line 82"/>
                <p:cNvSpPr>
                  <a:spLocks noChangeShapeType="1"/>
                </p:cNvSpPr>
                <p:nvPr/>
              </p:nvSpPr>
              <p:spPr bwMode="auto">
                <a:xfrm flipH="1">
                  <a:off x="4491" y="333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9" name="Group 83"/>
              <p:cNvGrpSpPr>
                <a:grpSpLocks/>
              </p:cNvGrpSpPr>
              <p:nvPr/>
            </p:nvGrpSpPr>
            <p:grpSpPr bwMode="auto">
              <a:xfrm>
                <a:off x="4486" y="3170"/>
                <a:ext cx="212" cy="332"/>
                <a:chOff x="4486" y="3170"/>
                <a:chExt cx="212" cy="332"/>
              </a:xfrm>
            </p:grpSpPr>
            <p:sp>
              <p:nvSpPr>
                <p:cNvPr id="4346" name="Freeform 84"/>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47" name="Freeform 85"/>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48" name="Freeform 86"/>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49" name="Freeform 87"/>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50" name="Rectangle 88"/>
                <p:cNvSpPr>
                  <a:spLocks noChangeArrowheads="1"/>
                </p:cNvSpPr>
                <p:nvPr/>
              </p:nvSpPr>
              <p:spPr bwMode="auto">
                <a:xfrm>
                  <a:off x="4486" y="3232"/>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51" name="Rectangle 89"/>
                <p:cNvSpPr>
                  <a:spLocks noChangeArrowheads="1"/>
                </p:cNvSpPr>
                <p:nvPr/>
              </p:nvSpPr>
              <p:spPr bwMode="auto">
                <a:xfrm>
                  <a:off x="4491" y="3245"/>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52" name="Line 90"/>
                <p:cNvSpPr>
                  <a:spLocks noChangeShapeType="1"/>
                </p:cNvSpPr>
                <p:nvPr/>
              </p:nvSpPr>
              <p:spPr bwMode="auto">
                <a:xfrm>
                  <a:off x="4501" y="326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4353" name="Line 91"/>
                <p:cNvSpPr>
                  <a:spLocks noChangeShapeType="1"/>
                </p:cNvSpPr>
                <p:nvPr/>
              </p:nvSpPr>
              <p:spPr bwMode="auto">
                <a:xfrm flipH="1">
                  <a:off x="4491" y="344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4354" name="Line 92"/>
                <p:cNvSpPr>
                  <a:spLocks noChangeShapeType="1"/>
                </p:cNvSpPr>
                <p:nvPr/>
              </p:nvSpPr>
              <p:spPr bwMode="auto">
                <a:xfrm flipH="1">
                  <a:off x="4491" y="333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10" name="Group 93"/>
            <p:cNvGrpSpPr>
              <a:grpSpLocks/>
            </p:cNvGrpSpPr>
            <p:nvPr/>
          </p:nvGrpSpPr>
          <p:grpSpPr bwMode="auto">
            <a:xfrm>
              <a:off x="8054975" y="4989661"/>
              <a:ext cx="409575" cy="723900"/>
              <a:chOff x="4260" y="3515"/>
              <a:chExt cx="216" cy="339"/>
            </a:xfrm>
          </p:grpSpPr>
          <p:grpSp>
            <p:nvGrpSpPr>
              <p:cNvPr id="11" name="Group 94"/>
              <p:cNvGrpSpPr>
                <a:grpSpLocks/>
              </p:cNvGrpSpPr>
              <p:nvPr/>
            </p:nvGrpSpPr>
            <p:grpSpPr bwMode="auto">
              <a:xfrm>
                <a:off x="4265" y="3521"/>
                <a:ext cx="211" cy="333"/>
                <a:chOff x="4265" y="3521"/>
                <a:chExt cx="211" cy="333"/>
              </a:xfrm>
            </p:grpSpPr>
            <p:sp>
              <p:nvSpPr>
                <p:cNvPr id="4335" name="Freeform 95"/>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36" name="Freeform 96"/>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37" name="Freeform 97"/>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38" name="Freeform 98"/>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39" name="Rectangle 99"/>
                <p:cNvSpPr>
                  <a:spLocks noChangeArrowheads="1"/>
                </p:cNvSpPr>
                <p:nvPr/>
              </p:nvSpPr>
              <p:spPr bwMode="auto">
                <a:xfrm>
                  <a:off x="4265" y="3584"/>
                  <a:ext cx="115"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40" name="Rectangle 100"/>
                <p:cNvSpPr>
                  <a:spLocks noChangeArrowheads="1"/>
                </p:cNvSpPr>
                <p:nvPr/>
              </p:nvSpPr>
              <p:spPr bwMode="auto">
                <a:xfrm>
                  <a:off x="4270" y="359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41" name="Line 101"/>
                <p:cNvSpPr>
                  <a:spLocks noChangeShapeType="1"/>
                </p:cNvSpPr>
                <p:nvPr/>
              </p:nvSpPr>
              <p:spPr bwMode="auto">
                <a:xfrm>
                  <a:off x="4275" y="3622"/>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4342" name="Line 102"/>
                <p:cNvSpPr>
                  <a:spLocks noChangeShapeType="1"/>
                </p:cNvSpPr>
                <p:nvPr/>
              </p:nvSpPr>
              <p:spPr bwMode="auto">
                <a:xfrm flipH="1">
                  <a:off x="4265" y="3797"/>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4343" name="Line 103"/>
                <p:cNvSpPr>
                  <a:spLocks noChangeShapeType="1"/>
                </p:cNvSpPr>
                <p:nvPr/>
              </p:nvSpPr>
              <p:spPr bwMode="auto">
                <a:xfrm flipH="1">
                  <a:off x="4265" y="3684"/>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12" name="Group 104"/>
              <p:cNvGrpSpPr>
                <a:grpSpLocks/>
              </p:cNvGrpSpPr>
              <p:nvPr/>
            </p:nvGrpSpPr>
            <p:grpSpPr bwMode="auto">
              <a:xfrm>
                <a:off x="4260" y="3515"/>
                <a:ext cx="211" cy="332"/>
                <a:chOff x="4260" y="3515"/>
                <a:chExt cx="211" cy="332"/>
              </a:xfrm>
            </p:grpSpPr>
            <p:sp>
              <p:nvSpPr>
                <p:cNvPr id="4326" name="Freeform 105"/>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27" name="Freeform 106"/>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28" name="Freeform 107"/>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29" name="Freeform 108"/>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30" name="Rectangle 109"/>
                <p:cNvSpPr>
                  <a:spLocks noChangeArrowheads="1"/>
                </p:cNvSpPr>
                <p:nvPr/>
              </p:nvSpPr>
              <p:spPr bwMode="auto">
                <a:xfrm>
                  <a:off x="4260" y="3578"/>
                  <a:ext cx="115"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31" name="Rectangle 110"/>
                <p:cNvSpPr>
                  <a:spLocks noChangeArrowheads="1"/>
                </p:cNvSpPr>
                <p:nvPr/>
              </p:nvSpPr>
              <p:spPr bwMode="auto">
                <a:xfrm>
                  <a:off x="4265" y="359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32" name="Line 111"/>
                <p:cNvSpPr>
                  <a:spLocks noChangeShapeType="1"/>
                </p:cNvSpPr>
                <p:nvPr/>
              </p:nvSpPr>
              <p:spPr bwMode="auto">
                <a:xfrm>
                  <a:off x="4275" y="360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4333" name="Line 112"/>
                <p:cNvSpPr>
                  <a:spLocks noChangeShapeType="1"/>
                </p:cNvSpPr>
                <p:nvPr/>
              </p:nvSpPr>
              <p:spPr bwMode="auto">
                <a:xfrm flipH="1">
                  <a:off x="4265" y="3791"/>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4334" name="Line 113"/>
                <p:cNvSpPr>
                  <a:spLocks noChangeShapeType="1"/>
                </p:cNvSpPr>
                <p:nvPr/>
              </p:nvSpPr>
              <p:spPr bwMode="auto">
                <a:xfrm flipH="1">
                  <a:off x="4265" y="3678"/>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4109" name="Rectangle 114"/>
            <p:cNvSpPr>
              <a:spLocks noChangeArrowheads="1"/>
            </p:cNvSpPr>
            <p:nvPr/>
          </p:nvSpPr>
          <p:spPr bwMode="auto">
            <a:xfrm>
              <a:off x="1935163" y="2727474"/>
              <a:ext cx="33337" cy="2836862"/>
            </a:xfrm>
            <a:prstGeom prst="rect">
              <a:avLst/>
            </a:prstGeom>
            <a:solidFill>
              <a:srgbClr val="000000"/>
            </a:solidFill>
            <a:ln w="38100">
              <a:solidFill>
                <a:srgbClr val="333399"/>
              </a:solidFill>
              <a:miter lim="800000"/>
              <a:headEnd/>
              <a:tailEnd/>
            </a:ln>
          </p:spPr>
          <p:txBody>
            <a:bodyPr/>
            <a:lstStyle/>
            <a:p>
              <a:endParaRPr lang="zh-CN" altLang="en-US" b="1">
                <a:latin typeface="华文新魏" pitchFamily="2" charset="-122"/>
                <a:ea typeface="华文新魏" pitchFamily="2" charset="-122"/>
              </a:endParaRPr>
            </a:p>
          </p:txBody>
        </p:sp>
        <p:sp>
          <p:nvSpPr>
            <p:cNvPr id="4110" name="Line 115"/>
            <p:cNvSpPr>
              <a:spLocks noChangeShapeType="1"/>
            </p:cNvSpPr>
            <p:nvPr/>
          </p:nvSpPr>
          <p:spPr bwMode="auto">
            <a:xfrm>
              <a:off x="1112838" y="3151336"/>
              <a:ext cx="855662"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4111" name="Line 116"/>
            <p:cNvSpPr>
              <a:spLocks noChangeShapeType="1"/>
            </p:cNvSpPr>
            <p:nvPr/>
          </p:nvSpPr>
          <p:spPr bwMode="auto">
            <a:xfrm>
              <a:off x="1368425" y="3926036"/>
              <a:ext cx="600075" cy="15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4112" name="Line 117"/>
            <p:cNvSpPr>
              <a:spLocks noChangeShapeType="1"/>
            </p:cNvSpPr>
            <p:nvPr/>
          </p:nvSpPr>
          <p:spPr bwMode="auto">
            <a:xfrm>
              <a:off x="665163" y="4464199"/>
              <a:ext cx="1285875" cy="4762"/>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4113" name="Line 118"/>
            <p:cNvSpPr>
              <a:spLocks noChangeShapeType="1"/>
            </p:cNvSpPr>
            <p:nvPr/>
          </p:nvSpPr>
          <p:spPr bwMode="auto">
            <a:xfrm>
              <a:off x="1198563" y="5181749"/>
              <a:ext cx="771525"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4114" name="Line 119"/>
            <p:cNvSpPr>
              <a:spLocks noChangeShapeType="1"/>
            </p:cNvSpPr>
            <p:nvPr/>
          </p:nvSpPr>
          <p:spPr bwMode="auto">
            <a:xfrm>
              <a:off x="1951038" y="4175274"/>
              <a:ext cx="1455737" cy="3175"/>
            </a:xfrm>
            <a:prstGeom prst="line">
              <a:avLst/>
            </a:prstGeom>
            <a:noFill/>
            <a:ln w="9525">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13" name="Group 120"/>
            <p:cNvGrpSpPr>
              <a:grpSpLocks/>
            </p:cNvGrpSpPr>
            <p:nvPr/>
          </p:nvGrpSpPr>
          <p:grpSpPr bwMode="auto">
            <a:xfrm>
              <a:off x="3252788" y="3962549"/>
              <a:ext cx="582612" cy="409575"/>
              <a:chOff x="2154" y="3033"/>
              <a:chExt cx="309" cy="192"/>
            </a:xfrm>
          </p:grpSpPr>
          <p:sp>
            <p:nvSpPr>
              <p:cNvPr id="4299"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4300" name="Rectangle 122"/>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01" name="Rectangle 123"/>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302"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14" name="Group 125"/>
              <p:cNvGrpSpPr>
                <a:grpSpLocks/>
              </p:cNvGrpSpPr>
              <p:nvPr/>
            </p:nvGrpSpPr>
            <p:grpSpPr bwMode="auto">
              <a:xfrm>
                <a:off x="2201" y="3046"/>
                <a:ext cx="214" cy="86"/>
                <a:chOff x="2201" y="3046"/>
                <a:chExt cx="214" cy="86"/>
              </a:xfrm>
            </p:grpSpPr>
            <p:grpSp>
              <p:nvGrpSpPr>
                <p:cNvPr id="15" name="Group 126"/>
                <p:cNvGrpSpPr>
                  <a:grpSpLocks/>
                </p:cNvGrpSpPr>
                <p:nvPr/>
              </p:nvGrpSpPr>
              <p:grpSpPr bwMode="auto">
                <a:xfrm>
                  <a:off x="2201" y="3046"/>
                  <a:ext cx="212" cy="84"/>
                  <a:chOff x="2201" y="3046"/>
                  <a:chExt cx="212" cy="84"/>
                </a:xfrm>
              </p:grpSpPr>
              <p:sp>
                <p:nvSpPr>
                  <p:cNvPr id="4316"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17"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18"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19"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20"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21"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22"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23"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16" name="Group 135"/>
                <p:cNvGrpSpPr>
                  <a:grpSpLocks/>
                </p:cNvGrpSpPr>
                <p:nvPr/>
              </p:nvGrpSpPr>
              <p:grpSpPr bwMode="auto">
                <a:xfrm>
                  <a:off x="2203" y="3048"/>
                  <a:ext cx="212" cy="84"/>
                  <a:chOff x="2203" y="3048"/>
                  <a:chExt cx="212" cy="84"/>
                </a:xfrm>
              </p:grpSpPr>
              <p:sp>
                <p:nvSpPr>
                  <p:cNvPr id="4308"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09"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10"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11"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12"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13"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14"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315"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4304" name="Line 144"/>
              <p:cNvSpPr>
                <a:spLocks noChangeShapeType="1"/>
              </p:cNvSpPr>
              <p:nvPr/>
            </p:nvSpPr>
            <p:spPr bwMode="auto">
              <a:xfrm>
                <a:off x="2154"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4305" name="Line 145"/>
              <p:cNvSpPr>
                <a:spLocks noChangeShapeType="1"/>
              </p:cNvSpPr>
              <p:nvPr/>
            </p:nvSpPr>
            <p:spPr bwMode="auto">
              <a:xfrm>
                <a:off x="246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grpSp>
          <p:nvGrpSpPr>
            <p:cNvPr id="17" name="Group 146"/>
            <p:cNvGrpSpPr>
              <a:grpSpLocks/>
            </p:cNvGrpSpPr>
            <p:nvPr/>
          </p:nvGrpSpPr>
          <p:grpSpPr bwMode="auto">
            <a:xfrm>
              <a:off x="925513" y="2638574"/>
              <a:ext cx="536575" cy="563562"/>
              <a:chOff x="921" y="2412"/>
              <a:chExt cx="284" cy="265"/>
            </a:xfrm>
          </p:grpSpPr>
          <p:grpSp>
            <p:nvGrpSpPr>
              <p:cNvPr id="18" name="Group 147"/>
              <p:cNvGrpSpPr>
                <a:grpSpLocks/>
              </p:cNvGrpSpPr>
              <p:nvPr/>
            </p:nvGrpSpPr>
            <p:grpSpPr bwMode="auto">
              <a:xfrm>
                <a:off x="928" y="2417"/>
                <a:ext cx="277" cy="260"/>
                <a:chOff x="928" y="2417"/>
                <a:chExt cx="277" cy="260"/>
              </a:xfrm>
            </p:grpSpPr>
            <p:sp>
              <p:nvSpPr>
                <p:cNvPr id="4287" name="Freeform 14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88" name="Freeform 14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89" name="Freeform 15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90" name="Freeform 15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91" name="Rectangle 152"/>
                <p:cNvSpPr>
                  <a:spLocks noChangeArrowheads="1"/>
                </p:cNvSpPr>
                <p:nvPr/>
              </p:nvSpPr>
              <p:spPr bwMode="auto">
                <a:xfrm>
                  <a:off x="974" y="2434"/>
                  <a:ext cx="185"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92" name="Rectangle 153"/>
                <p:cNvSpPr>
                  <a:spLocks noChangeArrowheads="1"/>
                </p:cNvSpPr>
                <p:nvPr/>
              </p:nvSpPr>
              <p:spPr bwMode="auto">
                <a:xfrm>
                  <a:off x="937" y="2576"/>
                  <a:ext cx="260"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93" name="Rectangle 154"/>
                <p:cNvSpPr>
                  <a:spLocks noChangeArrowheads="1"/>
                </p:cNvSpPr>
                <p:nvPr/>
              </p:nvSpPr>
              <p:spPr bwMode="auto">
                <a:xfrm>
                  <a:off x="992" y="2450"/>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94" name="Line 155"/>
                <p:cNvSpPr>
                  <a:spLocks noChangeShapeType="1"/>
                </p:cNvSpPr>
                <p:nvPr/>
              </p:nvSpPr>
              <p:spPr bwMode="auto">
                <a:xfrm flipH="1">
                  <a:off x="1115" y="259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19" name="Group 156"/>
                <p:cNvGrpSpPr>
                  <a:grpSpLocks/>
                </p:cNvGrpSpPr>
                <p:nvPr/>
              </p:nvGrpSpPr>
              <p:grpSpPr bwMode="auto">
                <a:xfrm>
                  <a:off x="928" y="2639"/>
                  <a:ext cx="277" cy="38"/>
                  <a:chOff x="928" y="2639"/>
                  <a:chExt cx="277" cy="38"/>
                </a:xfrm>
              </p:grpSpPr>
              <p:sp>
                <p:nvSpPr>
                  <p:cNvPr id="4296" name="Freeform 15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97" name="Freeform 15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98" name="Rectangle 159"/>
                  <p:cNvSpPr>
                    <a:spLocks noChangeArrowheads="1"/>
                  </p:cNvSpPr>
                  <p:nvPr/>
                </p:nvSpPr>
                <p:spPr bwMode="auto">
                  <a:xfrm>
                    <a:off x="930" y="2666"/>
                    <a:ext cx="274"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0" name="Group 160"/>
              <p:cNvGrpSpPr>
                <a:grpSpLocks/>
              </p:cNvGrpSpPr>
              <p:nvPr/>
            </p:nvGrpSpPr>
            <p:grpSpPr bwMode="auto">
              <a:xfrm>
                <a:off x="921" y="2412"/>
                <a:ext cx="277" cy="261"/>
                <a:chOff x="921" y="2412"/>
                <a:chExt cx="277" cy="261"/>
              </a:xfrm>
            </p:grpSpPr>
            <p:sp>
              <p:nvSpPr>
                <p:cNvPr id="4275" name="Freeform 16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76" name="Freeform 16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77" name="Freeform 16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78" name="Freeform 16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79" name="Rectangle 165"/>
                <p:cNvSpPr>
                  <a:spLocks noChangeArrowheads="1"/>
                </p:cNvSpPr>
                <p:nvPr/>
              </p:nvSpPr>
              <p:spPr bwMode="auto">
                <a:xfrm>
                  <a:off x="968" y="2429"/>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80" name="Rectangle 166"/>
                <p:cNvSpPr>
                  <a:spLocks noChangeArrowheads="1"/>
                </p:cNvSpPr>
                <p:nvPr/>
              </p:nvSpPr>
              <p:spPr bwMode="auto">
                <a:xfrm>
                  <a:off x="930" y="2571"/>
                  <a:ext cx="260"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81" name="Rectangle 167"/>
                <p:cNvSpPr>
                  <a:spLocks noChangeArrowheads="1"/>
                </p:cNvSpPr>
                <p:nvPr/>
              </p:nvSpPr>
              <p:spPr bwMode="auto">
                <a:xfrm>
                  <a:off x="985" y="2445"/>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82" name="Line 168"/>
                <p:cNvSpPr>
                  <a:spLocks noChangeShapeType="1"/>
                </p:cNvSpPr>
                <p:nvPr/>
              </p:nvSpPr>
              <p:spPr bwMode="auto">
                <a:xfrm flipH="1">
                  <a:off x="1108" y="259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1" name="Group 169"/>
                <p:cNvGrpSpPr>
                  <a:grpSpLocks/>
                </p:cNvGrpSpPr>
                <p:nvPr/>
              </p:nvGrpSpPr>
              <p:grpSpPr bwMode="auto">
                <a:xfrm>
                  <a:off x="921" y="2635"/>
                  <a:ext cx="277" cy="38"/>
                  <a:chOff x="921" y="2635"/>
                  <a:chExt cx="277" cy="38"/>
                </a:xfrm>
              </p:grpSpPr>
              <p:sp>
                <p:nvSpPr>
                  <p:cNvPr id="4284" name="Freeform 17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85" name="Freeform 17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86" name="Rectangle 172"/>
                  <p:cNvSpPr>
                    <a:spLocks noChangeArrowheads="1"/>
                  </p:cNvSpPr>
                  <p:nvPr/>
                </p:nvSpPr>
                <p:spPr bwMode="auto">
                  <a:xfrm>
                    <a:off x="923" y="2662"/>
                    <a:ext cx="274"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2" name="Group 173"/>
            <p:cNvGrpSpPr>
              <a:grpSpLocks/>
            </p:cNvGrpSpPr>
            <p:nvPr/>
          </p:nvGrpSpPr>
          <p:grpSpPr bwMode="auto">
            <a:xfrm>
              <a:off x="1027113" y="3440261"/>
              <a:ext cx="531812" cy="566738"/>
              <a:chOff x="997" y="2775"/>
              <a:chExt cx="282" cy="265"/>
            </a:xfrm>
          </p:grpSpPr>
          <p:grpSp>
            <p:nvGrpSpPr>
              <p:cNvPr id="23" name="Group 174"/>
              <p:cNvGrpSpPr>
                <a:grpSpLocks/>
              </p:cNvGrpSpPr>
              <p:nvPr/>
            </p:nvGrpSpPr>
            <p:grpSpPr bwMode="auto">
              <a:xfrm>
                <a:off x="1004" y="2779"/>
                <a:ext cx="275" cy="261"/>
                <a:chOff x="1004" y="2779"/>
                <a:chExt cx="275" cy="261"/>
              </a:xfrm>
            </p:grpSpPr>
            <p:sp>
              <p:nvSpPr>
                <p:cNvPr id="4261" name="Freeform 17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62" name="Freeform 17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63" name="Freeform 17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64" name="Freeform 17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65" name="Rectangle 179"/>
                <p:cNvSpPr>
                  <a:spLocks noChangeArrowheads="1"/>
                </p:cNvSpPr>
                <p:nvPr/>
              </p:nvSpPr>
              <p:spPr bwMode="auto">
                <a:xfrm>
                  <a:off x="1050" y="2797"/>
                  <a:ext cx="183"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66" name="Rectangle 180"/>
                <p:cNvSpPr>
                  <a:spLocks noChangeArrowheads="1"/>
                </p:cNvSpPr>
                <p:nvPr/>
              </p:nvSpPr>
              <p:spPr bwMode="auto">
                <a:xfrm>
                  <a:off x="1013" y="293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67" name="Rectangle 181"/>
                <p:cNvSpPr>
                  <a:spLocks noChangeArrowheads="1"/>
                </p:cNvSpPr>
                <p:nvPr/>
              </p:nvSpPr>
              <p:spPr bwMode="auto">
                <a:xfrm>
                  <a:off x="1067" y="2813"/>
                  <a:ext cx="149"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68" name="Line 182"/>
                <p:cNvSpPr>
                  <a:spLocks noChangeShapeType="1"/>
                </p:cNvSpPr>
                <p:nvPr/>
              </p:nvSpPr>
              <p:spPr bwMode="auto">
                <a:xfrm flipH="1">
                  <a:off x="1189" y="2961"/>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4" name="Group 183"/>
                <p:cNvGrpSpPr>
                  <a:grpSpLocks/>
                </p:cNvGrpSpPr>
                <p:nvPr/>
              </p:nvGrpSpPr>
              <p:grpSpPr bwMode="auto">
                <a:xfrm>
                  <a:off x="1004" y="3002"/>
                  <a:ext cx="275" cy="38"/>
                  <a:chOff x="1004" y="3002"/>
                  <a:chExt cx="275" cy="38"/>
                </a:xfrm>
              </p:grpSpPr>
              <p:sp>
                <p:nvSpPr>
                  <p:cNvPr id="4270" name="Freeform 18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71" name="Freeform 18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72" name="Rectangle 186"/>
                  <p:cNvSpPr>
                    <a:spLocks noChangeArrowheads="1"/>
                  </p:cNvSpPr>
                  <p:nvPr/>
                </p:nvSpPr>
                <p:spPr bwMode="auto">
                  <a:xfrm>
                    <a:off x="1006" y="3029"/>
                    <a:ext cx="271"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5" name="Group 187"/>
              <p:cNvGrpSpPr>
                <a:grpSpLocks/>
              </p:cNvGrpSpPr>
              <p:nvPr/>
            </p:nvGrpSpPr>
            <p:grpSpPr bwMode="auto">
              <a:xfrm>
                <a:off x="997" y="2775"/>
                <a:ext cx="275" cy="260"/>
                <a:chOff x="997" y="2775"/>
                <a:chExt cx="275" cy="260"/>
              </a:xfrm>
            </p:grpSpPr>
            <p:sp>
              <p:nvSpPr>
                <p:cNvPr id="4249" name="Freeform 18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50" name="Freeform 18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51" name="Freeform 19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52" name="Freeform 19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53" name="Rectangle 192"/>
                <p:cNvSpPr>
                  <a:spLocks noChangeArrowheads="1"/>
                </p:cNvSpPr>
                <p:nvPr/>
              </p:nvSpPr>
              <p:spPr bwMode="auto">
                <a:xfrm>
                  <a:off x="1043" y="279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54" name="Rectangle 193"/>
                <p:cNvSpPr>
                  <a:spLocks noChangeArrowheads="1"/>
                </p:cNvSpPr>
                <p:nvPr/>
              </p:nvSpPr>
              <p:spPr bwMode="auto">
                <a:xfrm>
                  <a:off x="1006" y="2934"/>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55" name="Rectangle 194"/>
                <p:cNvSpPr>
                  <a:spLocks noChangeArrowheads="1"/>
                </p:cNvSpPr>
                <p:nvPr/>
              </p:nvSpPr>
              <p:spPr bwMode="auto">
                <a:xfrm>
                  <a:off x="1060" y="280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56" name="Line 195"/>
                <p:cNvSpPr>
                  <a:spLocks noChangeShapeType="1"/>
                </p:cNvSpPr>
                <p:nvPr/>
              </p:nvSpPr>
              <p:spPr bwMode="auto">
                <a:xfrm flipH="1">
                  <a:off x="1182" y="2956"/>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6" name="Group 196"/>
                <p:cNvGrpSpPr>
                  <a:grpSpLocks/>
                </p:cNvGrpSpPr>
                <p:nvPr/>
              </p:nvGrpSpPr>
              <p:grpSpPr bwMode="auto">
                <a:xfrm>
                  <a:off x="997" y="2997"/>
                  <a:ext cx="275" cy="38"/>
                  <a:chOff x="997" y="2997"/>
                  <a:chExt cx="275" cy="38"/>
                </a:xfrm>
              </p:grpSpPr>
              <p:sp>
                <p:nvSpPr>
                  <p:cNvPr id="4258" name="Freeform 19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59" name="Freeform 19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60" name="Rectangle 199"/>
                  <p:cNvSpPr>
                    <a:spLocks noChangeArrowheads="1"/>
                  </p:cNvSpPr>
                  <p:nvPr/>
                </p:nvSpPr>
                <p:spPr bwMode="auto">
                  <a:xfrm>
                    <a:off x="999" y="3024"/>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7" name="Group 200"/>
            <p:cNvGrpSpPr>
              <a:grpSpLocks/>
            </p:cNvGrpSpPr>
            <p:nvPr/>
          </p:nvGrpSpPr>
          <p:grpSpPr bwMode="auto">
            <a:xfrm>
              <a:off x="300038" y="3991124"/>
              <a:ext cx="531812" cy="566737"/>
              <a:chOff x="590" y="3047"/>
              <a:chExt cx="282" cy="265"/>
            </a:xfrm>
          </p:grpSpPr>
          <p:grpSp>
            <p:nvGrpSpPr>
              <p:cNvPr id="28" name="Group 201"/>
              <p:cNvGrpSpPr>
                <a:grpSpLocks/>
              </p:cNvGrpSpPr>
              <p:nvPr/>
            </p:nvGrpSpPr>
            <p:grpSpPr bwMode="auto">
              <a:xfrm>
                <a:off x="596" y="3051"/>
                <a:ext cx="276" cy="261"/>
                <a:chOff x="596" y="3051"/>
                <a:chExt cx="276" cy="261"/>
              </a:xfrm>
            </p:grpSpPr>
            <p:sp>
              <p:nvSpPr>
                <p:cNvPr id="4235" name="Freeform 20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36" name="Freeform 20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37" name="Freeform 20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38" name="Freeform 20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39" name="Rectangle 206"/>
                <p:cNvSpPr>
                  <a:spLocks noChangeArrowheads="1"/>
                </p:cNvSpPr>
                <p:nvPr/>
              </p:nvSpPr>
              <p:spPr bwMode="auto">
                <a:xfrm>
                  <a:off x="642" y="3069"/>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40" name="Rectangle 207"/>
                <p:cNvSpPr>
                  <a:spLocks noChangeArrowheads="1"/>
                </p:cNvSpPr>
                <p:nvPr/>
              </p:nvSpPr>
              <p:spPr bwMode="auto">
                <a:xfrm>
                  <a:off x="605" y="3210"/>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41" name="Rectangle 208"/>
                <p:cNvSpPr>
                  <a:spLocks noChangeArrowheads="1"/>
                </p:cNvSpPr>
                <p:nvPr/>
              </p:nvSpPr>
              <p:spPr bwMode="auto">
                <a:xfrm>
                  <a:off x="659" y="3085"/>
                  <a:ext cx="150"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42" name="Line 209"/>
                <p:cNvSpPr>
                  <a:spLocks noChangeShapeType="1"/>
                </p:cNvSpPr>
                <p:nvPr/>
              </p:nvSpPr>
              <p:spPr bwMode="auto">
                <a:xfrm flipH="1">
                  <a:off x="782" y="323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9" name="Group 210"/>
                <p:cNvGrpSpPr>
                  <a:grpSpLocks/>
                </p:cNvGrpSpPr>
                <p:nvPr/>
              </p:nvGrpSpPr>
              <p:grpSpPr bwMode="auto">
                <a:xfrm>
                  <a:off x="596" y="3274"/>
                  <a:ext cx="276" cy="38"/>
                  <a:chOff x="596" y="3274"/>
                  <a:chExt cx="276" cy="38"/>
                </a:xfrm>
              </p:grpSpPr>
              <p:sp>
                <p:nvSpPr>
                  <p:cNvPr id="4244" name="Freeform 21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45" name="Freeform 21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46" name="Rectangle 213"/>
                  <p:cNvSpPr>
                    <a:spLocks noChangeArrowheads="1"/>
                  </p:cNvSpPr>
                  <p:nvPr/>
                </p:nvSpPr>
                <p:spPr bwMode="auto">
                  <a:xfrm>
                    <a:off x="598" y="3301"/>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30" name="Group 214"/>
              <p:cNvGrpSpPr>
                <a:grpSpLocks/>
              </p:cNvGrpSpPr>
              <p:nvPr/>
            </p:nvGrpSpPr>
            <p:grpSpPr bwMode="auto">
              <a:xfrm>
                <a:off x="590" y="3047"/>
                <a:ext cx="275" cy="260"/>
                <a:chOff x="590" y="3047"/>
                <a:chExt cx="275" cy="260"/>
              </a:xfrm>
            </p:grpSpPr>
            <p:sp>
              <p:nvSpPr>
                <p:cNvPr id="4223" name="Freeform 21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24" name="Freeform 21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25" name="Freeform 21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26" name="Freeform 21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27" name="Rectangle 219"/>
                <p:cNvSpPr>
                  <a:spLocks noChangeArrowheads="1"/>
                </p:cNvSpPr>
                <p:nvPr/>
              </p:nvSpPr>
              <p:spPr bwMode="auto">
                <a:xfrm>
                  <a:off x="636" y="3064"/>
                  <a:ext cx="183"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28" name="Rectangle 220"/>
                <p:cNvSpPr>
                  <a:spLocks noChangeArrowheads="1"/>
                </p:cNvSpPr>
                <p:nvPr/>
              </p:nvSpPr>
              <p:spPr bwMode="auto">
                <a:xfrm>
                  <a:off x="598" y="3206"/>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29" name="Rectangle 221"/>
                <p:cNvSpPr>
                  <a:spLocks noChangeArrowheads="1"/>
                </p:cNvSpPr>
                <p:nvPr/>
              </p:nvSpPr>
              <p:spPr bwMode="auto">
                <a:xfrm>
                  <a:off x="653" y="3080"/>
                  <a:ext cx="149"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30" name="Line 222"/>
                <p:cNvSpPr>
                  <a:spLocks noChangeShapeType="1"/>
                </p:cNvSpPr>
                <p:nvPr/>
              </p:nvSpPr>
              <p:spPr bwMode="auto">
                <a:xfrm flipH="1">
                  <a:off x="775" y="322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31" name="Group 223"/>
                <p:cNvGrpSpPr>
                  <a:grpSpLocks/>
                </p:cNvGrpSpPr>
                <p:nvPr/>
              </p:nvGrpSpPr>
              <p:grpSpPr bwMode="auto">
                <a:xfrm>
                  <a:off x="590" y="3269"/>
                  <a:ext cx="275" cy="38"/>
                  <a:chOff x="590" y="3269"/>
                  <a:chExt cx="275" cy="38"/>
                </a:xfrm>
              </p:grpSpPr>
              <p:sp>
                <p:nvSpPr>
                  <p:cNvPr id="4232" name="Freeform 22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33" name="Freeform 22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34" name="Rectangle 226"/>
                  <p:cNvSpPr>
                    <a:spLocks noChangeArrowheads="1"/>
                  </p:cNvSpPr>
                  <p:nvPr/>
                </p:nvSpPr>
                <p:spPr bwMode="auto">
                  <a:xfrm>
                    <a:off x="591" y="3296"/>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4096" name="Group 227"/>
            <p:cNvGrpSpPr>
              <a:grpSpLocks/>
            </p:cNvGrpSpPr>
            <p:nvPr/>
          </p:nvGrpSpPr>
          <p:grpSpPr bwMode="auto">
            <a:xfrm>
              <a:off x="896938" y="4670574"/>
              <a:ext cx="531812" cy="566737"/>
              <a:chOff x="906" y="3365"/>
              <a:chExt cx="281" cy="265"/>
            </a:xfrm>
          </p:grpSpPr>
          <p:grpSp>
            <p:nvGrpSpPr>
              <p:cNvPr id="4097" name="Group 228"/>
              <p:cNvGrpSpPr>
                <a:grpSpLocks/>
              </p:cNvGrpSpPr>
              <p:nvPr/>
            </p:nvGrpSpPr>
            <p:grpSpPr bwMode="auto">
              <a:xfrm>
                <a:off x="912" y="3369"/>
                <a:ext cx="275" cy="261"/>
                <a:chOff x="912" y="3369"/>
                <a:chExt cx="275" cy="261"/>
              </a:xfrm>
            </p:grpSpPr>
            <p:sp>
              <p:nvSpPr>
                <p:cNvPr id="4209" name="Freeform 22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10" name="Freeform 23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11" name="Freeform 23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12" name="Freeform 23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13" name="Rectangle 233"/>
                <p:cNvSpPr>
                  <a:spLocks noChangeArrowheads="1"/>
                </p:cNvSpPr>
                <p:nvPr/>
              </p:nvSpPr>
              <p:spPr bwMode="auto">
                <a:xfrm>
                  <a:off x="958" y="3387"/>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14" name="Rectangle 234"/>
                <p:cNvSpPr>
                  <a:spLocks noChangeArrowheads="1"/>
                </p:cNvSpPr>
                <p:nvPr/>
              </p:nvSpPr>
              <p:spPr bwMode="auto">
                <a:xfrm>
                  <a:off x="921" y="352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15" name="Rectangle 235"/>
                <p:cNvSpPr>
                  <a:spLocks noChangeArrowheads="1"/>
                </p:cNvSpPr>
                <p:nvPr/>
              </p:nvSpPr>
              <p:spPr bwMode="auto">
                <a:xfrm>
                  <a:off x="975" y="3403"/>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16" name="Line 236"/>
                <p:cNvSpPr>
                  <a:spLocks noChangeShapeType="1"/>
                </p:cNvSpPr>
                <p:nvPr/>
              </p:nvSpPr>
              <p:spPr bwMode="auto">
                <a:xfrm flipH="1">
                  <a:off x="1097" y="3551"/>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4100" name="Group 237"/>
                <p:cNvGrpSpPr>
                  <a:grpSpLocks/>
                </p:cNvGrpSpPr>
                <p:nvPr/>
              </p:nvGrpSpPr>
              <p:grpSpPr bwMode="auto">
                <a:xfrm>
                  <a:off x="912" y="3592"/>
                  <a:ext cx="275" cy="38"/>
                  <a:chOff x="912" y="3592"/>
                  <a:chExt cx="275" cy="38"/>
                </a:xfrm>
              </p:grpSpPr>
              <p:sp>
                <p:nvSpPr>
                  <p:cNvPr id="4218" name="Freeform 23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19" name="Freeform 23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20" name="Rectangle 240"/>
                  <p:cNvSpPr>
                    <a:spLocks noChangeArrowheads="1"/>
                  </p:cNvSpPr>
                  <p:nvPr/>
                </p:nvSpPr>
                <p:spPr bwMode="auto">
                  <a:xfrm>
                    <a:off x="914" y="3619"/>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4106" name="Group 241"/>
              <p:cNvGrpSpPr>
                <a:grpSpLocks/>
              </p:cNvGrpSpPr>
              <p:nvPr/>
            </p:nvGrpSpPr>
            <p:grpSpPr bwMode="auto">
              <a:xfrm>
                <a:off x="906" y="3365"/>
                <a:ext cx="275" cy="261"/>
                <a:chOff x="906" y="3365"/>
                <a:chExt cx="275" cy="261"/>
              </a:xfrm>
            </p:grpSpPr>
            <p:sp>
              <p:nvSpPr>
                <p:cNvPr id="4197" name="Freeform 24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98" name="Freeform 24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99" name="Freeform 24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00" name="Freeform 24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01" name="Rectangle 246"/>
                <p:cNvSpPr>
                  <a:spLocks noChangeArrowheads="1"/>
                </p:cNvSpPr>
                <p:nvPr/>
              </p:nvSpPr>
              <p:spPr bwMode="auto">
                <a:xfrm>
                  <a:off x="951" y="338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02" name="Rectangle 247"/>
                <p:cNvSpPr>
                  <a:spLocks noChangeArrowheads="1"/>
                </p:cNvSpPr>
                <p:nvPr/>
              </p:nvSpPr>
              <p:spPr bwMode="auto">
                <a:xfrm>
                  <a:off x="914" y="3524"/>
                  <a:ext cx="258"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03" name="Rectangle 248"/>
                <p:cNvSpPr>
                  <a:spLocks noChangeArrowheads="1"/>
                </p:cNvSpPr>
                <p:nvPr/>
              </p:nvSpPr>
              <p:spPr bwMode="auto">
                <a:xfrm>
                  <a:off x="968" y="339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204" name="Line 249"/>
                <p:cNvSpPr>
                  <a:spLocks noChangeShapeType="1"/>
                </p:cNvSpPr>
                <p:nvPr/>
              </p:nvSpPr>
              <p:spPr bwMode="auto">
                <a:xfrm flipH="1">
                  <a:off x="1091" y="3546"/>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4107" name="Group 250"/>
                <p:cNvGrpSpPr>
                  <a:grpSpLocks/>
                </p:cNvGrpSpPr>
                <p:nvPr/>
              </p:nvGrpSpPr>
              <p:grpSpPr bwMode="auto">
                <a:xfrm>
                  <a:off x="906" y="3587"/>
                  <a:ext cx="275" cy="39"/>
                  <a:chOff x="906" y="3587"/>
                  <a:chExt cx="275" cy="39"/>
                </a:xfrm>
              </p:grpSpPr>
              <p:sp>
                <p:nvSpPr>
                  <p:cNvPr id="4206" name="Freeform 25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07" name="Freeform 25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208" name="Rectangle 253"/>
                  <p:cNvSpPr>
                    <a:spLocks noChangeArrowheads="1"/>
                  </p:cNvSpPr>
                  <p:nvPr/>
                </p:nvSpPr>
                <p:spPr bwMode="auto">
                  <a:xfrm>
                    <a:off x="907" y="3614"/>
                    <a:ext cx="272" cy="12"/>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sp>
          <p:nvSpPr>
            <p:cNvPr id="4120" name="Rectangle 254"/>
            <p:cNvSpPr>
              <a:spLocks noChangeArrowheads="1"/>
            </p:cNvSpPr>
            <p:nvPr/>
          </p:nvSpPr>
          <p:spPr bwMode="auto">
            <a:xfrm>
              <a:off x="2208213" y="3113236"/>
              <a:ext cx="890587" cy="67627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21" name="Rectangle 255"/>
            <p:cNvSpPr>
              <a:spLocks noChangeArrowheads="1"/>
            </p:cNvSpPr>
            <p:nvPr/>
          </p:nvSpPr>
          <p:spPr bwMode="auto">
            <a:xfrm>
              <a:off x="2359025" y="3210074"/>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校园网</a:t>
              </a:r>
            </a:p>
          </p:txBody>
        </p:sp>
        <p:grpSp>
          <p:nvGrpSpPr>
            <p:cNvPr id="4108" name="Group 257"/>
            <p:cNvGrpSpPr>
              <a:grpSpLocks/>
            </p:cNvGrpSpPr>
            <p:nvPr/>
          </p:nvGrpSpPr>
          <p:grpSpPr bwMode="auto">
            <a:xfrm>
              <a:off x="8140700" y="2473474"/>
              <a:ext cx="409575" cy="723900"/>
              <a:chOff x="4305" y="2335"/>
              <a:chExt cx="216" cy="339"/>
            </a:xfrm>
          </p:grpSpPr>
          <p:grpSp>
            <p:nvGrpSpPr>
              <p:cNvPr id="4115" name="Group 258"/>
              <p:cNvGrpSpPr>
                <a:grpSpLocks/>
              </p:cNvGrpSpPr>
              <p:nvPr/>
            </p:nvGrpSpPr>
            <p:grpSpPr bwMode="auto">
              <a:xfrm>
                <a:off x="4310" y="2341"/>
                <a:ext cx="211" cy="333"/>
                <a:chOff x="4310" y="2341"/>
                <a:chExt cx="211" cy="333"/>
              </a:xfrm>
            </p:grpSpPr>
            <p:sp>
              <p:nvSpPr>
                <p:cNvPr id="4186" name="Freeform 259"/>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87" name="Freeform 260"/>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88" name="Freeform 261"/>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89" name="Freeform 262"/>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90" name="Rectangle 263"/>
                <p:cNvSpPr>
                  <a:spLocks noChangeArrowheads="1"/>
                </p:cNvSpPr>
                <p:nvPr/>
              </p:nvSpPr>
              <p:spPr bwMode="auto">
                <a:xfrm>
                  <a:off x="4310" y="2404"/>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91" name="Rectangle 264"/>
                <p:cNvSpPr>
                  <a:spLocks noChangeArrowheads="1"/>
                </p:cNvSpPr>
                <p:nvPr/>
              </p:nvSpPr>
              <p:spPr bwMode="auto">
                <a:xfrm>
                  <a:off x="4315" y="241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92" name="Line 265"/>
                <p:cNvSpPr>
                  <a:spLocks noChangeShapeType="1"/>
                </p:cNvSpPr>
                <p:nvPr/>
              </p:nvSpPr>
              <p:spPr bwMode="auto">
                <a:xfrm>
                  <a:off x="4320" y="2441"/>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4193" name="Line 266"/>
                <p:cNvSpPr>
                  <a:spLocks noChangeShapeType="1"/>
                </p:cNvSpPr>
                <p:nvPr/>
              </p:nvSpPr>
              <p:spPr bwMode="auto">
                <a:xfrm flipH="1">
                  <a:off x="4310" y="2617"/>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4194" name="Line 267"/>
                <p:cNvSpPr>
                  <a:spLocks noChangeShapeType="1"/>
                </p:cNvSpPr>
                <p:nvPr/>
              </p:nvSpPr>
              <p:spPr bwMode="auto">
                <a:xfrm flipH="1">
                  <a:off x="4310" y="2504"/>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4116" name="Group 268"/>
              <p:cNvGrpSpPr>
                <a:grpSpLocks/>
              </p:cNvGrpSpPr>
              <p:nvPr/>
            </p:nvGrpSpPr>
            <p:grpSpPr bwMode="auto">
              <a:xfrm>
                <a:off x="4305" y="2335"/>
                <a:ext cx="211" cy="332"/>
                <a:chOff x="4305" y="2335"/>
                <a:chExt cx="211" cy="332"/>
              </a:xfrm>
            </p:grpSpPr>
            <p:sp>
              <p:nvSpPr>
                <p:cNvPr id="4177" name="Freeform 269"/>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78" name="Freeform 270"/>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79" name="Freeform 271"/>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80" name="Freeform 272"/>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81" name="Rectangle 273"/>
                <p:cNvSpPr>
                  <a:spLocks noChangeArrowheads="1"/>
                </p:cNvSpPr>
                <p:nvPr/>
              </p:nvSpPr>
              <p:spPr bwMode="auto">
                <a:xfrm>
                  <a:off x="4305" y="2398"/>
                  <a:ext cx="116"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82" name="Rectangle 274"/>
                <p:cNvSpPr>
                  <a:spLocks noChangeArrowheads="1"/>
                </p:cNvSpPr>
                <p:nvPr/>
              </p:nvSpPr>
              <p:spPr bwMode="auto">
                <a:xfrm>
                  <a:off x="4310" y="241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83" name="Line 275"/>
                <p:cNvSpPr>
                  <a:spLocks noChangeShapeType="1"/>
                </p:cNvSpPr>
                <p:nvPr/>
              </p:nvSpPr>
              <p:spPr bwMode="auto">
                <a:xfrm>
                  <a:off x="4320" y="242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4184" name="Line 276"/>
                <p:cNvSpPr>
                  <a:spLocks noChangeShapeType="1"/>
                </p:cNvSpPr>
                <p:nvPr/>
              </p:nvSpPr>
              <p:spPr bwMode="auto">
                <a:xfrm flipH="1">
                  <a:off x="4310" y="2611"/>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4185" name="Line 277"/>
                <p:cNvSpPr>
                  <a:spLocks noChangeShapeType="1"/>
                </p:cNvSpPr>
                <p:nvPr/>
              </p:nvSpPr>
              <p:spPr bwMode="auto">
                <a:xfrm flipH="1">
                  <a:off x="4310" y="2498"/>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4123" name="Rectangle 279"/>
            <p:cNvSpPr>
              <a:spLocks noChangeArrowheads="1"/>
            </p:cNvSpPr>
            <p:nvPr/>
          </p:nvSpPr>
          <p:spPr bwMode="auto">
            <a:xfrm>
              <a:off x="6799263" y="2648099"/>
              <a:ext cx="1270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源点服务器</a:t>
              </a:r>
            </a:p>
          </p:txBody>
        </p:sp>
        <p:sp>
          <p:nvSpPr>
            <p:cNvPr id="4124" name="Rectangle 280"/>
            <p:cNvSpPr>
              <a:spLocks noChangeArrowheads="1"/>
            </p:cNvSpPr>
            <p:nvPr/>
          </p:nvSpPr>
          <p:spPr bwMode="auto">
            <a:xfrm>
              <a:off x="4089400" y="3749824"/>
              <a:ext cx="850900" cy="425450"/>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25" name="Rectangle 281"/>
            <p:cNvSpPr>
              <a:spLocks noChangeArrowheads="1"/>
            </p:cNvSpPr>
            <p:nvPr/>
          </p:nvSpPr>
          <p:spPr bwMode="auto">
            <a:xfrm>
              <a:off x="4802188" y="3821261"/>
              <a:ext cx="777457"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2 Mb/s</a:t>
              </a:r>
            </a:p>
          </p:txBody>
        </p:sp>
        <p:grpSp>
          <p:nvGrpSpPr>
            <p:cNvPr id="4117" name="Group 282"/>
            <p:cNvGrpSpPr>
              <a:grpSpLocks/>
            </p:cNvGrpSpPr>
            <p:nvPr/>
          </p:nvGrpSpPr>
          <p:grpSpPr bwMode="auto">
            <a:xfrm>
              <a:off x="6059488" y="3962549"/>
              <a:ext cx="582612" cy="409575"/>
              <a:chOff x="3202" y="3033"/>
              <a:chExt cx="309" cy="192"/>
            </a:xfrm>
          </p:grpSpPr>
          <p:sp>
            <p:nvSpPr>
              <p:cNvPr id="4150"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4151" name="Rectangle 284"/>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52" name="Rectangle 285"/>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53"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4118" name="Group 287"/>
              <p:cNvGrpSpPr>
                <a:grpSpLocks/>
              </p:cNvGrpSpPr>
              <p:nvPr/>
            </p:nvGrpSpPr>
            <p:grpSpPr bwMode="auto">
              <a:xfrm>
                <a:off x="3249" y="3046"/>
                <a:ext cx="214" cy="86"/>
                <a:chOff x="3249" y="3046"/>
                <a:chExt cx="214" cy="86"/>
              </a:xfrm>
            </p:grpSpPr>
            <p:grpSp>
              <p:nvGrpSpPr>
                <p:cNvPr id="4119" name="Group 288"/>
                <p:cNvGrpSpPr>
                  <a:grpSpLocks/>
                </p:cNvGrpSpPr>
                <p:nvPr/>
              </p:nvGrpSpPr>
              <p:grpSpPr bwMode="auto">
                <a:xfrm>
                  <a:off x="3249" y="3046"/>
                  <a:ext cx="212" cy="84"/>
                  <a:chOff x="3249" y="3046"/>
                  <a:chExt cx="212" cy="84"/>
                </a:xfrm>
              </p:grpSpPr>
              <p:sp>
                <p:nvSpPr>
                  <p:cNvPr id="4167"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68"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69"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70"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71"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72"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73"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74"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4122" name="Group 297"/>
                <p:cNvGrpSpPr>
                  <a:grpSpLocks/>
                </p:cNvGrpSpPr>
                <p:nvPr/>
              </p:nvGrpSpPr>
              <p:grpSpPr bwMode="auto">
                <a:xfrm>
                  <a:off x="3251" y="3048"/>
                  <a:ext cx="212" cy="84"/>
                  <a:chOff x="3251" y="3048"/>
                  <a:chExt cx="212" cy="84"/>
                </a:xfrm>
              </p:grpSpPr>
              <p:sp>
                <p:nvSpPr>
                  <p:cNvPr id="4159"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60"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61"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62"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63"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64"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65"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4166"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4155" name="Line 306"/>
              <p:cNvSpPr>
                <a:spLocks noChangeShapeType="1"/>
              </p:cNvSpPr>
              <p:nvPr/>
            </p:nvSpPr>
            <p:spPr bwMode="auto">
              <a:xfrm>
                <a:off x="320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4156" name="Line 307"/>
              <p:cNvSpPr>
                <a:spLocks noChangeShapeType="1"/>
              </p:cNvSpPr>
              <p:nvPr/>
            </p:nvSpPr>
            <p:spPr bwMode="auto">
              <a:xfrm>
                <a:off x="3510"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sp>
          <p:nvSpPr>
            <p:cNvPr id="4127" name="Rectangle 308"/>
            <p:cNvSpPr>
              <a:spLocks noChangeArrowheads="1"/>
            </p:cNvSpPr>
            <p:nvPr/>
          </p:nvSpPr>
          <p:spPr bwMode="auto">
            <a:xfrm>
              <a:off x="6653213" y="3498999"/>
              <a:ext cx="890587" cy="427037"/>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28" name="Rectangle 309"/>
            <p:cNvSpPr>
              <a:spLocks noChangeArrowheads="1"/>
            </p:cNvSpPr>
            <p:nvPr/>
          </p:nvSpPr>
          <p:spPr bwMode="auto">
            <a:xfrm>
              <a:off x="7056438" y="4038749"/>
              <a:ext cx="762000" cy="306387"/>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因特网</a:t>
              </a:r>
            </a:p>
          </p:txBody>
        </p:sp>
        <p:sp>
          <p:nvSpPr>
            <p:cNvPr id="4129" name="Rectangle 310"/>
            <p:cNvSpPr>
              <a:spLocks noChangeArrowheads="1"/>
            </p:cNvSpPr>
            <p:nvPr/>
          </p:nvSpPr>
          <p:spPr bwMode="auto">
            <a:xfrm>
              <a:off x="3576638" y="3595836"/>
              <a:ext cx="400050" cy="398463"/>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30" name="Rectangle 311"/>
            <p:cNvSpPr>
              <a:spLocks noChangeArrowheads="1"/>
            </p:cNvSpPr>
            <p:nvPr/>
          </p:nvSpPr>
          <p:spPr bwMode="auto">
            <a:xfrm>
              <a:off x="2720975" y="4367361"/>
              <a:ext cx="433388" cy="400050"/>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31" name="Rectangle 312"/>
            <p:cNvSpPr>
              <a:spLocks noChangeArrowheads="1"/>
            </p:cNvSpPr>
            <p:nvPr/>
          </p:nvSpPr>
          <p:spPr bwMode="auto">
            <a:xfrm>
              <a:off x="1517650" y="3981599"/>
              <a:ext cx="436563" cy="398462"/>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4132" name="Rectangle 313"/>
            <p:cNvSpPr>
              <a:spLocks noChangeArrowheads="1"/>
            </p:cNvSpPr>
            <p:nvPr/>
          </p:nvSpPr>
          <p:spPr bwMode="auto">
            <a:xfrm>
              <a:off x="184150" y="3610124"/>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浏览器</a:t>
              </a:r>
            </a:p>
          </p:txBody>
        </p:sp>
        <p:sp>
          <p:nvSpPr>
            <p:cNvPr id="4133" name="Rectangle 314"/>
            <p:cNvSpPr>
              <a:spLocks noChangeArrowheads="1"/>
            </p:cNvSpPr>
            <p:nvPr/>
          </p:nvSpPr>
          <p:spPr bwMode="auto">
            <a:xfrm>
              <a:off x="3571875" y="3622824"/>
              <a:ext cx="230832"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1</a:t>
              </a:r>
            </a:p>
          </p:txBody>
        </p:sp>
        <p:sp>
          <p:nvSpPr>
            <p:cNvPr id="4134" name="Rectangle 315"/>
            <p:cNvSpPr>
              <a:spLocks noChangeArrowheads="1"/>
            </p:cNvSpPr>
            <p:nvPr/>
          </p:nvSpPr>
          <p:spPr bwMode="auto">
            <a:xfrm>
              <a:off x="6192838" y="3624411"/>
              <a:ext cx="261290"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2</a:t>
              </a:r>
            </a:p>
          </p:txBody>
        </p:sp>
        <p:sp>
          <p:nvSpPr>
            <p:cNvPr id="4135" name="Freeform 316"/>
            <p:cNvSpPr>
              <a:spLocks/>
            </p:cNvSpPr>
            <p:nvPr/>
          </p:nvSpPr>
          <p:spPr bwMode="auto">
            <a:xfrm>
              <a:off x="3679825" y="3116411"/>
              <a:ext cx="4638675" cy="1162050"/>
            </a:xfrm>
            <a:custGeom>
              <a:avLst/>
              <a:gdLst>
                <a:gd name="T0" fmla="*/ 0 w 2922"/>
                <a:gd name="T1" fmla="*/ 2147483647 h 732"/>
                <a:gd name="T2" fmla="*/ 2147483647 w 2922"/>
                <a:gd name="T3" fmla="*/ 2147483647 h 732"/>
                <a:gd name="T4" fmla="*/ 2147483647 w 2922"/>
                <a:gd name="T5" fmla="*/ 2147483647 h 732"/>
                <a:gd name="T6" fmla="*/ 2147483647 w 2922"/>
                <a:gd name="T7" fmla="*/ 2147483647 h 732"/>
                <a:gd name="T8" fmla="*/ 2147483647 w 2922"/>
                <a:gd name="T9" fmla="*/ 0 h 732"/>
                <a:gd name="T10" fmla="*/ 0 60000 65536"/>
                <a:gd name="T11" fmla="*/ 0 60000 65536"/>
                <a:gd name="T12" fmla="*/ 0 60000 65536"/>
                <a:gd name="T13" fmla="*/ 0 60000 65536"/>
                <a:gd name="T14" fmla="*/ 0 60000 65536"/>
                <a:gd name="T15" fmla="*/ 0 w 2922"/>
                <a:gd name="T16" fmla="*/ 0 h 732"/>
                <a:gd name="T17" fmla="*/ 2922 w 2922"/>
                <a:gd name="T18" fmla="*/ 732 h 732"/>
              </a:gdLst>
              <a:ahLst/>
              <a:cxnLst>
                <a:cxn ang="T10">
                  <a:pos x="T0" y="T1"/>
                </a:cxn>
                <a:cxn ang="T11">
                  <a:pos x="T2" y="T3"/>
                </a:cxn>
                <a:cxn ang="T12">
                  <a:pos x="T4" y="T5"/>
                </a:cxn>
                <a:cxn ang="T13">
                  <a:pos x="T6" y="T7"/>
                </a:cxn>
                <a:cxn ang="T14">
                  <a:pos x="T8" y="T9"/>
                </a:cxn>
              </a:cxnLst>
              <a:rect l="T15" t="T16" r="T17" b="T18"/>
              <a:pathLst>
                <a:path w="2922" h="732">
                  <a:moveTo>
                    <a:pt x="0" y="718"/>
                  </a:moveTo>
                  <a:cubicBezTo>
                    <a:pt x="127" y="717"/>
                    <a:pt x="481" y="715"/>
                    <a:pt x="765" y="712"/>
                  </a:cubicBezTo>
                  <a:cubicBezTo>
                    <a:pt x="1049" y="709"/>
                    <a:pt x="1442" y="732"/>
                    <a:pt x="1702" y="700"/>
                  </a:cubicBezTo>
                  <a:cubicBezTo>
                    <a:pt x="1962" y="668"/>
                    <a:pt x="2121" y="637"/>
                    <a:pt x="2324" y="520"/>
                  </a:cubicBezTo>
                  <a:cubicBezTo>
                    <a:pt x="2527" y="403"/>
                    <a:pt x="2798" y="108"/>
                    <a:pt x="2922" y="0"/>
                  </a:cubicBezTo>
                </a:path>
              </a:pathLst>
            </a:custGeom>
            <a:noFill/>
            <a:ln w="76200">
              <a:solidFill>
                <a:schemeClr val="hlink"/>
              </a:solidFill>
              <a:round/>
              <a:headEnd type="triangle" w="med" len="lg"/>
              <a:tailEnd type="triangle" w="med" len="lg"/>
            </a:ln>
          </p:spPr>
          <p:txBody>
            <a:bodyPr/>
            <a:lstStyle/>
            <a:p>
              <a:endParaRPr lang="zh-CN" altLang="en-US" b="1">
                <a:latin typeface="华文新魏" pitchFamily="2" charset="-122"/>
                <a:ea typeface="华文新魏" pitchFamily="2" charset="-122"/>
              </a:endParaRPr>
            </a:p>
          </p:txBody>
        </p:sp>
        <p:grpSp>
          <p:nvGrpSpPr>
            <p:cNvPr id="4126" name="Group 327"/>
            <p:cNvGrpSpPr>
              <a:grpSpLocks/>
            </p:cNvGrpSpPr>
            <p:nvPr/>
          </p:nvGrpSpPr>
          <p:grpSpPr bwMode="auto">
            <a:xfrm>
              <a:off x="4624388" y="2760811"/>
              <a:ext cx="1370012" cy="717550"/>
              <a:chOff x="2981" y="1888"/>
              <a:chExt cx="863" cy="452"/>
            </a:xfrm>
          </p:grpSpPr>
          <p:sp>
            <p:nvSpPr>
              <p:cNvPr id="558398" name="AutoShape 318"/>
              <p:cNvSpPr>
                <a:spLocks noChangeArrowheads="1"/>
              </p:cNvSpPr>
              <p:nvPr/>
            </p:nvSpPr>
            <p:spPr bwMode="auto">
              <a:xfrm>
                <a:off x="2981" y="1888"/>
                <a:ext cx="863" cy="452"/>
              </a:xfrm>
              <a:prstGeom prst="wedgeRoundRectCallout">
                <a:avLst>
                  <a:gd name="adj1" fmla="val -89051"/>
                  <a:gd name="adj2" fmla="val 144468"/>
                  <a:gd name="adj3" fmla="val 16667"/>
                </a:avLst>
              </a:prstGeom>
              <a:solidFill>
                <a:srgbClr val="FFFF99"/>
              </a:solidFill>
              <a:ln w="9525">
                <a:solidFill>
                  <a:schemeClr val="tx1"/>
                </a:solidFill>
                <a:miter lim="800000"/>
                <a:headEnd/>
                <a:tailEnd/>
              </a:ln>
              <a:effectLst>
                <a:outerShdw dist="35921" dir="2700000" algn="ctr" rotWithShape="0">
                  <a:schemeClr val="bg2"/>
                </a:outerShdw>
              </a:effectLst>
            </p:spPr>
            <p:txBody>
              <a:bodyPr/>
              <a:lstStyle/>
              <a:p>
                <a:pPr algn="ctr">
                  <a:defRPr/>
                </a:pPr>
                <a:endParaRPr kumimoji="1" lang="zh-CN" altLang="zh-CN" sz="3200" b="1">
                  <a:latin typeface="华文新魏" pitchFamily="2" charset="-122"/>
                  <a:ea typeface="华文新魏" pitchFamily="2" charset="-122"/>
                </a:endParaRPr>
              </a:p>
            </p:txBody>
          </p:sp>
          <p:sp>
            <p:nvSpPr>
              <p:cNvPr id="4149" name="Rectangle 319"/>
              <p:cNvSpPr>
                <a:spLocks noChangeArrowheads="1"/>
              </p:cNvSpPr>
              <p:nvPr/>
            </p:nvSpPr>
            <p:spPr bwMode="auto">
              <a:xfrm>
                <a:off x="3016" y="1906"/>
                <a:ext cx="800" cy="384"/>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这条链路上</a:t>
                </a:r>
              </a:p>
              <a:p>
                <a:r>
                  <a:rPr kumimoji="1" lang="zh-CN" altLang="en-US" sz="2000" b="1">
                    <a:latin typeface="华文新魏" pitchFamily="2" charset="-122"/>
                    <a:ea typeface="华文新魏" pitchFamily="2" charset="-122"/>
                  </a:rPr>
                  <a:t>的时延很大</a:t>
                </a:r>
              </a:p>
            </p:txBody>
          </p:sp>
        </p:grpSp>
        <p:sp>
          <p:nvSpPr>
            <p:cNvPr id="4137" name="Freeform 320"/>
            <p:cNvSpPr>
              <a:spLocks/>
            </p:cNvSpPr>
            <p:nvPr/>
          </p:nvSpPr>
          <p:spPr bwMode="auto">
            <a:xfrm>
              <a:off x="1368425" y="2957661"/>
              <a:ext cx="1971675" cy="1160463"/>
            </a:xfrm>
            <a:custGeom>
              <a:avLst/>
              <a:gdLst>
                <a:gd name="T0" fmla="*/ 0 w 620"/>
                <a:gd name="T1" fmla="*/ 0 h 909"/>
                <a:gd name="T2" fmla="*/ 2147483647 w 620"/>
                <a:gd name="T3" fmla="*/ 2147483647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a:solidFill>
                <a:schemeClr val="hlink"/>
              </a:solidFill>
              <a:round/>
              <a:headEnd type="triangle" w="med" len="lg"/>
              <a:tailEnd type="triangle" w="med" len="lg"/>
            </a:ln>
          </p:spPr>
          <p:txBody>
            <a:bodyPr/>
            <a:lstStyle/>
            <a:p>
              <a:endParaRPr lang="zh-CN" altLang="en-US" b="1">
                <a:latin typeface="华文新魏" pitchFamily="2" charset="-122"/>
                <a:ea typeface="华文新魏" pitchFamily="2" charset="-122"/>
              </a:endParaRPr>
            </a:p>
          </p:txBody>
        </p:sp>
        <p:sp>
          <p:nvSpPr>
            <p:cNvPr id="4138" name="Freeform 321"/>
            <p:cNvSpPr>
              <a:spLocks/>
            </p:cNvSpPr>
            <p:nvPr/>
          </p:nvSpPr>
          <p:spPr bwMode="auto">
            <a:xfrm>
              <a:off x="1539875" y="3732361"/>
              <a:ext cx="1712913" cy="484188"/>
            </a:xfrm>
            <a:custGeom>
              <a:avLst/>
              <a:gdLst>
                <a:gd name="T0" fmla="*/ 0 w 620"/>
                <a:gd name="T1" fmla="*/ 0 h 909"/>
                <a:gd name="T2" fmla="*/ 2147483647 w 620"/>
                <a:gd name="T3" fmla="*/ 2147483647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a:solidFill>
                <a:schemeClr val="hlink"/>
              </a:solidFill>
              <a:round/>
              <a:headEnd type="triangle" w="med" len="lg"/>
              <a:tailEnd type="triangle" w="med" len="lg"/>
            </a:ln>
          </p:spPr>
          <p:txBody>
            <a:bodyPr/>
            <a:lstStyle/>
            <a:p>
              <a:endParaRPr lang="zh-CN" altLang="en-US" b="1">
                <a:latin typeface="华文新魏" pitchFamily="2" charset="-122"/>
                <a:ea typeface="华文新魏" pitchFamily="2" charset="-122"/>
              </a:endParaRPr>
            </a:p>
          </p:txBody>
        </p:sp>
        <p:sp>
          <p:nvSpPr>
            <p:cNvPr id="4139" name="Freeform 322"/>
            <p:cNvSpPr>
              <a:spLocks/>
            </p:cNvSpPr>
            <p:nvPr/>
          </p:nvSpPr>
          <p:spPr bwMode="auto">
            <a:xfrm>
              <a:off x="757238" y="4272111"/>
              <a:ext cx="2536825" cy="38100"/>
            </a:xfrm>
            <a:custGeom>
              <a:avLst/>
              <a:gdLst>
                <a:gd name="T0" fmla="*/ 0 w 1344"/>
                <a:gd name="T1" fmla="*/ 2147483647 h 17"/>
                <a:gd name="T2" fmla="*/ 2147483647 w 1344"/>
                <a:gd name="T3" fmla="*/ 0 h 17"/>
                <a:gd name="T4" fmla="*/ 0 60000 65536"/>
                <a:gd name="T5" fmla="*/ 0 60000 65536"/>
                <a:gd name="T6" fmla="*/ 0 w 1344"/>
                <a:gd name="T7" fmla="*/ 0 h 17"/>
                <a:gd name="T8" fmla="*/ 1344 w 1344"/>
                <a:gd name="T9" fmla="*/ 17 h 17"/>
              </a:gdLst>
              <a:ahLst/>
              <a:cxnLst>
                <a:cxn ang="T4">
                  <a:pos x="T0" y="T1"/>
                </a:cxn>
                <a:cxn ang="T5">
                  <a:pos x="T2" y="T3"/>
                </a:cxn>
              </a:cxnLst>
              <a:rect l="T6" t="T7" r="T8" b="T9"/>
              <a:pathLst>
                <a:path w="1344" h="17">
                  <a:moveTo>
                    <a:pt x="0" y="17"/>
                  </a:moveTo>
                  <a:cubicBezTo>
                    <a:pt x="224" y="14"/>
                    <a:pt x="1064" y="4"/>
                    <a:pt x="1344" y="0"/>
                  </a:cubicBezTo>
                </a:path>
              </a:pathLst>
            </a:custGeom>
            <a:noFill/>
            <a:ln w="38100">
              <a:solidFill>
                <a:schemeClr val="hlink"/>
              </a:solidFill>
              <a:round/>
              <a:headEnd type="triangle" w="med" len="lg"/>
              <a:tailEnd type="triangle" w="med" len="lg"/>
            </a:ln>
          </p:spPr>
          <p:txBody>
            <a:bodyPr/>
            <a:lstStyle/>
            <a:p>
              <a:endParaRPr lang="zh-CN" altLang="en-US" b="1">
                <a:latin typeface="华文新魏" pitchFamily="2" charset="-122"/>
                <a:ea typeface="华文新魏" pitchFamily="2" charset="-122"/>
              </a:endParaRPr>
            </a:p>
          </p:txBody>
        </p:sp>
        <p:sp>
          <p:nvSpPr>
            <p:cNvPr id="4140" name="Freeform 323"/>
            <p:cNvSpPr>
              <a:spLocks/>
            </p:cNvSpPr>
            <p:nvPr/>
          </p:nvSpPr>
          <p:spPr bwMode="auto">
            <a:xfrm>
              <a:off x="1368425" y="4341961"/>
              <a:ext cx="1987550" cy="647700"/>
            </a:xfrm>
            <a:custGeom>
              <a:avLst/>
              <a:gdLst>
                <a:gd name="T0" fmla="*/ 0 w 1052"/>
                <a:gd name="T1" fmla="*/ 2147483647 h 304"/>
                <a:gd name="T2" fmla="*/ 2147483647 w 1052"/>
                <a:gd name="T3" fmla="*/ 0 h 304"/>
                <a:gd name="T4" fmla="*/ 0 60000 65536"/>
                <a:gd name="T5" fmla="*/ 0 60000 65536"/>
                <a:gd name="T6" fmla="*/ 0 w 1052"/>
                <a:gd name="T7" fmla="*/ 0 h 304"/>
                <a:gd name="T8" fmla="*/ 1052 w 1052"/>
                <a:gd name="T9" fmla="*/ 304 h 304"/>
              </a:gdLst>
              <a:ahLst/>
              <a:cxnLst>
                <a:cxn ang="T4">
                  <a:pos x="T0" y="T1"/>
                </a:cxn>
                <a:cxn ang="T5">
                  <a:pos x="T2" y="T3"/>
                </a:cxn>
              </a:cxnLst>
              <a:rect l="T6" t="T7" r="T8" b="T9"/>
              <a:pathLst>
                <a:path w="1052" h="304">
                  <a:moveTo>
                    <a:pt x="0" y="304"/>
                  </a:moveTo>
                  <a:cubicBezTo>
                    <a:pt x="175" y="253"/>
                    <a:pt x="833" y="63"/>
                    <a:pt x="1052" y="0"/>
                  </a:cubicBezTo>
                </a:path>
              </a:pathLst>
            </a:custGeom>
            <a:noFill/>
            <a:ln w="38100">
              <a:solidFill>
                <a:schemeClr val="hlink"/>
              </a:solidFill>
              <a:round/>
              <a:headEnd type="triangle" w="med" len="lg"/>
              <a:tailEnd type="triangle" w="med" len="lg"/>
            </a:ln>
          </p:spPr>
          <p:txBody>
            <a:bodyPr/>
            <a:lstStyle/>
            <a:p>
              <a:endParaRPr lang="zh-CN" altLang="en-US" b="1">
                <a:latin typeface="华文新魏" pitchFamily="2" charset="-122"/>
                <a:ea typeface="华文新魏" pitchFamily="2" charset="-122"/>
              </a:endParaRPr>
            </a:p>
          </p:txBody>
        </p:sp>
        <p:sp>
          <p:nvSpPr>
            <p:cNvPr id="4141" name="Text Box 326"/>
            <p:cNvSpPr txBox="1">
              <a:spLocks noChangeArrowheads="1"/>
            </p:cNvSpPr>
            <p:nvPr/>
          </p:nvSpPr>
          <p:spPr bwMode="auto">
            <a:xfrm>
              <a:off x="2303463" y="1844824"/>
              <a:ext cx="4133850" cy="523875"/>
            </a:xfrm>
            <a:prstGeom prst="rect">
              <a:avLst/>
            </a:prstGeom>
            <a:solidFill>
              <a:srgbClr val="CCECFF"/>
            </a:solidFill>
            <a:ln w="9525">
              <a:solidFill>
                <a:srgbClr val="333399"/>
              </a:solidFill>
              <a:miter lim="800000"/>
              <a:headEnd/>
              <a:tailEnd/>
            </a:ln>
          </p:spPr>
          <p:txBody>
            <a:bodyPr wrap="none">
              <a:spAutoFit/>
            </a:bodyPr>
            <a:lstStyle/>
            <a:p>
              <a:r>
                <a:rPr lang="zh-CN" altLang="en-US" sz="2800" b="1">
                  <a:latin typeface="华文新魏" pitchFamily="2" charset="-122"/>
                  <a:ea typeface="华文新魏" pitchFamily="2" charset="-122"/>
                </a:rPr>
                <a:t>没有使用高速缓存的情况</a:t>
              </a:r>
            </a:p>
          </p:txBody>
        </p:sp>
        <p:grpSp>
          <p:nvGrpSpPr>
            <p:cNvPr id="4136" name="Group 330"/>
            <p:cNvGrpSpPr>
              <a:grpSpLocks/>
            </p:cNvGrpSpPr>
            <p:nvPr/>
          </p:nvGrpSpPr>
          <p:grpSpPr bwMode="auto">
            <a:xfrm>
              <a:off x="3671888" y="4129236"/>
              <a:ext cx="3028950" cy="1738313"/>
              <a:chOff x="2381" y="2750"/>
              <a:chExt cx="1908" cy="1095"/>
            </a:xfrm>
          </p:grpSpPr>
          <p:sp>
            <p:nvSpPr>
              <p:cNvPr id="4146" name="Text Box 328"/>
              <p:cNvSpPr txBox="1">
                <a:spLocks noChangeArrowheads="1"/>
              </p:cNvSpPr>
              <p:nvPr/>
            </p:nvSpPr>
            <p:spPr bwMode="auto">
              <a:xfrm>
                <a:off x="2381" y="3249"/>
                <a:ext cx="1908" cy="596"/>
              </a:xfrm>
              <a:prstGeom prst="rect">
                <a:avLst/>
              </a:prstGeom>
              <a:noFill/>
              <a:ln w="9525">
                <a:noFill/>
                <a:miter lim="800000"/>
                <a:headEnd/>
                <a:tailEnd/>
              </a:ln>
            </p:spPr>
            <p:txBody>
              <a:bodyPr wrap="none">
                <a:spAutoFit/>
              </a:bodyPr>
              <a:lstStyle/>
              <a:p>
                <a:pPr algn="ctr"/>
                <a:r>
                  <a:rPr lang="zh-CN" altLang="en-US" sz="2800" b="1">
                    <a:latin typeface="华文新魏" pitchFamily="2" charset="-122"/>
                    <a:ea typeface="华文新魏" pitchFamily="2" charset="-122"/>
                  </a:rPr>
                  <a:t>所有万维网通信量</a:t>
                </a:r>
              </a:p>
              <a:p>
                <a:pPr algn="ctr"/>
                <a:r>
                  <a:rPr lang="zh-CN" altLang="en-US" sz="2800" b="1">
                    <a:latin typeface="华文新魏" pitchFamily="2" charset="-122"/>
                    <a:ea typeface="华文新魏" pitchFamily="2" charset="-122"/>
                  </a:rPr>
                  <a:t>都经过这条链路</a:t>
                </a:r>
              </a:p>
            </p:txBody>
          </p:sp>
          <p:sp>
            <p:nvSpPr>
              <p:cNvPr id="4147" name="Line 329"/>
              <p:cNvSpPr>
                <a:spLocks noChangeShapeType="1"/>
              </p:cNvSpPr>
              <p:nvPr/>
            </p:nvSpPr>
            <p:spPr bwMode="auto">
              <a:xfrm flipV="1">
                <a:off x="3334" y="2750"/>
                <a:ext cx="0" cy="589"/>
              </a:xfrm>
              <a:prstGeom prst="line">
                <a:avLst/>
              </a:prstGeom>
              <a:noFill/>
              <a:ln w="76200">
                <a:solidFill>
                  <a:srgbClr val="333399"/>
                </a:solidFill>
                <a:round/>
                <a:headEnd/>
                <a:tailEnd type="triangle" w="med" len="med"/>
              </a:ln>
            </p:spPr>
            <p:txBody>
              <a:bodyPr/>
              <a:lstStyle/>
              <a:p>
                <a:endParaRPr lang="zh-CN" altLang="en-US" b="1">
                  <a:latin typeface="华文新魏" pitchFamily="2" charset="-122"/>
                  <a:ea typeface="华文新魏" pitchFamily="2" charset="-122"/>
                </a:endParaRPr>
              </a:p>
            </p:txBody>
          </p:sp>
        </p:grpSp>
      </p:grpSp>
      <p:sp>
        <p:nvSpPr>
          <p:cNvPr id="4144" name="灯片编号占位符 305"/>
          <p:cNvSpPr>
            <a:spLocks noGrp="1"/>
          </p:cNvSpPr>
          <p:nvPr>
            <p:ph type="sldNum" sz="quarter" idx="12"/>
          </p:nvPr>
        </p:nvSpPr>
        <p:spPr>
          <a:noFill/>
        </p:spPr>
        <p:txBody>
          <a:bodyPr/>
          <a:lstStyle/>
          <a:p>
            <a:fld id="{80133F81-B1D2-4637-8442-0C1EDB7BF4D0}" type="slidenum">
              <a:rPr lang="en-US" altLang="zh-CN" smtClean="0"/>
              <a:pPr/>
              <a:t>57</a:t>
            </a:fld>
            <a:endParaRPr lang="en-US" altLang="zh-CN"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idx="4294967295"/>
          </p:nvPr>
        </p:nvSpPr>
        <p:spPr>
          <a:xfrm>
            <a:off x="755650" y="503238"/>
            <a:ext cx="7793038" cy="622300"/>
          </a:xfrm>
        </p:spPr>
        <p:txBody>
          <a:bodyPr/>
          <a:lstStyle/>
          <a:p>
            <a:pPr algn="ctr" eaLnBrk="1" hangingPunct="1"/>
            <a:r>
              <a:rPr lang="zh-CN" altLang="en-US" smtClean="0"/>
              <a:t>使用高速缓存的情况</a:t>
            </a:r>
          </a:p>
        </p:txBody>
      </p:sp>
      <p:grpSp>
        <p:nvGrpSpPr>
          <p:cNvPr id="326" name="组合 325"/>
          <p:cNvGrpSpPr/>
          <p:nvPr/>
        </p:nvGrpSpPr>
        <p:grpSpPr>
          <a:xfrm>
            <a:off x="251520" y="1628800"/>
            <a:ext cx="8569325" cy="4859337"/>
            <a:chOff x="250825" y="1700213"/>
            <a:chExt cx="8569325" cy="4859337"/>
          </a:xfrm>
        </p:grpSpPr>
        <p:grpSp>
          <p:nvGrpSpPr>
            <p:cNvPr id="2" name="Group 6"/>
            <p:cNvGrpSpPr>
              <a:grpSpLocks/>
            </p:cNvGrpSpPr>
            <p:nvPr/>
          </p:nvGrpSpPr>
          <p:grpSpPr bwMode="auto">
            <a:xfrm>
              <a:off x="250825" y="3494088"/>
              <a:ext cx="3454400" cy="2570162"/>
              <a:chOff x="912" y="768"/>
              <a:chExt cx="2400" cy="1584"/>
            </a:xfrm>
          </p:grpSpPr>
          <p:sp>
            <p:nvSpPr>
              <p:cNvPr id="5429" name="Oval 7"/>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30" name="Oval 8"/>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31" name="Oval 9"/>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32" name="Oval 10"/>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33" name="Oval 11"/>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34" name="Oval 12"/>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35" name="Oval 13"/>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36" name="Oval 14"/>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37" name="Oval 15"/>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nvGrpSpPr>
              <p:cNvPr id="3" name="Group 16"/>
              <p:cNvGrpSpPr>
                <a:grpSpLocks/>
              </p:cNvGrpSpPr>
              <p:nvPr/>
            </p:nvGrpSpPr>
            <p:grpSpPr bwMode="auto">
              <a:xfrm>
                <a:off x="912" y="768"/>
                <a:ext cx="2386" cy="1553"/>
                <a:chOff x="912" y="768"/>
                <a:chExt cx="2386" cy="1553"/>
              </a:xfrm>
            </p:grpSpPr>
            <p:sp>
              <p:nvSpPr>
                <p:cNvPr id="5439" name="Oval 17"/>
                <p:cNvSpPr>
                  <a:spLocks noChangeArrowheads="1"/>
                </p:cNvSpPr>
                <p:nvPr/>
              </p:nvSpPr>
              <p:spPr bwMode="auto">
                <a:xfrm>
                  <a:off x="1736" y="768"/>
                  <a:ext cx="1027"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40" name="Oval 18"/>
                <p:cNvSpPr>
                  <a:spLocks noChangeArrowheads="1"/>
                </p:cNvSpPr>
                <p:nvPr/>
              </p:nvSpPr>
              <p:spPr bwMode="auto">
                <a:xfrm>
                  <a:off x="1158" y="941"/>
                  <a:ext cx="781"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41" name="Oval 19"/>
                <p:cNvSpPr>
                  <a:spLocks noChangeArrowheads="1"/>
                </p:cNvSpPr>
                <p:nvPr/>
              </p:nvSpPr>
              <p:spPr bwMode="auto">
                <a:xfrm>
                  <a:off x="912" y="1333"/>
                  <a:ext cx="520" cy="501"/>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42" name="Oval 20"/>
                <p:cNvSpPr>
                  <a:spLocks noChangeArrowheads="1"/>
                </p:cNvSpPr>
                <p:nvPr/>
              </p:nvSpPr>
              <p:spPr bwMode="auto">
                <a:xfrm>
                  <a:off x="1071" y="1568"/>
                  <a:ext cx="795" cy="54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43" name="Oval 21"/>
                <p:cNvSpPr>
                  <a:spLocks noChangeArrowheads="1"/>
                </p:cNvSpPr>
                <p:nvPr/>
              </p:nvSpPr>
              <p:spPr bwMode="auto">
                <a:xfrm>
                  <a:off x="1649" y="1662"/>
                  <a:ext cx="1200" cy="65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44" name="Oval 22"/>
                <p:cNvSpPr>
                  <a:spLocks noChangeArrowheads="1"/>
                </p:cNvSpPr>
                <p:nvPr/>
              </p:nvSpPr>
              <p:spPr bwMode="auto">
                <a:xfrm>
                  <a:off x="2430" y="95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45" name="Oval 23"/>
                <p:cNvSpPr>
                  <a:spLocks noChangeArrowheads="1"/>
                </p:cNvSpPr>
                <p:nvPr/>
              </p:nvSpPr>
              <p:spPr bwMode="auto">
                <a:xfrm>
                  <a:off x="2546" y="128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46" name="Oval 24"/>
                <p:cNvSpPr>
                  <a:spLocks noChangeArrowheads="1"/>
                </p:cNvSpPr>
                <p:nvPr/>
              </p:nvSpPr>
              <p:spPr bwMode="auto">
                <a:xfrm>
                  <a:off x="2473" y="1395"/>
                  <a:ext cx="752"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47" name="Oval 25"/>
                <p:cNvSpPr>
                  <a:spLocks noChangeArrowheads="1"/>
                </p:cNvSpPr>
                <p:nvPr/>
              </p:nvSpPr>
              <p:spPr bwMode="auto">
                <a:xfrm>
                  <a:off x="1346" y="1144"/>
                  <a:ext cx="1547"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grpSp>
        </p:grpSp>
        <p:graphicFrame>
          <p:nvGraphicFramePr>
            <p:cNvPr id="5122" name="Object 26"/>
            <p:cNvGraphicFramePr>
              <a:graphicFrameLocks noChangeAspect="1"/>
            </p:cNvGraphicFramePr>
            <p:nvPr/>
          </p:nvGraphicFramePr>
          <p:xfrm>
            <a:off x="6542088" y="4217988"/>
            <a:ext cx="1770062" cy="1149350"/>
          </p:xfrm>
          <a:graphic>
            <a:graphicData uri="http://schemas.openxmlformats.org/presentationml/2006/ole">
              <p:oleObj spid="_x0000_s270338" name="VISIO" r:id="rId4" imgW="1689840" imgH="964440" progId="Visio.Drawing.11">
                <p:embed/>
              </p:oleObj>
            </a:graphicData>
          </a:graphic>
        </p:graphicFrame>
        <p:sp>
          <p:nvSpPr>
            <p:cNvPr id="5125" name="Line 27"/>
            <p:cNvSpPr>
              <a:spLocks noChangeShapeType="1"/>
            </p:cNvSpPr>
            <p:nvPr/>
          </p:nvSpPr>
          <p:spPr bwMode="auto">
            <a:xfrm>
              <a:off x="3735388" y="4779963"/>
              <a:ext cx="2524125" cy="0"/>
            </a:xfrm>
            <a:prstGeom prst="line">
              <a:avLst/>
            </a:prstGeom>
            <a:noFill/>
            <a:ln w="3810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26" name="Line 28"/>
            <p:cNvSpPr>
              <a:spLocks noChangeShapeType="1"/>
            </p:cNvSpPr>
            <p:nvPr/>
          </p:nvSpPr>
          <p:spPr bwMode="auto">
            <a:xfrm>
              <a:off x="7637463" y="5289550"/>
              <a:ext cx="649287" cy="54292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27" name="Line 29"/>
            <p:cNvSpPr>
              <a:spLocks noChangeShapeType="1"/>
            </p:cNvSpPr>
            <p:nvPr/>
          </p:nvSpPr>
          <p:spPr bwMode="auto">
            <a:xfrm>
              <a:off x="8012113" y="5010150"/>
              <a:ext cx="520700" cy="1158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28" name="Line 30"/>
            <p:cNvSpPr>
              <a:spLocks noChangeShapeType="1"/>
            </p:cNvSpPr>
            <p:nvPr/>
          </p:nvSpPr>
          <p:spPr bwMode="auto">
            <a:xfrm flipV="1">
              <a:off x="8040688" y="4329113"/>
              <a:ext cx="492125" cy="1539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29" name="Line 31"/>
            <p:cNvSpPr>
              <a:spLocks noChangeShapeType="1"/>
            </p:cNvSpPr>
            <p:nvPr/>
          </p:nvSpPr>
          <p:spPr bwMode="auto">
            <a:xfrm flipV="1">
              <a:off x="7607300" y="3709988"/>
              <a:ext cx="679450" cy="595312"/>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4" name="Group 33"/>
            <p:cNvGrpSpPr>
              <a:grpSpLocks/>
            </p:cNvGrpSpPr>
            <p:nvPr/>
          </p:nvGrpSpPr>
          <p:grpSpPr bwMode="auto">
            <a:xfrm>
              <a:off x="8399463" y="3984625"/>
              <a:ext cx="393700" cy="661988"/>
              <a:chOff x="4486" y="2730"/>
              <a:chExt cx="217" cy="339"/>
            </a:xfrm>
          </p:grpSpPr>
          <p:grpSp>
            <p:nvGrpSpPr>
              <p:cNvPr id="5" name="Group 34"/>
              <p:cNvGrpSpPr>
                <a:grpSpLocks/>
              </p:cNvGrpSpPr>
              <p:nvPr/>
            </p:nvGrpSpPr>
            <p:grpSpPr bwMode="auto">
              <a:xfrm>
                <a:off x="4491" y="2736"/>
                <a:ext cx="212" cy="333"/>
                <a:chOff x="4491" y="2736"/>
                <a:chExt cx="212" cy="333"/>
              </a:xfrm>
            </p:grpSpPr>
            <p:sp>
              <p:nvSpPr>
                <p:cNvPr id="5420" name="Freeform 35"/>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21" name="Freeform 36"/>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22" name="Freeform 37"/>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23" name="Freeform 38"/>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24" name="Rectangle 39"/>
                <p:cNvSpPr>
                  <a:spLocks noChangeArrowheads="1"/>
                </p:cNvSpPr>
                <p:nvPr/>
              </p:nvSpPr>
              <p:spPr bwMode="auto">
                <a:xfrm>
                  <a:off x="4491" y="279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425" name="Rectangle 40"/>
                <p:cNvSpPr>
                  <a:spLocks noChangeArrowheads="1"/>
                </p:cNvSpPr>
                <p:nvPr/>
              </p:nvSpPr>
              <p:spPr bwMode="auto">
                <a:xfrm>
                  <a:off x="4496" y="2812"/>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426" name="Line 41"/>
                <p:cNvSpPr>
                  <a:spLocks noChangeShapeType="1"/>
                </p:cNvSpPr>
                <p:nvPr/>
              </p:nvSpPr>
              <p:spPr bwMode="auto">
                <a:xfrm>
                  <a:off x="4501" y="2837"/>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427" name="Line 42"/>
                <p:cNvSpPr>
                  <a:spLocks noChangeShapeType="1"/>
                </p:cNvSpPr>
                <p:nvPr/>
              </p:nvSpPr>
              <p:spPr bwMode="auto">
                <a:xfrm flipH="1">
                  <a:off x="4491" y="3013"/>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428" name="Line 43"/>
                <p:cNvSpPr>
                  <a:spLocks noChangeShapeType="1"/>
                </p:cNvSpPr>
                <p:nvPr/>
              </p:nvSpPr>
              <p:spPr bwMode="auto">
                <a:xfrm flipH="1">
                  <a:off x="4491" y="2900"/>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6" name="Group 44"/>
              <p:cNvGrpSpPr>
                <a:grpSpLocks/>
              </p:cNvGrpSpPr>
              <p:nvPr/>
            </p:nvGrpSpPr>
            <p:grpSpPr bwMode="auto">
              <a:xfrm>
                <a:off x="4486" y="2730"/>
                <a:ext cx="212" cy="333"/>
                <a:chOff x="4486" y="2730"/>
                <a:chExt cx="212" cy="333"/>
              </a:xfrm>
            </p:grpSpPr>
            <p:sp>
              <p:nvSpPr>
                <p:cNvPr id="5411" name="Freeform 45"/>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12" name="Freeform 46"/>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13" name="Freeform 47"/>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14" name="Freeform 48"/>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15" name="Rectangle 49"/>
                <p:cNvSpPr>
                  <a:spLocks noChangeArrowheads="1"/>
                </p:cNvSpPr>
                <p:nvPr/>
              </p:nvSpPr>
              <p:spPr bwMode="auto">
                <a:xfrm>
                  <a:off x="4486" y="2793"/>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416" name="Rectangle 50"/>
                <p:cNvSpPr>
                  <a:spLocks noChangeArrowheads="1"/>
                </p:cNvSpPr>
                <p:nvPr/>
              </p:nvSpPr>
              <p:spPr bwMode="auto">
                <a:xfrm>
                  <a:off x="4491" y="2806"/>
                  <a:ext cx="66" cy="43"/>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417" name="Line 51"/>
                <p:cNvSpPr>
                  <a:spLocks noChangeShapeType="1"/>
                </p:cNvSpPr>
                <p:nvPr/>
              </p:nvSpPr>
              <p:spPr bwMode="auto">
                <a:xfrm>
                  <a:off x="4501" y="282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418" name="Line 52"/>
                <p:cNvSpPr>
                  <a:spLocks noChangeShapeType="1"/>
                </p:cNvSpPr>
                <p:nvPr/>
              </p:nvSpPr>
              <p:spPr bwMode="auto">
                <a:xfrm flipH="1">
                  <a:off x="4491" y="300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419" name="Line 53"/>
                <p:cNvSpPr>
                  <a:spLocks noChangeShapeType="1"/>
                </p:cNvSpPr>
                <p:nvPr/>
              </p:nvSpPr>
              <p:spPr bwMode="auto">
                <a:xfrm flipH="1">
                  <a:off x="4491" y="289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7" name="Group 54"/>
            <p:cNvGrpSpPr>
              <a:grpSpLocks/>
            </p:cNvGrpSpPr>
            <p:nvPr/>
          </p:nvGrpSpPr>
          <p:grpSpPr bwMode="auto">
            <a:xfrm>
              <a:off x="8399463" y="4845050"/>
              <a:ext cx="393700" cy="661988"/>
              <a:chOff x="4486" y="3170"/>
              <a:chExt cx="217" cy="339"/>
            </a:xfrm>
          </p:grpSpPr>
          <p:grpSp>
            <p:nvGrpSpPr>
              <p:cNvPr id="8" name="Group 55"/>
              <p:cNvGrpSpPr>
                <a:grpSpLocks/>
              </p:cNvGrpSpPr>
              <p:nvPr/>
            </p:nvGrpSpPr>
            <p:grpSpPr bwMode="auto">
              <a:xfrm>
                <a:off x="4491" y="3176"/>
                <a:ext cx="212" cy="333"/>
                <a:chOff x="4491" y="3176"/>
                <a:chExt cx="212" cy="333"/>
              </a:xfrm>
            </p:grpSpPr>
            <p:sp>
              <p:nvSpPr>
                <p:cNvPr id="5400" name="Freeform 56"/>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01" name="Freeform 57"/>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02" name="Freeform 58"/>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03" name="Freeform 59"/>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404" name="Rectangle 60"/>
                <p:cNvSpPr>
                  <a:spLocks noChangeArrowheads="1"/>
                </p:cNvSpPr>
                <p:nvPr/>
              </p:nvSpPr>
              <p:spPr bwMode="auto">
                <a:xfrm>
                  <a:off x="4491" y="323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405" name="Rectangle 61"/>
                <p:cNvSpPr>
                  <a:spLocks noChangeArrowheads="1"/>
                </p:cNvSpPr>
                <p:nvPr/>
              </p:nvSpPr>
              <p:spPr bwMode="auto">
                <a:xfrm>
                  <a:off x="4496" y="3251"/>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406" name="Line 62"/>
                <p:cNvSpPr>
                  <a:spLocks noChangeShapeType="1"/>
                </p:cNvSpPr>
                <p:nvPr/>
              </p:nvSpPr>
              <p:spPr bwMode="auto">
                <a:xfrm>
                  <a:off x="4501" y="3276"/>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407" name="Line 63"/>
                <p:cNvSpPr>
                  <a:spLocks noChangeShapeType="1"/>
                </p:cNvSpPr>
                <p:nvPr/>
              </p:nvSpPr>
              <p:spPr bwMode="auto">
                <a:xfrm flipH="1">
                  <a:off x="4491" y="3452"/>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408" name="Line 64"/>
                <p:cNvSpPr>
                  <a:spLocks noChangeShapeType="1"/>
                </p:cNvSpPr>
                <p:nvPr/>
              </p:nvSpPr>
              <p:spPr bwMode="auto">
                <a:xfrm flipH="1">
                  <a:off x="4491" y="333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9" name="Group 65"/>
              <p:cNvGrpSpPr>
                <a:grpSpLocks/>
              </p:cNvGrpSpPr>
              <p:nvPr/>
            </p:nvGrpSpPr>
            <p:grpSpPr bwMode="auto">
              <a:xfrm>
                <a:off x="4486" y="3170"/>
                <a:ext cx="212" cy="332"/>
                <a:chOff x="4486" y="3170"/>
                <a:chExt cx="212" cy="332"/>
              </a:xfrm>
            </p:grpSpPr>
            <p:sp>
              <p:nvSpPr>
                <p:cNvPr id="5391" name="Freeform 66"/>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92" name="Freeform 67"/>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93" name="Freeform 68"/>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94" name="Freeform 69"/>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95" name="Rectangle 70"/>
                <p:cNvSpPr>
                  <a:spLocks noChangeArrowheads="1"/>
                </p:cNvSpPr>
                <p:nvPr/>
              </p:nvSpPr>
              <p:spPr bwMode="auto">
                <a:xfrm>
                  <a:off x="4486" y="3232"/>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96" name="Rectangle 71"/>
                <p:cNvSpPr>
                  <a:spLocks noChangeArrowheads="1"/>
                </p:cNvSpPr>
                <p:nvPr/>
              </p:nvSpPr>
              <p:spPr bwMode="auto">
                <a:xfrm>
                  <a:off x="4491" y="3245"/>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97" name="Line 72"/>
                <p:cNvSpPr>
                  <a:spLocks noChangeShapeType="1"/>
                </p:cNvSpPr>
                <p:nvPr/>
              </p:nvSpPr>
              <p:spPr bwMode="auto">
                <a:xfrm>
                  <a:off x="4501" y="326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398" name="Line 73"/>
                <p:cNvSpPr>
                  <a:spLocks noChangeShapeType="1"/>
                </p:cNvSpPr>
                <p:nvPr/>
              </p:nvSpPr>
              <p:spPr bwMode="auto">
                <a:xfrm flipH="1">
                  <a:off x="4491" y="344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399" name="Line 74"/>
                <p:cNvSpPr>
                  <a:spLocks noChangeShapeType="1"/>
                </p:cNvSpPr>
                <p:nvPr/>
              </p:nvSpPr>
              <p:spPr bwMode="auto">
                <a:xfrm flipH="1">
                  <a:off x="4491" y="333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10" name="Group 75"/>
            <p:cNvGrpSpPr>
              <a:grpSpLocks/>
            </p:cNvGrpSpPr>
            <p:nvPr/>
          </p:nvGrpSpPr>
          <p:grpSpPr bwMode="auto">
            <a:xfrm>
              <a:off x="7989888" y="5518150"/>
              <a:ext cx="390525" cy="661988"/>
              <a:chOff x="4260" y="3515"/>
              <a:chExt cx="216" cy="339"/>
            </a:xfrm>
          </p:grpSpPr>
          <p:grpSp>
            <p:nvGrpSpPr>
              <p:cNvPr id="11" name="Group 76"/>
              <p:cNvGrpSpPr>
                <a:grpSpLocks/>
              </p:cNvGrpSpPr>
              <p:nvPr/>
            </p:nvGrpSpPr>
            <p:grpSpPr bwMode="auto">
              <a:xfrm>
                <a:off x="4265" y="3521"/>
                <a:ext cx="211" cy="333"/>
                <a:chOff x="4265" y="3521"/>
                <a:chExt cx="211" cy="333"/>
              </a:xfrm>
            </p:grpSpPr>
            <p:sp>
              <p:nvSpPr>
                <p:cNvPr id="5380" name="Freeform 77"/>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81" name="Freeform 78"/>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82" name="Freeform 79"/>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83" name="Freeform 80"/>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84" name="Rectangle 81"/>
                <p:cNvSpPr>
                  <a:spLocks noChangeArrowheads="1"/>
                </p:cNvSpPr>
                <p:nvPr/>
              </p:nvSpPr>
              <p:spPr bwMode="auto">
                <a:xfrm>
                  <a:off x="4265" y="3584"/>
                  <a:ext cx="115"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85" name="Rectangle 82"/>
                <p:cNvSpPr>
                  <a:spLocks noChangeArrowheads="1"/>
                </p:cNvSpPr>
                <p:nvPr/>
              </p:nvSpPr>
              <p:spPr bwMode="auto">
                <a:xfrm>
                  <a:off x="4270" y="359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86" name="Line 83"/>
                <p:cNvSpPr>
                  <a:spLocks noChangeShapeType="1"/>
                </p:cNvSpPr>
                <p:nvPr/>
              </p:nvSpPr>
              <p:spPr bwMode="auto">
                <a:xfrm>
                  <a:off x="4275" y="3622"/>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387" name="Line 84"/>
                <p:cNvSpPr>
                  <a:spLocks noChangeShapeType="1"/>
                </p:cNvSpPr>
                <p:nvPr/>
              </p:nvSpPr>
              <p:spPr bwMode="auto">
                <a:xfrm flipH="1">
                  <a:off x="4265" y="3797"/>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388" name="Line 85"/>
                <p:cNvSpPr>
                  <a:spLocks noChangeShapeType="1"/>
                </p:cNvSpPr>
                <p:nvPr/>
              </p:nvSpPr>
              <p:spPr bwMode="auto">
                <a:xfrm flipH="1">
                  <a:off x="4265" y="3684"/>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12" name="Group 86"/>
              <p:cNvGrpSpPr>
                <a:grpSpLocks/>
              </p:cNvGrpSpPr>
              <p:nvPr/>
            </p:nvGrpSpPr>
            <p:grpSpPr bwMode="auto">
              <a:xfrm>
                <a:off x="4260" y="3515"/>
                <a:ext cx="211" cy="332"/>
                <a:chOff x="4260" y="3515"/>
                <a:chExt cx="211" cy="332"/>
              </a:xfrm>
            </p:grpSpPr>
            <p:sp>
              <p:nvSpPr>
                <p:cNvPr id="5371" name="Freeform 87"/>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72" name="Freeform 88"/>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73" name="Freeform 89"/>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74" name="Freeform 90"/>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75" name="Rectangle 91"/>
                <p:cNvSpPr>
                  <a:spLocks noChangeArrowheads="1"/>
                </p:cNvSpPr>
                <p:nvPr/>
              </p:nvSpPr>
              <p:spPr bwMode="auto">
                <a:xfrm>
                  <a:off x="4260" y="3578"/>
                  <a:ext cx="115"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76" name="Rectangle 92"/>
                <p:cNvSpPr>
                  <a:spLocks noChangeArrowheads="1"/>
                </p:cNvSpPr>
                <p:nvPr/>
              </p:nvSpPr>
              <p:spPr bwMode="auto">
                <a:xfrm>
                  <a:off x="4265" y="359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77" name="Line 93"/>
                <p:cNvSpPr>
                  <a:spLocks noChangeShapeType="1"/>
                </p:cNvSpPr>
                <p:nvPr/>
              </p:nvSpPr>
              <p:spPr bwMode="auto">
                <a:xfrm>
                  <a:off x="4275" y="360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378" name="Line 94"/>
                <p:cNvSpPr>
                  <a:spLocks noChangeShapeType="1"/>
                </p:cNvSpPr>
                <p:nvPr/>
              </p:nvSpPr>
              <p:spPr bwMode="auto">
                <a:xfrm flipH="1">
                  <a:off x="4265" y="3791"/>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379" name="Line 95"/>
                <p:cNvSpPr>
                  <a:spLocks noChangeShapeType="1"/>
                </p:cNvSpPr>
                <p:nvPr/>
              </p:nvSpPr>
              <p:spPr bwMode="auto">
                <a:xfrm flipH="1">
                  <a:off x="4265" y="3678"/>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5133" name="Rectangle 96"/>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endParaRPr lang="zh-CN" altLang="en-US" b="1">
                <a:latin typeface="华文新魏" pitchFamily="2" charset="-122"/>
                <a:ea typeface="华文新魏" pitchFamily="2" charset="-122"/>
              </a:endParaRPr>
            </a:p>
          </p:txBody>
        </p:sp>
        <p:sp>
          <p:nvSpPr>
            <p:cNvPr id="5134" name="Line 97"/>
            <p:cNvSpPr>
              <a:spLocks noChangeShapeType="1"/>
            </p:cNvSpPr>
            <p:nvPr/>
          </p:nvSpPr>
          <p:spPr bwMode="auto">
            <a:xfrm>
              <a:off x="1303338" y="3825875"/>
              <a:ext cx="82073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35" name="Line 98"/>
            <p:cNvSpPr>
              <a:spLocks noChangeShapeType="1"/>
            </p:cNvSpPr>
            <p:nvPr/>
          </p:nvSpPr>
          <p:spPr bwMode="auto">
            <a:xfrm>
              <a:off x="1549400" y="4535488"/>
              <a:ext cx="574675" cy="15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36" name="Line 99"/>
            <p:cNvSpPr>
              <a:spLocks noChangeShapeType="1"/>
            </p:cNvSpPr>
            <p:nvPr/>
          </p:nvSpPr>
          <p:spPr bwMode="auto">
            <a:xfrm>
              <a:off x="890588" y="5037138"/>
              <a:ext cx="123348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37" name="Line 100"/>
            <p:cNvSpPr>
              <a:spLocks noChangeShapeType="1"/>
            </p:cNvSpPr>
            <p:nvPr/>
          </p:nvSpPr>
          <p:spPr bwMode="auto">
            <a:xfrm>
              <a:off x="1384300" y="5654675"/>
              <a:ext cx="739775"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38" name="Line 101"/>
            <p:cNvSpPr>
              <a:spLocks noChangeShapeType="1"/>
            </p:cNvSpPr>
            <p:nvPr/>
          </p:nvSpPr>
          <p:spPr bwMode="auto">
            <a:xfrm>
              <a:off x="2124075" y="5832475"/>
              <a:ext cx="411163"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39" name="Line 339"/>
            <p:cNvSpPr>
              <a:spLocks noChangeShapeType="1"/>
            </p:cNvSpPr>
            <p:nvPr/>
          </p:nvSpPr>
          <p:spPr bwMode="auto">
            <a:xfrm flipV="1">
              <a:off x="2916238" y="4868863"/>
              <a:ext cx="719137" cy="64770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40" name="Line 102"/>
            <p:cNvSpPr>
              <a:spLocks noChangeShapeType="1"/>
            </p:cNvSpPr>
            <p:nvPr/>
          </p:nvSpPr>
          <p:spPr bwMode="auto">
            <a:xfrm>
              <a:off x="2124075" y="4772025"/>
              <a:ext cx="1398588" cy="15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13" name="Group 103"/>
            <p:cNvGrpSpPr>
              <a:grpSpLocks/>
            </p:cNvGrpSpPr>
            <p:nvPr/>
          </p:nvGrpSpPr>
          <p:grpSpPr bwMode="auto">
            <a:xfrm>
              <a:off x="3375025" y="4576763"/>
              <a:ext cx="560388" cy="374650"/>
              <a:chOff x="2154" y="3033"/>
              <a:chExt cx="309" cy="192"/>
            </a:xfrm>
          </p:grpSpPr>
          <p:sp>
            <p:nvSpPr>
              <p:cNvPr id="5344" name="Oval 104"/>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5345" name="Rectangle 105"/>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46" name="Rectangle 106"/>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47" name="Oval 107"/>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14" name="Group 108"/>
              <p:cNvGrpSpPr>
                <a:grpSpLocks/>
              </p:cNvGrpSpPr>
              <p:nvPr/>
            </p:nvGrpSpPr>
            <p:grpSpPr bwMode="auto">
              <a:xfrm>
                <a:off x="2201" y="3046"/>
                <a:ext cx="214" cy="86"/>
                <a:chOff x="2201" y="3046"/>
                <a:chExt cx="214" cy="86"/>
              </a:xfrm>
            </p:grpSpPr>
            <p:grpSp>
              <p:nvGrpSpPr>
                <p:cNvPr id="15" name="Group 109"/>
                <p:cNvGrpSpPr>
                  <a:grpSpLocks/>
                </p:cNvGrpSpPr>
                <p:nvPr/>
              </p:nvGrpSpPr>
              <p:grpSpPr bwMode="auto">
                <a:xfrm>
                  <a:off x="2201" y="3046"/>
                  <a:ext cx="212" cy="84"/>
                  <a:chOff x="2201" y="3046"/>
                  <a:chExt cx="212" cy="84"/>
                </a:xfrm>
              </p:grpSpPr>
              <p:sp>
                <p:nvSpPr>
                  <p:cNvPr id="5361" name="Freeform 110"/>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62" name="Freeform 111"/>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63" name="Freeform 112"/>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64" name="Freeform 113"/>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65" name="Freeform 114"/>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66" name="Freeform 115"/>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67" name="Freeform 116"/>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68" name="Freeform 117"/>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16" name="Group 118"/>
                <p:cNvGrpSpPr>
                  <a:grpSpLocks/>
                </p:cNvGrpSpPr>
                <p:nvPr/>
              </p:nvGrpSpPr>
              <p:grpSpPr bwMode="auto">
                <a:xfrm>
                  <a:off x="2203" y="3048"/>
                  <a:ext cx="212" cy="84"/>
                  <a:chOff x="2203" y="3048"/>
                  <a:chExt cx="212" cy="84"/>
                </a:xfrm>
              </p:grpSpPr>
              <p:sp>
                <p:nvSpPr>
                  <p:cNvPr id="5353" name="Freeform 119"/>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54" name="Freeform 120"/>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55" name="Freeform 121"/>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56" name="Freeform 122"/>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57" name="Freeform 123"/>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58" name="Freeform 124"/>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59" name="Freeform 125"/>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60" name="Freeform 126"/>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5349" name="Line 127"/>
              <p:cNvSpPr>
                <a:spLocks noChangeShapeType="1"/>
              </p:cNvSpPr>
              <p:nvPr/>
            </p:nvSpPr>
            <p:spPr bwMode="auto">
              <a:xfrm>
                <a:off x="2154"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5350" name="Line 128"/>
              <p:cNvSpPr>
                <a:spLocks noChangeShapeType="1"/>
              </p:cNvSpPr>
              <p:nvPr/>
            </p:nvSpPr>
            <p:spPr bwMode="auto">
              <a:xfrm>
                <a:off x="246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grpSp>
          <p:nvGrpSpPr>
            <p:cNvPr id="17" name="Group 129"/>
            <p:cNvGrpSpPr>
              <a:grpSpLocks/>
            </p:cNvGrpSpPr>
            <p:nvPr/>
          </p:nvGrpSpPr>
          <p:grpSpPr bwMode="auto">
            <a:xfrm>
              <a:off x="1139825" y="3363913"/>
              <a:ext cx="514350" cy="517525"/>
              <a:chOff x="921" y="2412"/>
              <a:chExt cx="284" cy="265"/>
            </a:xfrm>
          </p:grpSpPr>
          <p:grpSp>
            <p:nvGrpSpPr>
              <p:cNvPr id="18" name="Group 130"/>
              <p:cNvGrpSpPr>
                <a:grpSpLocks/>
              </p:cNvGrpSpPr>
              <p:nvPr/>
            </p:nvGrpSpPr>
            <p:grpSpPr bwMode="auto">
              <a:xfrm>
                <a:off x="928" y="2417"/>
                <a:ext cx="277" cy="260"/>
                <a:chOff x="928" y="2417"/>
                <a:chExt cx="277" cy="260"/>
              </a:xfrm>
            </p:grpSpPr>
            <p:sp>
              <p:nvSpPr>
                <p:cNvPr id="5332" name="Freeform 131"/>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33" name="Freeform 132"/>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34" name="Freeform 133"/>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35" name="Freeform 134"/>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36" name="Rectangle 135"/>
                <p:cNvSpPr>
                  <a:spLocks noChangeArrowheads="1"/>
                </p:cNvSpPr>
                <p:nvPr/>
              </p:nvSpPr>
              <p:spPr bwMode="auto">
                <a:xfrm>
                  <a:off x="974" y="2434"/>
                  <a:ext cx="185"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37" name="Rectangle 136"/>
                <p:cNvSpPr>
                  <a:spLocks noChangeArrowheads="1"/>
                </p:cNvSpPr>
                <p:nvPr/>
              </p:nvSpPr>
              <p:spPr bwMode="auto">
                <a:xfrm>
                  <a:off x="937" y="2576"/>
                  <a:ext cx="260"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38" name="Rectangle 137"/>
                <p:cNvSpPr>
                  <a:spLocks noChangeArrowheads="1"/>
                </p:cNvSpPr>
                <p:nvPr/>
              </p:nvSpPr>
              <p:spPr bwMode="auto">
                <a:xfrm>
                  <a:off x="992" y="2450"/>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39" name="Line 138"/>
                <p:cNvSpPr>
                  <a:spLocks noChangeShapeType="1"/>
                </p:cNvSpPr>
                <p:nvPr/>
              </p:nvSpPr>
              <p:spPr bwMode="auto">
                <a:xfrm flipH="1">
                  <a:off x="1115" y="259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19" name="Group 139"/>
                <p:cNvGrpSpPr>
                  <a:grpSpLocks/>
                </p:cNvGrpSpPr>
                <p:nvPr/>
              </p:nvGrpSpPr>
              <p:grpSpPr bwMode="auto">
                <a:xfrm>
                  <a:off x="928" y="2639"/>
                  <a:ext cx="277" cy="38"/>
                  <a:chOff x="928" y="2639"/>
                  <a:chExt cx="277" cy="38"/>
                </a:xfrm>
              </p:grpSpPr>
              <p:sp>
                <p:nvSpPr>
                  <p:cNvPr id="5341" name="Freeform 140"/>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42" name="Freeform 141"/>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43" name="Rectangle 142"/>
                  <p:cNvSpPr>
                    <a:spLocks noChangeArrowheads="1"/>
                  </p:cNvSpPr>
                  <p:nvPr/>
                </p:nvSpPr>
                <p:spPr bwMode="auto">
                  <a:xfrm>
                    <a:off x="930" y="2666"/>
                    <a:ext cx="274"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0" name="Group 143"/>
              <p:cNvGrpSpPr>
                <a:grpSpLocks/>
              </p:cNvGrpSpPr>
              <p:nvPr/>
            </p:nvGrpSpPr>
            <p:grpSpPr bwMode="auto">
              <a:xfrm>
                <a:off x="921" y="2412"/>
                <a:ext cx="277" cy="261"/>
                <a:chOff x="921" y="2412"/>
                <a:chExt cx="277" cy="261"/>
              </a:xfrm>
            </p:grpSpPr>
            <p:sp>
              <p:nvSpPr>
                <p:cNvPr id="5320" name="Freeform 144"/>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21" name="Freeform 145"/>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22" name="Freeform 146"/>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23" name="Freeform 147"/>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24" name="Rectangle 148"/>
                <p:cNvSpPr>
                  <a:spLocks noChangeArrowheads="1"/>
                </p:cNvSpPr>
                <p:nvPr/>
              </p:nvSpPr>
              <p:spPr bwMode="auto">
                <a:xfrm>
                  <a:off x="968" y="2429"/>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25" name="Rectangle 149"/>
                <p:cNvSpPr>
                  <a:spLocks noChangeArrowheads="1"/>
                </p:cNvSpPr>
                <p:nvPr/>
              </p:nvSpPr>
              <p:spPr bwMode="auto">
                <a:xfrm>
                  <a:off x="930" y="2571"/>
                  <a:ext cx="260"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26" name="Rectangle 150"/>
                <p:cNvSpPr>
                  <a:spLocks noChangeArrowheads="1"/>
                </p:cNvSpPr>
                <p:nvPr/>
              </p:nvSpPr>
              <p:spPr bwMode="auto">
                <a:xfrm>
                  <a:off x="985" y="2445"/>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27" name="Line 151"/>
                <p:cNvSpPr>
                  <a:spLocks noChangeShapeType="1"/>
                </p:cNvSpPr>
                <p:nvPr/>
              </p:nvSpPr>
              <p:spPr bwMode="auto">
                <a:xfrm flipH="1">
                  <a:off x="1108" y="259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1" name="Group 152"/>
                <p:cNvGrpSpPr>
                  <a:grpSpLocks/>
                </p:cNvGrpSpPr>
                <p:nvPr/>
              </p:nvGrpSpPr>
              <p:grpSpPr bwMode="auto">
                <a:xfrm>
                  <a:off x="921" y="2635"/>
                  <a:ext cx="277" cy="38"/>
                  <a:chOff x="921" y="2635"/>
                  <a:chExt cx="277" cy="38"/>
                </a:xfrm>
              </p:grpSpPr>
              <p:sp>
                <p:nvSpPr>
                  <p:cNvPr id="5329" name="Freeform 153"/>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30" name="Freeform 154"/>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31" name="Rectangle 155"/>
                  <p:cNvSpPr>
                    <a:spLocks noChangeArrowheads="1"/>
                  </p:cNvSpPr>
                  <p:nvPr/>
                </p:nvSpPr>
                <p:spPr bwMode="auto">
                  <a:xfrm>
                    <a:off x="923" y="2662"/>
                    <a:ext cx="274"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2" name="Group 156"/>
            <p:cNvGrpSpPr>
              <a:grpSpLocks/>
            </p:cNvGrpSpPr>
            <p:nvPr/>
          </p:nvGrpSpPr>
          <p:grpSpPr bwMode="auto">
            <a:xfrm>
              <a:off x="1277938" y="4073525"/>
              <a:ext cx="511175" cy="517525"/>
              <a:chOff x="997" y="2775"/>
              <a:chExt cx="282" cy="265"/>
            </a:xfrm>
          </p:grpSpPr>
          <p:grpSp>
            <p:nvGrpSpPr>
              <p:cNvPr id="23" name="Group 157"/>
              <p:cNvGrpSpPr>
                <a:grpSpLocks/>
              </p:cNvGrpSpPr>
              <p:nvPr/>
            </p:nvGrpSpPr>
            <p:grpSpPr bwMode="auto">
              <a:xfrm>
                <a:off x="1004" y="2779"/>
                <a:ext cx="275" cy="261"/>
                <a:chOff x="1004" y="2779"/>
                <a:chExt cx="275" cy="261"/>
              </a:xfrm>
            </p:grpSpPr>
            <p:sp>
              <p:nvSpPr>
                <p:cNvPr id="5306" name="Freeform 158"/>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07" name="Freeform 159"/>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08" name="Freeform 160"/>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09" name="Freeform 161"/>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10" name="Rectangle 162"/>
                <p:cNvSpPr>
                  <a:spLocks noChangeArrowheads="1"/>
                </p:cNvSpPr>
                <p:nvPr/>
              </p:nvSpPr>
              <p:spPr bwMode="auto">
                <a:xfrm>
                  <a:off x="1050" y="2797"/>
                  <a:ext cx="183"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11" name="Rectangle 163"/>
                <p:cNvSpPr>
                  <a:spLocks noChangeArrowheads="1"/>
                </p:cNvSpPr>
                <p:nvPr/>
              </p:nvSpPr>
              <p:spPr bwMode="auto">
                <a:xfrm>
                  <a:off x="1013" y="293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12" name="Rectangle 164"/>
                <p:cNvSpPr>
                  <a:spLocks noChangeArrowheads="1"/>
                </p:cNvSpPr>
                <p:nvPr/>
              </p:nvSpPr>
              <p:spPr bwMode="auto">
                <a:xfrm>
                  <a:off x="1067" y="2813"/>
                  <a:ext cx="149"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13" name="Line 165"/>
                <p:cNvSpPr>
                  <a:spLocks noChangeShapeType="1"/>
                </p:cNvSpPr>
                <p:nvPr/>
              </p:nvSpPr>
              <p:spPr bwMode="auto">
                <a:xfrm flipH="1">
                  <a:off x="1189" y="2961"/>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4" name="Group 166"/>
                <p:cNvGrpSpPr>
                  <a:grpSpLocks/>
                </p:cNvGrpSpPr>
                <p:nvPr/>
              </p:nvGrpSpPr>
              <p:grpSpPr bwMode="auto">
                <a:xfrm>
                  <a:off x="1004" y="3002"/>
                  <a:ext cx="275" cy="38"/>
                  <a:chOff x="1004" y="3002"/>
                  <a:chExt cx="275" cy="38"/>
                </a:xfrm>
              </p:grpSpPr>
              <p:sp>
                <p:nvSpPr>
                  <p:cNvPr id="5315" name="Freeform 167"/>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16" name="Freeform 168"/>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17" name="Rectangle 169"/>
                  <p:cNvSpPr>
                    <a:spLocks noChangeArrowheads="1"/>
                  </p:cNvSpPr>
                  <p:nvPr/>
                </p:nvSpPr>
                <p:spPr bwMode="auto">
                  <a:xfrm>
                    <a:off x="1006" y="3029"/>
                    <a:ext cx="271"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5" name="Group 170"/>
              <p:cNvGrpSpPr>
                <a:grpSpLocks/>
              </p:cNvGrpSpPr>
              <p:nvPr/>
            </p:nvGrpSpPr>
            <p:grpSpPr bwMode="auto">
              <a:xfrm>
                <a:off x="997" y="2775"/>
                <a:ext cx="275" cy="260"/>
                <a:chOff x="997" y="2775"/>
                <a:chExt cx="275" cy="260"/>
              </a:xfrm>
            </p:grpSpPr>
            <p:sp>
              <p:nvSpPr>
                <p:cNvPr id="5294" name="Freeform 171"/>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95" name="Freeform 172"/>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96" name="Freeform 173"/>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97" name="Freeform 174"/>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98" name="Rectangle 175"/>
                <p:cNvSpPr>
                  <a:spLocks noChangeArrowheads="1"/>
                </p:cNvSpPr>
                <p:nvPr/>
              </p:nvSpPr>
              <p:spPr bwMode="auto">
                <a:xfrm>
                  <a:off x="1043" y="279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99" name="Rectangle 176"/>
                <p:cNvSpPr>
                  <a:spLocks noChangeArrowheads="1"/>
                </p:cNvSpPr>
                <p:nvPr/>
              </p:nvSpPr>
              <p:spPr bwMode="auto">
                <a:xfrm>
                  <a:off x="1006" y="2934"/>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00" name="Rectangle 177"/>
                <p:cNvSpPr>
                  <a:spLocks noChangeArrowheads="1"/>
                </p:cNvSpPr>
                <p:nvPr/>
              </p:nvSpPr>
              <p:spPr bwMode="auto">
                <a:xfrm>
                  <a:off x="1060" y="280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301" name="Line 178"/>
                <p:cNvSpPr>
                  <a:spLocks noChangeShapeType="1"/>
                </p:cNvSpPr>
                <p:nvPr/>
              </p:nvSpPr>
              <p:spPr bwMode="auto">
                <a:xfrm flipH="1">
                  <a:off x="1182" y="2956"/>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6" name="Group 179"/>
                <p:cNvGrpSpPr>
                  <a:grpSpLocks/>
                </p:cNvGrpSpPr>
                <p:nvPr/>
              </p:nvGrpSpPr>
              <p:grpSpPr bwMode="auto">
                <a:xfrm>
                  <a:off x="997" y="2997"/>
                  <a:ext cx="275" cy="38"/>
                  <a:chOff x="997" y="2997"/>
                  <a:chExt cx="275" cy="38"/>
                </a:xfrm>
              </p:grpSpPr>
              <p:sp>
                <p:nvSpPr>
                  <p:cNvPr id="5303" name="Freeform 180"/>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04" name="Freeform 181"/>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305" name="Rectangle 182"/>
                  <p:cNvSpPr>
                    <a:spLocks noChangeArrowheads="1"/>
                  </p:cNvSpPr>
                  <p:nvPr/>
                </p:nvSpPr>
                <p:spPr bwMode="auto">
                  <a:xfrm>
                    <a:off x="999" y="3024"/>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7" name="Group 183"/>
            <p:cNvGrpSpPr>
              <a:grpSpLocks/>
            </p:cNvGrpSpPr>
            <p:nvPr/>
          </p:nvGrpSpPr>
          <p:grpSpPr bwMode="auto">
            <a:xfrm>
              <a:off x="539750" y="4603750"/>
              <a:ext cx="511175" cy="517525"/>
              <a:chOff x="590" y="3047"/>
              <a:chExt cx="282" cy="265"/>
            </a:xfrm>
          </p:grpSpPr>
          <p:grpSp>
            <p:nvGrpSpPr>
              <p:cNvPr id="28" name="Group 184"/>
              <p:cNvGrpSpPr>
                <a:grpSpLocks/>
              </p:cNvGrpSpPr>
              <p:nvPr/>
            </p:nvGrpSpPr>
            <p:grpSpPr bwMode="auto">
              <a:xfrm>
                <a:off x="596" y="3051"/>
                <a:ext cx="276" cy="261"/>
                <a:chOff x="596" y="3051"/>
                <a:chExt cx="276" cy="261"/>
              </a:xfrm>
            </p:grpSpPr>
            <p:sp>
              <p:nvSpPr>
                <p:cNvPr id="5280" name="Freeform 185"/>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81" name="Freeform 186"/>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82" name="Freeform 187"/>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83" name="Freeform 188"/>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84" name="Rectangle 189"/>
                <p:cNvSpPr>
                  <a:spLocks noChangeArrowheads="1"/>
                </p:cNvSpPr>
                <p:nvPr/>
              </p:nvSpPr>
              <p:spPr bwMode="auto">
                <a:xfrm>
                  <a:off x="642" y="3069"/>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85" name="Rectangle 190"/>
                <p:cNvSpPr>
                  <a:spLocks noChangeArrowheads="1"/>
                </p:cNvSpPr>
                <p:nvPr/>
              </p:nvSpPr>
              <p:spPr bwMode="auto">
                <a:xfrm>
                  <a:off x="605" y="3210"/>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86" name="Rectangle 191"/>
                <p:cNvSpPr>
                  <a:spLocks noChangeArrowheads="1"/>
                </p:cNvSpPr>
                <p:nvPr/>
              </p:nvSpPr>
              <p:spPr bwMode="auto">
                <a:xfrm>
                  <a:off x="659" y="3085"/>
                  <a:ext cx="150"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87" name="Line 192"/>
                <p:cNvSpPr>
                  <a:spLocks noChangeShapeType="1"/>
                </p:cNvSpPr>
                <p:nvPr/>
              </p:nvSpPr>
              <p:spPr bwMode="auto">
                <a:xfrm flipH="1">
                  <a:off x="782" y="323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9" name="Group 193"/>
                <p:cNvGrpSpPr>
                  <a:grpSpLocks/>
                </p:cNvGrpSpPr>
                <p:nvPr/>
              </p:nvGrpSpPr>
              <p:grpSpPr bwMode="auto">
                <a:xfrm>
                  <a:off x="596" y="3274"/>
                  <a:ext cx="276" cy="38"/>
                  <a:chOff x="596" y="3274"/>
                  <a:chExt cx="276" cy="38"/>
                </a:xfrm>
              </p:grpSpPr>
              <p:sp>
                <p:nvSpPr>
                  <p:cNvPr id="5289" name="Freeform 194"/>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90" name="Freeform 195"/>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91" name="Rectangle 196"/>
                  <p:cNvSpPr>
                    <a:spLocks noChangeArrowheads="1"/>
                  </p:cNvSpPr>
                  <p:nvPr/>
                </p:nvSpPr>
                <p:spPr bwMode="auto">
                  <a:xfrm>
                    <a:off x="598" y="3301"/>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30" name="Group 197"/>
              <p:cNvGrpSpPr>
                <a:grpSpLocks/>
              </p:cNvGrpSpPr>
              <p:nvPr/>
            </p:nvGrpSpPr>
            <p:grpSpPr bwMode="auto">
              <a:xfrm>
                <a:off x="590" y="3047"/>
                <a:ext cx="275" cy="260"/>
                <a:chOff x="590" y="3047"/>
                <a:chExt cx="275" cy="260"/>
              </a:xfrm>
            </p:grpSpPr>
            <p:sp>
              <p:nvSpPr>
                <p:cNvPr id="5268" name="Freeform 198"/>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69" name="Freeform 199"/>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70" name="Freeform 200"/>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71" name="Freeform 201"/>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72" name="Rectangle 202"/>
                <p:cNvSpPr>
                  <a:spLocks noChangeArrowheads="1"/>
                </p:cNvSpPr>
                <p:nvPr/>
              </p:nvSpPr>
              <p:spPr bwMode="auto">
                <a:xfrm>
                  <a:off x="636" y="3064"/>
                  <a:ext cx="183"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73" name="Rectangle 203"/>
                <p:cNvSpPr>
                  <a:spLocks noChangeArrowheads="1"/>
                </p:cNvSpPr>
                <p:nvPr/>
              </p:nvSpPr>
              <p:spPr bwMode="auto">
                <a:xfrm>
                  <a:off x="598" y="3206"/>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74" name="Rectangle 204"/>
                <p:cNvSpPr>
                  <a:spLocks noChangeArrowheads="1"/>
                </p:cNvSpPr>
                <p:nvPr/>
              </p:nvSpPr>
              <p:spPr bwMode="auto">
                <a:xfrm>
                  <a:off x="653" y="3080"/>
                  <a:ext cx="149"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75" name="Line 205"/>
                <p:cNvSpPr>
                  <a:spLocks noChangeShapeType="1"/>
                </p:cNvSpPr>
                <p:nvPr/>
              </p:nvSpPr>
              <p:spPr bwMode="auto">
                <a:xfrm flipH="1">
                  <a:off x="775" y="322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31" name="Group 206"/>
                <p:cNvGrpSpPr>
                  <a:grpSpLocks/>
                </p:cNvGrpSpPr>
                <p:nvPr/>
              </p:nvGrpSpPr>
              <p:grpSpPr bwMode="auto">
                <a:xfrm>
                  <a:off x="590" y="3269"/>
                  <a:ext cx="275" cy="38"/>
                  <a:chOff x="590" y="3269"/>
                  <a:chExt cx="275" cy="38"/>
                </a:xfrm>
              </p:grpSpPr>
              <p:sp>
                <p:nvSpPr>
                  <p:cNvPr id="5277" name="Freeform 207"/>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78" name="Freeform 208"/>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79" name="Rectangle 209"/>
                  <p:cNvSpPr>
                    <a:spLocks noChangeArrowheads="1"/>
                  </p:cNvSpPr>
                  <p:nvPr/>
                </p:nvSpPr>
                <p:spPr bwMode="auto">
                  <a:xfrm>
                    <a:off x="591" y="3296"/>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5155" name="Group 210"/>
            <p:cNvGrpSpPr>
              <a:grpSpLocks/>
            </p:cNvGrpSpPr>
            <p:nvPr/>
          </p:nvGrpSpPr>
          <p:grpSpPr bwMode="auto">
            <a:xfrm>
              <a:off x="1112838" y="5226050"/>
              <a:ext cx="509587" cy="517525"/>
              <a:chOff x="906" y="3365"/>
              <a:chExt cx="281" cy="265"/>
            </a:xfrm>
          </p:grpSpPr>
          <p:grpSp>
            <p:nvGrpSpPr>
              <p:cNvPr id="5156" name="Group 211"/>
              <p:cNvGrpSpPr>
                <a:grpSpLocks/>
              </p:cNvGrpSpPr>
              <p:nvPr/>
            </p:nvGrpSpPr>
            <p:grpSpPr bwMode="auto">
              <a:xfrm>
                <a:off x="912" y="3369"/>
                <a:ext cx="275" cy="261"/>
                <a:chOff x="912" y="3369"/>
                <a:chExt cx="275" cy="261"/>
              </a:xfrm>
            </p:grpSpPr>
            <p:sp>
              <p:nvSpPr>
                <p:cNvPr id="5254" name="Freeform 212"/>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55" name="Freeform 213"/>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56" name="Freeform 214"/>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57" name="Freeform 215"/>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58" name="Rectangle 216"/>
                <p:cNvSpPr>
                  <a:spLocks noChangeArrowheads="1"/>
                </p:cNvSpPr>
                <p:nvPr/>
              </p:nvSpPr>
              <p:spPr bwMode="auto">
                <a:xfrm>
                  <a:off x="958" y="3387"/>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59" name="Rectangle 217"/>
                <p:cNvSpPr>
                  <a:spLocks noChangeArrowheads="1"/>
                </p:cNvSpPr>
                <p:nvPr/>
              </p:nvSpPr>
              <p:spPr bwMode="auto">
                <a:xfrm>
                  <a:off x="921" y="352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60" name="Rectangle 218"/>
                <p:cNvSpPr>
                  <a:spLocks noChangeArrowheads="1"/>
                </p:cNvSpPr>
                <p:nvPr/>
              </p:nvSpPr>
              <p:spPr bwMode="auto">
                <a:xfrm>
                  <a:off x="975" y="3403"/>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61" name="Line 219"/>
                <p:cNvSpPr>
                  <a:spLocks noChangeShapeType="1"/>
                </p:cNvSpPr>
                <p:nvPr/>
              </p:nvSpPr>
              <p:spPr bwMode="auto">
                <a:xfrm flipH="1">
                  <a:off x="1097" y="3551"/>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5165" name="Group 220"/>
                <p:cNvGrpSpPr>
                  <a:grpSpLocks/>
                </p:cNvGrpSpPr>
                <p:nvPr/>
              </p:nvGrpSpPr>
              <p:grpSpPr bwMode="auto">
                <a:xfrm>
                  <a:off x="912" y="3592"/>
                  <a:ext cx="275" cy="38"/>
                  <a:chOff x="912" y="3592"/>
                  <a:chExt cx="275" cy="38"/>
                </a:xfrm>
              </p:grpSpPr>
              <p:sp>
                <p:nvSpPr>
                  <p:cNvPr id="5263" name="Freeform 221"/>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64" name="Freeform 222"/>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65" name="Rectangle 223"/>
                  <p:cNvSpPr>
                    <a:spLocks noChangeArrowheads="1"/>
                  </p:cNvSpPr>
                  <p:nvPr/>
                </p:nvSpPr>
                <p:spPr bwMode="auto">
                  <a:xfrm>
                    <a:off x="914" y="3619"/>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5166" name="Group 224"/>
              <p:cNvGrpSpPr>
                <a:grpSpLocks/>
              </p:cNvGrpSpPr>
              <p:nvPr/>
            </p:nvGrpSpPr>
            <p:grpSpPr bwMode="auto">
              <a:xfrm>
                <a:off x="906" y="3365"/>
                <a:ext cx="275" cy="261"/>
                <a:chOff x="906" y="3365"/>
                <a:chExt cx="275" cy="261"/>
              </a:xfrm>
            </p:grpSpPr>
            <p:sp>
              <p:nvSpPr>
                <p:cNvPr id="5242" name="Freeform 225"/>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43" name="Freeform 226"/>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44" name="Freeform 227"/>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45" name="Freeform 228"/>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46" name="Rectangle 229"/>
                <p:cNvSpPr>
                  <a:spLocks noChangeArrowheads="1"/>
                </p:cNvSpPr>
                <p:nvPr/>
              </p:nvSpPr>
              <p:spPr bwMode="auto">
                <a:xfrm>
                  <a:off x="951" y="338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47" name="Rectangle 230"/>
                <p:cNvSpPr>
                  <a:spLocks noChangeArrowheads="1"/>
                </p:cNvSpPr>
                <p:nvPr/>
              </p:nvSpPr>
              <p:spPr bwMode="auto">
                <a:xfrm>
                  <a:off x="914" y="3524"/>
                  <a:ext cx="258"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48" name="Rectangle 231"/>
                <p:cNvSpPr>
                  <a:spLocks noChangeArrowheads="1"/>
                </p:cNvSpPr>
                <p:nvPr/>
              </p:nvSpPr>
              <p:spPr bwMode="auto">
                <a:xfrm>
                  <a:off x="968" y="339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49" name="Line 232"/>
                <p:cNvSpPr>
                  <a:spLocks noChangeShapeType="1"/>
                </p:cNvSpPr>
                <p:nvPr/>
              </p:nvSpPr>
              <p:spPr bwMode="auto">
                <a:xfrm flipH="1">
                  <a:off x="1091" y="3546"/>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5167" name="Group 233"/>
                <p:cNvGrpSpPr>
                  <a:grpSpLocks/>
                </p:cNvGrpSpPr>
                <p:nvPr/>
              </p:nvGrpSpPr>
              <p:grpSpPr bwMode="auto">
                <a:xfrm>
                  <a:off x="906" y="3587"/>
                  <a:ext cx="275" cy="39"/>
                  <a:chOff x="906" y="3587"/>
                  <a:chExt cx="275" cy="39"/>
                </a:xfrm>
              </p:grpSpPr>
              <p:sp>
                <p:nvSpPr>
                  <p:cNvPr id="5251" name="Freeform 234"/>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52" name="Freeform 235"/>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53" name="Rectangle 236"/>
                  <p:cNvSpPr>
                    <a:spLocks noChangeArrowheads="1"/>
                  </p:cNvSpPr>
                  <p:nvPr/>
                </p:nvSpPr>
                <p:spPr bwMode="auto">
                  <a:xfrm>
                    <a:off x="907" y="3614"/>
                    <a:ext cx="272" cy="12"/>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5168" name="Group 237"/>
            <p:cNvGrpSpPr>
              <a:grpSpLocks/>
            </p:cNvGrpSpPr>
            <p:nvPr/>
          </p:nvGrpSpPr>
          <p:grpSpPr bwMode="auto">
            <a:xfrm>
              <a:off x="2603500" y="5346700"/>
              <a:ext cx="444500" cy="839788"/>
              <a:chOff x="1660" y="3427"/>
              <a:chExt cx="217" cy="339"/>
            </a:xfrm>
          </p:grpSpPr>
          <p:grpSp>
            <p:nvGrpSpPr>
              <p:cNvPr id="5177" name="Group 238"/>
              <p:cNvGrpSpPr>
                <a:grpSpLocks/>
              </p:cNvGrpSpPr>
              <p:nvPr/>
            </p:nvGrpSpPr>
            <p:grpSpPr bwMode="auto">
              <a:xfrm>
                <a:off x="1665" y="3433"/>
                <a:ext cx="212" cy="333"/>
                <a:chOff x="1665" y="3433"/>
                <a:chExt cx="212" cy="333"/>
              </a:xfrm>
            </p:grpSpPr>
            <p:sp>
              <p:nvSpPr>
                <p:cNvPr id="5231" name="Freeform 239"/>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32" name="Freeform 240"/>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33" name="Freeform 241"/>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34" name="Freeform 242"/>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35" name="Rectangle 243"/>
                <p:cNvSpPr>
                  <a:spLocks noChangeArrowheads="1"/>
                </p:cNvSpPr>
                <p:nvPr/>
              </p:nvSpPr>
              <p:spPr bwMode="auto">
                <a:xfrm>
                  <a:off x="1665" y="3496"/>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36" name="Rectangle 244"/>
                <p:cNvSpPr>
                  <a:spLocks noChangeArrowheads="1"/>
                </p:cNvSpPr>
                <p:nvPr/>
              </p:nvSpPr>
              <p:spPr bwMode="auto">
                <a:xfrm>
                  <a:off x="1671" y="3509"/>
                  <a:ext cx="65" cy="43"/>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37" name="Line 245"/>
                <p:cNvSpPr>
                  <a:spLocks noChangeShapeType="1"/>
                </p:cNvSpPr>
                <p:nvPr/>
              </p:nvSpPr>
              <p:spPr bwMode="auto">
                <a:xfrm>
                  <a:off x="1676" y="3534"/>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238" name="Line 246"/>
                <p:cNvSpPr>
                  <a:spLocks noChangeShapeType="1"/>
                </p:cNvSpPr>
                <p:nvPr/>
              </p:nvSpPr>
              <p:spPr bwMode="auto">
                <a:xfrm flipH="1">
                  <a:off x="1665" y="370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239" name="Line 247"/>
                <p:cNvSpPr>
                  <a:spLocks noChangeShapeType="1"/>
                </p:cNvSpPr>
                <p:nvPr/>
              </p:nvSpPr>
              <p:spPr bwMode="auto">
                <a:xfrm flipH="1">
                  <a:off x="1665" y="3596"/>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5180" name="Group 248"/>
              <p:cNvGrpSpPr>
                <a:grpSpLocks/>
              </p:cNvGrpSpPr>
              <p:nvPr/>
            </p:nvGrpSpPr>
            <p:grpSpPr bwMode="auto">
              <a:xfrm>
                <a:off x="1660" y="3427"/>
                <a:ext cx="212" cy="333"/>
                <a:chOff x="1660" y="3427"/>
                <a:chExt cx="212" cy="333"/>
              </a:xfrm>
            </p:grpSpPr>
            <p:sp>
              <p:nvSpPr>
                <p:cNvPr id="5222" name="Freeform 249"/>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23" name="Freeform 250"/>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24" name="Freeform 251"/>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25" name="Freeform 252"/>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26" name="Rectangle 253"/>
                <p:cNvSpPr>
                  <a:spLocks noChangeArrowheads="1"/>
                </p:cNvSpPr>
                <p:nvPr/>
              </p:nvSpPr>
              <p:spPr bwMode="auto">
                <a:xfrm>
                  <a:off x="1660" y="3490"/>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27" name="Rectangle 254"/>
                <p:cNvSpPr>
                  <a:spLocks noChangeArrowheads="1"/>
                </p:cNvSpPr>
                <p:nvPr/>
              </p:nvSpPr>
              <p:spPr bwMode="auto">
                <a:xfrm>
                  <a:off x="1665" y="3502"/>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28" name="Line 255"/>
                <p:cNvSpPr>
                  <a:spLocks noChangeShapeType="1"/>
                </p:cNvSpPr>
                <p:nvPr/>
              </p:nvSpPr>
              <p:spPr bwMode="auto">
                <a:xfrm>
                  <a:off x="1676" y="3521"/>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229" name="Line 256"/>
                <p:cNvSpPr>
                  <a:spLocks noChangeShapeType="1"/>
                </p:cNvSpPr>
                <p:nvPr/>
              </p:nvSpPr>
              <p:spPr bwMode="auto">
                <a:xfrm flipH="1">
                  <a:off x="1665" y="370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230" name="Line 257"/>
                <p:cNvSpPr>
                  <a:spLocks noChangeShapeType="1"/>
                </p:cNvSpPr>
                <p:nvPr/>
              </p:nvSpPr>
              <p:spPr bwMode="auto">
                <a:xfrm flipH="1">
                  <a:off x="1665" y="3590"/>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5147" name="Rectangle 258"/>
            <p:cNvSpPr>
              <a:spLocks noChangeArrowheads="1"/>
            </p:cNvSpPr>
            <p:nvPr/>
          </p:nvSpPr>
          <p:spPr bwMode="auto">
            <a:xfrm>
              <a:off x="2370138" y="3798888"/>
              <a:ext cx="857250" cy="619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148" name="Rectangle 259"/>
            <p:cNvSpPr>
              <a:spLocks noChangeArrowheads="1"/>
            </p:cNvSpPr>
            <p:nvPr/>
          </p:nvSpPr>
          <p:spPr bwMode="auto">
            <a:xfrm>
              <a:off x="2470150" y="3938588"/>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校园网</a:t>
              </a:r>
            </a:p>
          </p:txBody>
        </p:sp>
        <p:sp>
          <p:nvSpPr>
            <p:cNvPr id="5149" name="Rectangle 260"/>
            <p:cNvSpPr>
              <a:spLocks noChangeArrowheads="1"/>
            </p:cNvSpPr>
            <p:nvPr/>
          </p:nvSpPr>
          <p:spPr bwMode="auto">
            <a:xfrm>
              <a:off x="3192463" y="5832475"/>
              <a:ext cx="1074737" cy="620713"/>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150" name="Rectangle 261"/>
            <p:cNvSpPr>
              <a:spLocks noChangeArrowheads="1"/>
            </p:cNvSpPr>
            <p:nvPr/>
          </p:nvSpPr>
          <p:spPr bwMode="auto">
            <a:xfrm>
              <a:off x="3527425" y="5949950"/>
              <a:ext cx="2032000" cy="609600"/>
            </a:xfrm>
            <a:prstGeom prst="rect">
              <a:avLst/>
            </a:prstGeom>
            <a:noFill/>
            <a:ln w="9525">
              <a:noFill/>
              <a:miter lim="800000"/>
              <a:headEnd/>
              <a:tailEnd/>
            </a:ln>
          </p:spPr>
          <p:txBody>
            <a:bodyPr wrap="none" lIns="0" tIns="0" rIns="0" bIns="0">
              <a:spAutoFit/>
            </a:bodyPr>
            <a:lstStyle/>
            <a:p>
              <a:pPr algn="ctr"/>
              <a:r>
                <a:rPr kumimoji="1" lang="zh-CN" altLang="en-US" sz="2000" b="1">
                  <a:latin typeface="华文新魏" pitchFamily="2" charset="-122"/>
                  <a:ea typeface="华文新魏" pitchFamily="2" charset="-122"/>
                </a:rPr>
                <a:t>校园网的高速缓存</a:t>
              </a:r>
            </a:p>
            <a:p>
              <a:pPr algn="ctr"/>
              <a:r>
                <a:rPr kumimoji="1" lang="zh-CN" altLang="en-US" sz="2000" b="1">
                  <a:latin typeface="华文新魏" pitchFamily="2" charset="-122"/>
                  <a:ea typeface="华文新魏" pitchFamily="2" charset="-122"/>
                </a:rPr>
                <a:t>（代理服务器）</a:t>
              </a:r>
            </a:p>
          </p:txBody>
        </p:sp>
        <p:grpSp>
          <p:nvGrpSpPr>
            <p:cNvPr id="5181" name="Group 262"/>
            <p:cNvGrpSpPr>
              <a:grpSpLocks/>
            </p:cNvGrpSpPr>
            <p:nvPr/>
          </p:nvGrpSpPr>
          <p:grpSpPr bwMode="auto">
            <a:xfrm>
              <a:off x="8070850" y="3213100"/>
              <a:ext cx="392113" cy="661988"/>
              <a:chOff x="4305" y="2335"/>
              <a:chExt cx="216" cy="339"/>
            </a:xfrm>
          </p:grpSpPr>
          <p:grpSp>
            <p:nvGrpSpPr>
              <p:cNvPr id="5200" name="Group 263"/>
              <p:cNvGrpSpPr>
                <a:grpSpLocks/>
              </p:cNvGrpSpPr>
              <p:nvPr/>
            </p:nvGrpSpPr>
            <p:grpSpPr bwMode="auto">
              <a:xfrm>
                <a:off x="4310" y="2341"/>
                <a:ext cx="211" cy="333"/>
                <a:chOff x="4310" y="2341"/>
                <a:chExt cx="211" cy="333"/>
              </a:xfrm>
            </p:grpSpPr>
            <p:sp>
              <p:nvSpPr>
                <p:cNvPr id="5211" name="Freeform 264"/>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12" name="Freeform 265"/>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13" name="Freeform 266"/>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14" name="Freeform 267"/>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15" name="Rectangle 268"/>
                <p:cNvSpPr>
                  <a:spLocks noChangeArrowheads="1"/>
                </p:cNvSpPr>
                <p:nvPr/>
              </p:nvSpPr>
              <p:spPr bwMode="auto">
                <a:xfrm>
                  <a:off x="4310" y="2404"/>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16" name="Rectangle 269"/>
                <p:cNvSpPr>
                  <a:spLocks noChangeArrowheads="1"/>
                </p:cNvSpPr>
                <p:nvPr/>
              </p:nvSpPr>
              <p:spPr bwMode="auto">
                <a:xfrm>
                  <a:off x="4315" y="241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17" name="Line 270"/>
                <p:cNvSpPr>
                  <a:spLocks noChangeShapeType="1"/>
                </p:cNvSpPr>
                <p:nvPr/>
              </p:nvSpPr>
              <p:spPr bwMode="auto">
                <a:xfrm>
                  <a:off x="4320" y="2441"/>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218" name="Line 271"/>
                <p:cNvSpPr>
                  <a:spLocks noChangeShapeType="1"/>
                </p:cNvSpPr>
                <p:nvPr/>
              </p:nvSpPr>
              <p:spPr bwMode="auto">
                <a:xfrm flipH="1">
                  <a:off x="4310" y="2617"/>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5219" name="Line 272"/>
                <p:cNvSpPr>
                  <a:spLocks noChangeShapeType="1"/>
                </p:cNvSpPr>
                <p:nvPr/>
              </p:nvSpPr>
              <p:spPr bwMode="auto">
                <a:xfrm flipH="1">
                  <a:off x="4310" y="2504"/>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5201" name="Group 273"/>
              <p:cNvGrpSpPr>
                <a:grpSpLocks/>
              </p:cNvGrpSpPr>
              <p:nvPr/>
            </p:nvGrpSpPr>
            <p:grpSpPr bwMode="auto">
              <a:xfrm>
                <a:off x="4305" y="2335"/>
                <a:ext cx="211" cy="332"/>
                <a:chOff x="4305" y="2335"/>
                <a:chExt cx="211" cy="332"/>
              </a:xfrm>
            </p:grpSpPr>
            <p:sp>
              <p:nvSpPr>
                <p:cNvPr id="5202" name="Freeform 274"/>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03" name="Freeform 275"/>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04" name="Freeform 276"/>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05" name="Freeform 277"/>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206" name="Rectangle 278"/>
                <p:cNvSpPr>
                  <a:spLocks noChangeArrowheads="1"/>
                </p:cNvSpPr>
                <p:nvPr/>
              </p:nvSpPr>
              <p:spPr bwMode="auto">
                <a:xfrm>
                  <a:off x="4305" y="2398"/>
                  <a:ext cx="116"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07" name="Rectangle 279"/>
                <p:cNvSpPr>
                  <a:spLocks noChangeArrowheads="1"/>
                </p:cNvSpPr>
                <p:nvPr/>
              </p:nvSpPr>
              <p:spPr bwMode="auto">
                <a:xfrm>
                  <a:off x="4310" y="241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208" name="Line 280"/>
                <p:cNvSpPr>
                  <a:spLocks noChangeShapeType="1"/>
                </p:cNvSpPr>
                <p:nvPr/>
              </p:nvSpPr>
              <p:spPr bwMode="auto">
                <a:xfrm>
                  <a:off x="4320" y="242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209" name="Line 281"/>
                <p:cNvSpPr>
                  <a:spLocks noChangeShapeType="1"/>
                </p:cNvSpPr>
                <p:nvPr/>
              </p:nvSpPr>
              <p:spPr bwMode="auto">
                <a:xfrm flipH="1">
                  <a:off x="4310" y="2611"/>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5210" name="Line 282"/>
                <p:cNvSpPr>
                  <a:spLocks noChangeShapeType="1"/>
                </p:cNvSpPr>
                <p:nvPr/>
              </p:nvSpPr>
              <p:spPr bwMode="auto">
                <a:xfrm flipH="1">
                  <a:off x="4310" y="2498"/>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5152" name="Rectangle 284"/>
            <p:cNvSpPr>
              <a:spLocks noChangeArrowheads="1"/>
            </p:cNvSpPr>
            <p:nvPr/>
          </p:nvSpPr>
          <p:spPr bwMode="auto">
            <a:xfrm>
              <a:off x="6781800" y="3373438"/>
              <a:ext cx="1282402" cy="307777"/>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源点服务器</a:t>
              </a:r>
            </a:p>
          </p:txBody>
        </p:sp>
        <p:sp>
          <p:nvSpPr>
            <p:cNvPr id="5153" name="Rectangle 285"/>
            <p:cNvSpPr>
              <a:spLocks noChangeArrowheads="1"/>
            </p:cNvSpPr>
            <p:nvPr/>
          </p:nvSpPr>
          <p:spPr bwMode="auto">
            <a:xfrm>
              <a:off x="4178300" y="4381500"/>
              <a:ext cx="8175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154" name="Rectangle 286"/>
            <p:cNvSpPr>
              <a:spLocks noChangeArrowheads="1"/>
            </p:cNvSpPr>
            <p:nvPr/>
          </p:nvSpPr>
          <p:spPr bwMode="auto">
            <a:xfrm>
              <a:off x="4716463" y="4448175"/>
              <a:ext cx="777457"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2 Mb/s</a:t>
              </a:r>
            </a:p>
          </p:txBody>
        </p:sp>
        <p:grpSp>
          <p:nvGrpSpPr>
            <p:cNvPr id="5220" name="Group 287"/>
            <p:cNvGrpSpPr>
              <a:grpSpLocks/>
            </p:cNvGrpSpPr>
            <p:nvPr/>
          </p:nvGrpSpPr>
          <p:grpSpPr bwMode="auto">
            <a:xfrm>
              <a:off x="2863850" y="5832475"/>
              <a:ext cx="522288" cy="260350"/>
              <a:chOff x="1872" y="3676"/>
              <a:chExt cx="227" cy="136"/>
            </a:xfrm>
          </p:grpSpPr>
          <p:sp>
            <p:nvSpPr>
              <p:cNvPr id="5198" name="Line 288"/>
              <p:cNvSpPr>
                <a:spLocks noChangeShapeType="1"/>
              </p:cNvSpPr>
              <p:nvPr/>
            </p:nvSpPr>
            <p:spPr bwMode="auto">
              <a:xfrm>
                <a:off x="1919" y="3702"/>
                <a:ext cx="180" cy="11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5199" name="Freeform 289"/>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grpSp>
          <p:nvGrpSpPr>
            <p:cNvPr id="5221" name="Group 290"/>
            <p:cNvGrpSpPr>
              <a:grpSpLocks/>
            </p:cNvGrpSpPr>
            <p:nvPr/>
          </p:nvGrpSpPr>
          <p:grpSpPr bwMode="auto">
            <a:xfrm>
              <a:off x="6070600" y="4576763"/>
              <a:ext cx="560388" cy="374650"/>
              <a:chOff x="3202" y="3033"/>
              <a:chExt cx="309" cy="192"/>
            </a:xfrm>
          </p:grpSpPr>
          <p:sp>
            <p:nvSpPr>
              <p:cNvPr id="5173" name="Oval 291"/>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5174" name="Rectangle 292"/>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175" name="Rectangle 293"/>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176" name="Oval 294"/>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5240" name="Group 295"/>
              <p:cNvGrpSpPr>
                <a:grpSpLocks/>
              </p:cNvGrpSpPr>
              <p:nvPr/>
            </p:nvGrpSpPr>
            <p:grpSpPr bwMode="auto">
              <a:xfrm>
                <a:off x="3249" y="3046"/>
                <a:ext cx="214" cy="86"/>
                <a:chOff x="3249" y="3046"/>
                <a:chExt cx="214" cy="86"/>
              </a:xfrm>
            </p:grpSpPr>
            <p:grpSp>
              <p:nvGrpSpPr>
                <p:cNvPr id="5241" name="Group 296"/>
                <p:cNvGrpSpPr>
                  <a:grpSpLocks/>
                </p:cNvGrpSpPr>
                <p:nvPr/>
              </p:nvGrpSpPr>
              <p:grpSpPr bwMode="auto">
                <a:xfrm>
                  <a:off x="3249" y="3046"/>
                  <a:ext cx="212" cy="84"/>
                  <a:chOff x="3249" y="3046"/>
                  <a:chExt cx="212" cy="84"/>
                </a:xfrm>
              </p:grpSpPr>
              <p:sp>
                <p:nvSpPr>
                  <p:cNvPr id="5190" name="Freeform 297"/>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91" name="Freeform 298"/>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92" name="Freeform 299"/>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93" name="Freeform 300"/>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94" name="Freeform 301"/>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95" name="Freeform 302"/>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96" name="Freeform 303"/>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97" name="Freeform 304"/>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5250" name="Group 305"/>
                <p:cNvGrpSpPr>
                  <a:grpSpLocks/>
                </p:cNvGrpSpPr>
                <p:nvPr/>
              </p:nvGrpSpPr>
              <p:grpSpPr bwMode="auto">
                <a:xfrm>
                  <a:off x="3251" y="3048"/>
                  <a:ext cx="212" cy="84"/>
                  <a:chOff x="3251" y="3048"/>
                  <a:chExt cx="212" cy="84"/>
                </a:xfrm>
              </p:grpSpPr>
              <p:sp>
                <p:nvSpPr>
                  <p:cNvPr id="5182" name="Freeform 306"/>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83" name="Freeform 307"/>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84" name="Freeform 308"/>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85" name="Freeform 309"/>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86" name="Freeform 310"/>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87" name="Freeform 311"/>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88" name="Freeform 312"/>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5189" name="Freeform 313"/>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5178" name="Line 314"/>
              <p:cNvSpPr>
                <a:spLocks noChangeShapeType="1"/>
              </p:cNvSpPr>
              <p:nvPr/>
            </p:nvSpPr>
            <p:spPr bwMode="auto">
              <a:xfrm>
                <a:off x="320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5179" name="Line 315"/>
              <p:cNvSpPr>
                <a:spLocks noChangeShapeType="1"/>
              </p:cNvSpPr>
              <p:nvPr/>
            </p:nvSpPr>
            <p:spPr bwMode="auto">
              <a:xfrm>
                <a:off x="3510"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sp>
          <p:nvSpPr>
            <p:cNvPr id="5157" name="Rectangle 316"/>
            <p:cNvSpPr>
              <a:spLocks noChangeArrowheads="1"/>
            </p:cNvSpPr>
            <p:nvPr/>
          </p:nvSpPr>
          <p:spPr bwMode="auto">
            <a:xfrm>
              <a:off x="6642100" y="4152900"/>
              <a:ext cx="8556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158" name="Rectangle 317"/>
            <p:cNvSpPr>
              <a:spLocks noChangeArrowheads="1"/>
            </p:cNvSpPr>
            <p:nvPr/>
          </p:nvSpPr>
          <p:spPr bwMode="auto">
            <a:xfrm>
              <a:off x="6948488" y="4581525"/>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因特网</a:t>
              </a:r>
            </a:p>
          </p:txBody>
        </p:sp>
        <p:sp>
          <p:nvSpPr>
            <p:cNvPr id="5159" name="Rectangle 318"/>
            <p:cNvSpPr>
              <a:spLocks noChangeArrowheads="1"/>
            </p:cNvSpPr>
            <p:nvPr/>
          </p:nvSpPr>
          <p:spPr bwMode="auto">
            <a:xfrm>
              <a:off x="3686175" y="4240213"/>
              <a:ext cx="384175" cy="366712"/>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160" name="Rectangle 319"/>
            <p:cNvSpPr>
              <a:spLocks noChangeArrowheads="1"/>
            </p:cNvSpPr>
            <p:nvPr/>
          </p:nvSpPr>
          <p:spPr bwMode="auto">
            <a:xfrm>
              <a:off x="2863850" y="4948238"/>
              <a:ext cx="417513"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161" name="Rectangle 321"/>
            <p:cNvSpPr>
              <a:spLocks noChangeArrowheads="1"/>
            </p:cNvSpPr>
            <p:nvPr/>
          </p:nvSpPr>
          <p:spPr bwMode="auto">
            <a:xfrm>
              <a:off x="1708150" y="4594225"/>
              <a:ext cx="419100"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5162" name="Rectangle 323"/>
            <p:cNvSpPr>
              <a:spLocks noChangeArrowheads="1"/>
            </p:cNvSpPr>
            <p:nvPr/>
          </p:nvSpPr>
          <p:spPr bwMode="auto">
            <a:xfrm>
              <a:off x="427038" y="4254500"/>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浏览器</a:t>
              </a:r>
            </a:p>
          </p:txBody>
        </p:sp>
        <p:sp>
          <p:nvSpPr>
            <p:cNvPr id="5163" name="Rectangle 324"/>
            <p:cNvSpPr>
              <a:spLocks noChangeArrowheads="1"/>
            </p:cNvSpPr>
            <p:nvPr/>
          </p:nvSpPr>
          <p:spPr bwMode="auto">
            <a:xfrm>
              <a:off x="3732213" y="4268788"/>
              <a:ext cx="230832"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1</a:t>
              </a:r>
            </a:p>
          </p:txBody>
        </p:sp>
        <p:sp>
          <p:nvSpPr>
            <p:cNvPr id="5164" name="Rectangle 325"/>
            <p:cNvSpPr>
              <a:spLocks noChangeArrowheads="1"/>
            </p:cNvSpPr>
            <p:nvPr/>
          </p:nvSpPr>
          <p:spPr bwMode="auto">
            <a:xfrm>
              <a:off x="5895975" y="4294188"/>
              <a:ext cx="261290"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2</a:t>
              </a:r>
            </a:p>
          </p:txBody>
        </p:sp>
        <p:sp>
          <p:nvSpPr>
            <p:cNvPr id="562502" name="Freeform 326"/>
            <p:cNvSpPr>
              <a:spLocks/>
            </p:cNvSpPr>
            <p:nvPr/>
          </p:nvSpPr>
          <p:spPr bwMode="auto">
            <a:xfrm>
              <a:off x="1695450" y="4557713"/>
              <a:ext cx="914400" cy="1023937"/>
            </a:xfrm>
            <a:custGeom>
              <a:avLst/>
              <a:gdLst>
                <a:gd name="T0" fmla="*/ 0 w 504"/>
                <a:gd name="T1" fmla="*/ 0 h 524"/>
                <a:gd name="T2" fmla="*/ 2147483647 w 504"/>
                <a:gd name="T3" fmla="*/ 2147483647 h 524"/>
                <a:gd name="T4" fmla="*/ 0 60000 65536"/>
                <a:gd name="T5" fmla="*/ 0 60000 65536"/>
                <a:gd name="T6" fmla="*/ 0 w 504"/>
                <a:gd name="T7" fmla="*/ 0 h 524"/>
                <a:gd name="T8" fmla="*/ 504 w 504"/>
                <a:gd name="T9" fmla="*/ 524 h 524"/>
              </a:gdLst>
              <a:ahLst/>
              <a:cxnLst>
                <a:cxn ang="T4">
                  <a:pos x="T0" y="T1"/>
                </a:cxn>
                <a:cxn ang="T5">
                  <a:pos x="T2" y="T3"/>
                </a:cxn>
              </a:cxnLst>
              <a:rect l="T6" t="T7" r="T8" b="T9"/>
              <a:pathLst>
                <a:path w="504" h="524">
                  <a:moveTo>
                    <a:pt x="0" y="0"/>
                  </a:moveTo>
                  <a:cubicBezTo>
                    <a:pt x="84" y="87"/>
                    <a:pt x="399" y="415"/>
                    <a:pt x="504" y="524"/>
                  </a:cubicBezTo>
                </a:path>
              </a:pathLst>
            </a:custGeom>
            <a:noFill/>
            <a:ln w="38100">
              <a:solidFill>
                <a:schemeClr val="hlink"/>
              </a:solidFill>
              <a:round/>
              <a:headEnd/>
              <a:tailEnd type="triangle" w="med" len="med"/>
            </a:ln>
          </p:spPr>
          <p:txBody>
            <a:bodyPr/>
            <a:lstStyle/>
            <a:p>
              <a:endParaRPr lang="zh-CN" altLang="en-US" b="1">
                <a:latin typeface="华文新魏" pitchFamily="2" charset="-122"/>
                <a:ea typeface="华文新魏" pitchFamily="2" charset="-122"/>
              </a:endParaRPr>
            </a:p>
          </p:txBody>
        </p:sp>
        <p:sp>
          <p:nvSpPr>
            <p:cNvPr id="562506" name="Freeform 330"/>
            <p:cNvSpPr>
              <a:spLocks/>
            </p:cNvSpPr>
            <p:nvPr/>
          </p:nvSpPr>
          <p:spPr bwMode="auto">
            <a:xfrm>
              <a:off x="990600" y="4913313"/>
              <a:ext cx="1663700" cy="871537"/>
            </a:xfrm>
            <a:custGeom>
              <a:avLst/>
              <a:gdLst>
                <a:gd name="T0" fmla="*/ 0 w 917"/>
                <a:gd name="T1" fmla="*/ 0 h 446"/>
                <a:gd name="T2" fmla="*/ 2147483647 w 917"/>
                <a:gd name="T3" fmla="*/ 2147483647 h 446"/>
                <a:gd name="T4" fmla="*/ 0 60000 65536"/>
                <a:gd name="T5" fmla="*/ 0 60000 65536"/>
                <a:gd name="T6" fmla="*/ 0 w 917"/>
                <a:gd name="T7" fmla="*/ 0 h 446"/>
                <a:gd name="T8" fmla="*/ 917 w 917"/>
                <a:gd name="T9" fmla="*/ 446 h 446"/>
              </a:gdLst>
              <a:ahLst/>
              <a:cxnLst>
                <a:cxn ang="T4">
                  <a:pos x="T0" y="T1"/>
                </a:cxn>
                <a:cxn ang="T5">
                  <a:pos x="T2" y="T3"/>
                </a:cxn>
              </a:cxnLst>
              <a:rect l="T6" t="T7" r="T8" b="T9"/>
              <a:pathLst>
                <a:path w="917" h="446">
                  <a:moveTo>
                    <a:pt x="0" y="0"/>
                  </a:moveTo>
                  <a:cubicBezTo>
                    <a:pt x="153" y="74"/>
                    <a:pt x="726" y="353"/>
                    <a:pt x="917" y="446"/>
                  </a:cubicBezTo>
                </a:path>
              </a:pathLst>
            </a:custGeom>
            <a:noFill/>
            <a:ln w="38100">
              <a:solidFill>
                <a:schemeClr val="hlink"/>
              </a:solidFill>
              <a:round/>
              <a:headEnd type="none" w="med" len="lg"/>
              <a:tailEnd type="triangle" w="med" len="med"/>
            </a:ln>
          </p:spPr>
          <p:txBody>
            <a:bodyPr/>
            <a:lstStyle/>
            <a:p>
              <a:endParaRPr lang="zh-CN" altLang="en-US" b="1">
                <a:latin typeface="华文新魏" pitchFamily="2" charset="-122"/>
                <a:ea typeface="华文新魏" pitchFamily="2" charset="-122"/>
              </a:endParaRPr>
            </a:p>
          </p:txBody>
        </p:sp>
        <p:sp>
          <p:nvSpPr>
            <p:cNvPr id="562507" name="Freeform 331"/>
            <p:cNvSpPr>
              <a:spLocks/>
            </p:cNvSpPr>
            <p:nvPr/>
          </p:nvSpPr>
          <p:spPr bwMode="auto">
            <a:xfrm>
              <a:off x="1554163" y="5565775"/>
              <a:ext cx="1066800" cy="366713"/>
            </a:xfrm>
            <a:custGeom>
              <a:avLst/>
              <a:gdLst>
                <a:gd name="T0" fmla="*/ 0 w 588"/>
                <a:gd name="T1" fmla="*/ 0 h 188"/>
                <a:gd name="T2" fmla="*/ 2147483647 w 588"/>
                <a:gd name="T3" fmla="*/ 2147483647 h 188"/>
                <a:gd name="T4" fmla="*/ 0 60000 65536"/>
                <a:gd name="T5" fmla="*/ 0 60000 65536"/>
                <a:gd name="T6" fmla="*/ 0 w 588"/>
                <a:gd name="T7" fmla="*/ 0 h 188"/>
                <a:gd name="T8" fmla="*/ 588 w 588"/>
                <a:gd name="T9" fmla="*/ 188 h 188"/>
              </a:gdLst>
              <a:ahLst/>
              <a:cxnLst>
                <a:cxn ang="T4">
                  <a:pos x="T0" y="T1"/>
                </a:cxn>
                <a:cxn ang="T5">
                  <a:pos x="T2" y="T3"/>
                </a:cxn>
              </a:cxnLst>
              <a:rect l="T6" t="T7" r="T8" b="T9"/>
              <a:pathLst>
                <a:path w="588" h="188">
                  <a:moveTo>
                    <a:pt x="0" y="0"/>
                  </a:moveTo>
                  <a:cubicBezTo>
                    <a:pt x="98" y="31"/>
                    <a:pt x="466" y="149"/>
                    <a:pt x="588" y="188"/>
                  </a:cubicBezTo>
                </a:path>
              </a:pathLst>
            </a:custGeom>
            <a:noFill/>
            <a:ln w="38100">
              <a:solidFill>
                <a:schemeClr val="hlink"/>
              </a:solidFill>
              <a:round/>
              <a:headEnd type="none" w="med" len="lg"/>
              <a:tailEnd type="triangle" w="med" len="med"/>
            </a:ln>
          </p:spPr>
          <p:txBody>
            <a:bodyPr/>
            <a:lstStyle/>
            <a:p>
              <a:endParaRPr lang="zh-CN" altLang="en-US" b="1">
                <a:latin typeface="华文新魏" pitchFamily="2" charset="-122"/>
                <a:ea typeface="华文新魏" pitchFamily="2" charset="-122"/>
              </a:endParaRPr>
            </a:p>
          </p:txBody>
        </p:sp>
        <p:sp>
          <p:nvSpPr>
            <p:cNvPr id="562508" name="Freeform 332"/>
            <p:cNvSpPr>
              <a:spLocks/>
            </p:cNvSpPr>
            <p:nvPr/>
          </p:nvSpPr>
          <p:spPr bwMode="auto">
            <a:xfrm>
              <a:off x="1565275" y="3671888"/>
              <a:ext cx="1125538" cy="1776412"/>
            </a:xfrm>
            <a:custGeom>
              <a:avLst/>
              <a:gdLst>
                <a:gd name="T0" fmla="*/ 0 w 620"/>
                <a:gd name="T1" fmla="*/ 0 h 909"/>
                <a:gd name="T2" fmla="*/ 2147483647 w 620"/>
                <a:gd name="T3" fmla="*/ 2147483647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a:solidFill>
                <a:schemeClr val="hlink"/>
              </a:solidFill>
              <a:round/>
              <a:headEnd type="none" w="med" len="lg"/>
              <a:tailEnd type="triangle" w="med" len="med"/>
            </a:ln>
          </p:spPr>
          <p:txBody>
            <a:bodyPr/>
            <a:lstStyle/>
            <a:p>
              <a:endParaRPr lang="zh-CN" altLang="en-US" b="1">
                <a:latin typeface="华文新魏" pitchFamily="2" charset="-122"/>
                <a:ea typeface="华文新魏" pitchFamily="2" charset="-122"/>
              </a:endParaRPr>
            </a:p>
          </p:txBody>
        </p:sp>
        <p:sp>
          <p:nvSpPr>
            <p:cNvPr id="5169" name="Text Box 340"/>
            <p:cNvSpPr txBox="1">
              <a:spLocks noChangeArrowheads="1"/>
            </p:cNvSpPr>
            <p:nvPr/>
          </p:nvSpPr>
          <p:spPr bwMode="auto">
            <a:xfrm>
              <a:off x="1116013" y="1700213"/>
              <a:ext cx="7704137" cy="831850"/>
            </a:xfrm>
            <a:prstGeom prst="rect">
              <a:avLst/>
            </a:prstGeom>
            <a:noFill/>
            <a:ln w="9525">
              <a:noFill/>
              <a:miter lim="800000"/>
              <a:headEnd/>
              <a:tailEnd/>
            </a:ln>
          </p:spPr>
          <p:txBody>
            <a:bodyPr>
              <a:spAutoFit/>
            </a:bodyPr>
            <a:lstStyle/>
            <a:p>
              <a:r>
                <a:rPr lang="en-US" altLang="zh-CN" sz="2400" b="1">
                  <a:latin typeface="华文新魏" pitchFamily="2" charset="-122"/>
                  <a:ea typeface="华文新魏" pitchFamily="2" charset="-122"/>
                </a:rPr>
                <a:t>(1) </a:t>
              </a:r>
              <a:r>
                <a:rPr lang="zh-CN" altLang="en-US" sz="2400" b="1">
                  <a:latin typeface="华文新魏" pitchFamily="2" charset="-122"/>
                  <a:ea typeface="华文新魏" pitchFamily="2" charset="-122"/>
                </a:rPr>
                <a:t>浏览器访问因特网的服务器时，要先与校园网的高速缓存建立 </a:t>
              </a:r>
              <a:r>
                <a:rPr lang="en-US" altLang="zh-CN" sz="2400" b="1">
                  <a:latin typeface="华文新魏" pitchFamily="2" charset="-122"/>
                  <a:ea typeface="华文新魏" pitchFamily="2" charset="-122"/>
                </a:rPr>
                <a:t>TCP </a:t>
              </a:r>
              <a:r>
                <a:rPr lang="zh-CN" altLang="en-US" sz="2400" b="1">
                  <a:latin typeface="华文新魏" pitchFamily="2" charset="-122"/>
                  <a:ea typeface="华文新魏" pitchFamily="2" charset="-122"/>
                </a:rPr>
                <a:t>连接，并向高速缓存发出 </a:t>
              </a:r>
              <a:r>
                <a:rPr lang="en-US" altLang="zh-CN" sz="2400" b="1">
                  <a:latin typeface="华文新魏" pitchFamily="2" charset="-122"/>
                  <a:ea typeface="华文新魏" pitchFamily="2" charset="-122"/>
                </a:rPr>
                <a:t>HTTP </a:t>
              </a:r>
              <a:r>
                <a:rPr lang="zh-CN" altLang="en-US" sz="2400" b="1">
                  <a:latin typeface="华文新魏" pitchFamily="2" charset="-122"/>
                  <a:ea typeface="华文新魏" pitchFamily="2" charset="-122"/>
                </a:rPr>
                <a:t>请求报文 </a:t>
              </a:r>
            </a:p>
          </p:txBody>
        </p:sp>
      </p:grpSp>
      <p:sp>
        <p:nvSpPr>
          <p:cNvPr id="5171" name="灯片编号占位符 325"/>
          <p:cNvSpPr>
            <a:spLocks noGrp="1"/>
          </p:cNvSpPr>
          <p:nvPr>
            <p:ph type="sldNum" sz="quarter" idx="12"/>
          </p:nvPr>
        </p:nvSpPr>
        <p:spPr>
          <a:noFill/>
        </p:spPr>
        <p:txBody>
          <a:bodyPr/>
          <a:lstStyle/>
          <a:p>
            <a:fld id="{27FE56FC-C69A-4855-81C5-0804F79BD2C7}" type="slidenum">
              <a:rPr lang="en-US" altLang="zh-CN" smtClean="0"/>
              <a:pPr/>
              <a:t>58</a:t>
            </a:fld>
            <a:endParaRPr lang="en-US" altLang="zh-CN"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a:xfrm>
            <a:off x="755650" y="503238"/>
            <a:ext cx="7793038" cy="622300"/>
          </a:xfrm>
        </p:spPr>
        <p:txBody>
          <a:bodyPr/>
          <a:lstStyle/>
          <a:p>
            <a:pPr algn="ctr" eaLnBrk="1" hangingPunct="1"/>
            <a:r>
              <a:rPr lang="zh-CN" altLang="en-US" smtClean="0"/>
              <a:t>使用高速缓存的情况</a:t>
            </a:r>
          </a:p>
        </p:txBody>
      </p:sp>
      <p:grpSp>
        <p:nvGrpSpPr>
          <p:cNvPr id="326" name="组合 325"/>
          <p:cNvGrpSpPr/>
          <p:nvPr/>
        </p:nvGrpSpPr>
        <p:grpSpPr>
          <a:xfrm>
            <a:off x="251520" y="1556792"/>
            <a:ext cx="8542338" cy="4714875"/>
            <a:chOff x="250825" y="1844675"/>
            <a:chExt cx="8542338" cy="4714875"/>
          </a:xfrm>
        </p:grpSpPr>
        <p:grpSp>
          <p:nvGrpSpPr>
            <p:cNvPr id="2" name="Group 3"/>
            <p:cNvGrpSpPr>
              <a:grpSpLocks/>
            </p:cNvGrpSpPr>
            <p:nvPr/>
          </p:nvGrpSpPr>
          <p:grpSpPr bwMode="auto">
            <a:xfrm>
              <a:off x="250825" y="3494088"/>
              <a:ext cx="3454400" cy="2570162"/>
              <a:chOff x="912" y="768"/>
              <a:chExt cx="2400" cy="1584"/>
            </a:xfrm>
          </p:grpSpPr>
          <p:sp>
            <p:nvSpPr>
              <p:cNvPr id="6453" name="Oval 4"/>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54" name="Oval 5"/>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55" name="Oval 6"/>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56" name="Oval 7"/>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57" name="Oval 8"/>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58" name="Oval 9"/>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59" name="Oval 10"/>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60" name="Oval 11"/>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61" name="Oval 12"/>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nvGrpSpPr>
              <p:cNvPr id="3" name="Group 13"/>
              <p:cNvGrpSpPr>
                <a:grpSpLocks/>
              </p:cNvGrpSpPr>
              <p:nvPr/>
            </p:nvGrpSpPr>
            <p:grpSpPr bwMode="auto">
              <a:xfrm>
                <a:off x="912" y="768"/>
                <a:ext cx="2386" cy="1553"/>
                <a:chOff x="912" y="768"/>
                <a:chExt cx="2386" cy="1553"/>
              </a:xfrm>
            </p:grpSpPr>
            <p:sp>
              <p:nvSpPr>
                <p:cNvPr id="6463" name="Oval 14"/>
                <p:cNvSpPr>
                  <a:spLocks noChangeArrowheads="1"/>
                </p:cNvSpPr>
                <p:nvPr/>
              </p:nvSpPr>
              <p:spPr bwMode="auto">
                <a:xfrm>
                  <a:off x="1736" y="768"/>
                  <a:ext cx="1027"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64" name="Oval 15"/>
                <p:cNvSpPr>
                  <a:spLocks noChangeArrowheads="1"/>
                </p:cNvSpPr>
                <p:nvPr/>
              </p:nvSpPr>
              <p:spPr bwMode="auto">
                <a:xfrm>
                  <a:off x="1158" y="941"/>
                  <a:ext cx="781"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65" name="Oval 16"/>
                <p:cNvSpPr>
                  <a:spLocks noChangeArrowheads="1"/>
                </p:cNvSpPr>
                <p:nvPr/>
              </p:nvSpPr>
              <p:spPr bwMode="auto">
                <a:xfrm>
                  <a:off x="912" y="1333"/>
                  <a:ext cx="520" cy="501"/>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66" name="Oval 17"/>
                <p:cNvSpPr>
                  <a:spLocks noChangeArrowheads="1"/>
                </p:cNvSpPr>
                <p:nvPr/>
              </p:nvSpPr>
              <p:spPr bwMode="auto">
                <a:xfrm>
                  <a:off x="1071" y="1568"/>
                  <a:ext cx="795" cy="54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67" name="Oval 18"/>
                <p:cNvSpPr>
                  <a:spLocks noChangeArrowheads="1"/>
                </p:cNvSpPr>
                <p:nvPr/>
              </p:nvSpPr>
              <p:spPr bwMode="auto">
                <a:xfrm>
                  <a:off x="1649" y="1662"/>
                  <a:ext cx="1200" cy="65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68" name="Oval 19"/>
                <p:cNvSpPr>
                  <a:spLocks noChangeArrowheads="1"/>
                </p:cNvSpPr>
                <p:nvPr/>
              </p:nvSpPr>
              <p:spPr bwMode="auto">
                <a:xfrm>
                  <a:off x="2430" y="95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69" name="Oval 20"/>
                <p:cNvSpPr>
                  <a:spLocks noChangeArrowheads="1"/>
                </p:cNvSpPr>
                <p:nvPr/>
              </p:nvSpPr>
              <p:spPr bwMode="auto">
                <a:xfrm>
                  <a:off x="2546" y="128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70" name="Oval 21"/>
                <p:cNvSpPr>
                  <a:spLocks noChangeArrowheads="1"/>
                </p:cNvSpPr>
                <p:nvPr/>
              </p:nvSpPr>
              <p:spPr bwMode="auto">
                <a:xfrm>
                  <a:off x="2473" y="1395"/>
                  <a:ext cx="752"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71" name="Oval 22"/>
                <p:cNvSpPr>
                  <a:spLocks noChangeArrowheads="1"/>
                </p:cNvSpPr>
                <p:nvPr/>
              </p:nvSpPr>
              <p:spPr bwMode="auto">
                <a:xfrm>
                  <a:off x="1346" y="1144"/>
                  <a:ext cx="1547"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grpSp>
        </p:grpSp>
        <p:graphicFrame>
          <p:nvGraphicFramePr>
            <p:cNvPr id="6146" name="Object 23"/>
            <p:cNvGraphicFramePr>
              <a:graphicFrameLocks noChangeAspect="1"/>
            </p:cNvGraphicFramePr>
            <p:nvPr/>
          </p:nvGraphicFramePr>
          <p:xfrm>
            <a:off x="6542088" y="4217988"/>
            <a:ext cx="1770062" cy="1149350"/>
          </p:xfrm>
          <a:graphic>
            <a:graphicData uri="http://schemas.openxmlformats.org/presentationml/2006/ole">
              <p:oleObj spid="_x0000_s271362" name="VISIO" r:id="rId4" imgW="1689840" imgH="964440" progId="Visio.Drawing.11">
                <p:embed/>
              </p:oleObj>
            </a:graphicData>
          </a:graphic>
        </p:graphicFrame>
        <p:sp>
          <p:nvSpPr>
            <p:cNvPr id="6149" name="Line 24"/>
            <p:cNvSpPr>
              <a:spLocks noChangeShapeType="1"/>
            </p:cNvSpPr>
            <p:nvPr/>
          </p:nvSpPr>
          <p:spPr bwMode="auto">
            <a:xfrm>
              <a:off x="3735388" y="4779963"/>
              <a:ext cx="2524125" cy="0"/>
            </a:xfrm>
            <a:prstGeom prst="line">
              <a:avLst/>
            </a:prstGeom>
            <a:noFill/>
            <a:ln w="3810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50" name="Line 25"/>
            <p:cNvSpPr>
              <a:spLocks noChangeShapeType="1"/>
            </p:cNvSpPr>
            <p:nvPr/>
          </p:nvSpPr>
          <p:spPr bwMode="auto">
            <a:xfrm>
              <a:off x="7637463" y="5289550"/>
              <a:ext cx="649287" cy="54292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51" name="Line 26"/>
            <p:cNvSpPr>
              <a:spLocks noChangeShapeType="1"/>
            </p:cNvSpPr>
            <p:nvPr/>
          </p:nvSpPr>
          <p:spPr bwMode="auto">
            <a:xfrm>
              <a:off x="8012113" y="5010150"/>
              <a:ext cx="520700" cy="1158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52" name="Line 27"/>
            <p:cNvSpPr>
              <a:spLocks noChangeShapeType="1"/>
            </p:cNvSpPr>
            <p:nvPr/>
          </p:nvSpPr>
          <p:spPr bwMode="auto">
            <a:xfrm flipV="1">
              <a:off x="8040688" y="4329113"/>
              <a:ext cx="492125" cy="1539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53" name="Line 28"/>
            <p:cNvSpPr>
              <a:spLocks noChangeShapeType="1"/>
            </p:cNvSpPr>
            <p:nvPr/>
          </p:nvSpPr>
          <p:spPr bwMode="auto">
            <a:xfrm flipV="1">
              <a:off x="7607300" y="3709988"/>
              <a:ext cx="679450" cy="595312"/>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4" name="Group 29"/>
            <p:cNvGrpSpPr>
              <a:grpSpLocks/>
            </p:cNvGrpSpPr>
            <p:nvPr/>
          </p:nvGrpSpPr>
          <p:grpSpPr bwMode="auto">
            <a:xfrm>
              <a:off x="8399463" y="3984625"/>
              <a:ext cx="393700" cy="661988"/>
              <a:chOff x="4486" y="2730"/>
              <a:chExt cx="217" cy="339"/>
            </a:xfrm>
          </p:grpSpPr>
          <p:grpSp>
            <p:nvGrpSpPr>
              <p:cNvPr id="5" name="Group 30"/>
              <p:cNvGrpSpPr>
                <a:grpSpLocks/>
              </p:cNvGrpSpPr>
              <p:nvPr/>
            </p:nvGrpSpPr>
            <p:grpSpPr bwMode="auto">
              <a:xfrm>
                <a:off x="4491" y="2736"/>
                <a:ext cx="212" cy="333"/>
                <a:chOff x="4491" y="2736"/>
                <a:chExt cx="212" cy="333"/>
              </a:xfrm>
            </p:grpSpPr>
            <p:sp>
              <p:nvSpPr>
                <p:cNvPr id="6444" name="Freeform 31"/>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45" name="Freeform 32"/>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46" name="Freeform 33"/>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47" name="Freeform 34"/>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48" name="Rectangle 35"/>
                <p:cNvSpPr>
                  <a:spLocks noChangeArrowheads="1"/>
                </p:cNvSpPr>
                <p:nvPr/>
              </p:nvSpPr>
              <p:spPr bwMode="auto">
                <a:xfrm>
                  <a:off x="4491" y="279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49" name="Rectangle 36"/>
                <p:cNvSpPr>
                  <a:spLocks noChangeArrowheads="1"/>
                </p:cNvSpPr>
                <p:nvPr/>
              </p:nvSpPr>
              <p:spPr bwMode="auto">
                <a:xfrm>
                  <a:off x="4496" y="2812"/>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50" name="Line 37"/>
                <p:cNvSpPr>
                  <a:spLocks noChangeShapeType="1"/>
                </p:cNvSpPr>
                <p:nvPr/>
              </p:nvSpPr>
              <p:spPr bwMode="auto">
                <a:xfrm>
                  <a:off x="4501" y="2837"/>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451" name="Line 38"/>
                <p:cNvSpPr>
                  <a:spLocks noChangeShapeType="1"/>
                </p:cNvSpPr>
                <p:nvPr/>
              </p:nvSpPr>
              <p:spPr bwMode="auto">
                <a:xfrm flipH="1">
                  <a:off x="4491" y="3013"/>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452" name="Line 39"/>
                <p:cNvSpPr>
                  <a:spLocks noChangeShapeType="1"/>
                </p:cNvSpPr>
                <p:nvPr/>
              </p:nvSpPr>
              <p:spPr bwMode="auto">
                <a:xfrm flipH="1">
                  <a:off x="4491" y="2900"/>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6" name="Group 40"/>
              <p:cNvGrpSpPr>
                <a:grpSpLocks/>
              </p:cNvGrpSpPr>
              <p:nvPr/>
            </p:nvGrpSpPr>
            <p:grpSpPr bwMode="auto">
              <a:xfrm>
                <a:off x="4486" y="2730"/>
                <a:ext cx="212" cy="333"/>
                <a:chOff x="4486" y="2730"/>
                <a:chExt cx="212" cy="333"/>
              </a:xfrm>
            </p:grpSpPr>
            <p:sp>
              <p:nvSpPr>
                <p:cNvPr id="6435" name="Freeform 41"/>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36" name="Freeform 42"/>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37" name="Freeform 43"/>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38" name="Freeform 44"/>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39" name="Rectangle 45"/>
                <p:cNvSpPr>
                  <a:spLocks noChangeArrowheads="1"/>
                </p:cNvSpPr>
                <p:nvPr/>
              </p:nvSpPr>
              <p:spPr bwMode="auto">
                <a:xfrm>
                  <a:off x="4486" y="2793"/>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40" name="Rectangle 46"/>
                <p:cNvSpPr>
                  <a:spLocks noChangeArrowheads="1"/>
                </p:cNvSpPr>
                <p:nvPr/>
              </p:nvSpPr>
              <p:spPr bwMode="auto">
                <a:xfrm>
                  <a:off x="4491" y="2806"/>
                  <a:ext cx="66" cy="43"/>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41" name="Line 47"/>
                <p:cNvSpPr>
                  <a:spLocks noChangeShapeType="1"/>
                </p:cNvSpPr>
                <p:nvPr/>
              </p:nvSpPr>
              <p:spPr bwMode="auto">
                <a:xfrm>
                  <a:off x="4501" y="282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442" name="Line 48"/>
                <p:cNvSpPr>
                  <a:spLocks noChangeShapeType="1"/>
                </p:cNvSpPr>
                <p:nvPr/>
              </p:nvSpPr>
              <p:spPr bwMode="auto">
                <a:xfrm flipH="1">
                  <a:off x="4491" y="300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443" name="Line 49"/>
                <p:cNvSpPr>
                  <a:spLocks noChangeShapeType="1"/>
                </p:cNvSpPr>
                <p:nvPr/>
              </p:nvSpPr>
              <p:spPr bwMode="auto">
                <a:xfrm flipH="1">
                  <a:off x="4491" y="289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7" name="Group 50"/>
            <p:cNvGrpSpPr>
              <a:grpSpLocks/>
            </p:cNvGrpSpPr>
            <p:nvPr/>
          </p:nvGrpSpPr>
          <p:grpSpPr bwMode="auto">
            <a:xfrm>
              <a:off x="8399463" y="4845050"/>
              <a:ext cx="393700" cy="661988"/>
              <a:chOff x="4486" y="3170"/>
              <a:chExt cx="217" cy="339"/>
            </a:xfrm>
          </p:grpSpPr>
          <p:grpSp>
            <p:nvGrpSpPr>
              <p:cNvPr id="8" name="Group 51"/>
              <p:cNvGrpSpPr>
                <a:grpSpLocks/>
              </p:cNvGrpSpPr>
              <p:nvPr/>
            </p:nvGrpSpPr>
            <p:grpSpPr bwMode="auto">
              <a:xfrm>
                <a:off x="4491" y="3176"/>
                <a:ext cx="212" cy="333"/>
                <a:chOff x="4491" y="3176"/>
                <a:chExt cx="212" cy="333"/>
              </a:xfrm>
            </p:grpSpPr>
            <p:sp>
              <p:nvSpPr>
                <p:cNvPr id="6424" name="Freeform 52"/>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25" name="Freeform 53"/>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26" name="Freeform 54"/>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27" name="Freeform 55"/>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28" name="Rectangle 56"/>
                <p:cNvSpPr>
                  <a:spLocks noChangeArrowheads="1"/>
                </p:cNvSpPr>
                <p:nvPr/>
              </p:nvSpPr>
              <p:spPr bwMode="auto">
                <a:xfrm>
                  <a:off x="4491" y="323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29" name="Rectangle 57"/>
                <p:cNvSpPr>
                  <a:spLocks noChangeArrowheads="1"/>
                </p:cNvSpPr>
                <p:nvPr/>
              </p:nvSpPr>
              <p:spPr bwMode="auto">
                <a:xfrm>
                  <a:off x="4496" y="3251"/>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30" name="Line 58"/>
                <p:cNvSpPr>
                  <a:spLocks noChangeShapeType="1"/>
                </p:cNvSpPr>
                <p:nvPr/>
              </p:nvSpPr>
              <p:spPr bwMode="auto">
                <a:xfrm>
                  <a:off x="4501" y="3276"/>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431" name="Line 59"/>
                <p:cNvSpPr>
                  <a:spLocks noChangeShapeType="1"/>
                </p:cNvSpPr>
                <p:nvPr/>
              </p:nvSpPr>
              <p:spPr bwMode="auto">
                <a:xfrm flipH="1">
                  <a:off x="4491" y="3452"/>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432" name="Line 60"/>
                <p:cNvSpPr>
                  <a:spLocks noChangeShapeType="1"/>
                </p:cNvSpPr>
                <p:nvPr/>
              </p:nvSpPr>
              <p:spPr bwMode="auto">
                <a:xfrm flipH="1">
                  <a:off x="4491" y="333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9" name="Group 61"/>
              <p:cNvGrpSpPr>
                <a:grpSpLocks/>
              </p:cNvGrpSpPr>
              <p:nvPr/>
            </p:nvGrpSpPr>
            <p:grpSpPr bwMode="auto">
              <a:xfrm>
                <a:off x="4486" y="3170"/>
                <a:ext cx="212" cy="332"/>
                <a:chOff x="4486" y="3170"/>
                <a:chExt cx="212" cy="332"/>
              </a:xfrm>
            </p:grpSpPr>
            <p:sp>
              <p:nvSpPr>
                <p:cNvPr id="6415" name="Freeform 62"/>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16" name="Freeform 63"/>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17" name="Freeform 64"/>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18" name="Freeform 65"/>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19" name="Rectangle 66"/>
                <p:cNvSpPr>
                  <a:spLocks noChangeArrowheads="1"/>
                </p:cNvSpPr>
                <p:nvPr/>
              </p:nvSpPr>
              <p:spPr bwMode="auto">
                <a:xfrm>
                  <a:off x="4486" y="3232"/>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20" name="Rectangle 67"/>
                <p:cNvSpPr>
                  <a:spLocks noChangeArrowheads="1"/>
                </p:cNvSpPr>
                <p:nvPr/>
              </p:nvSpPr>
              <p:spPr bwMode="auto">
                <a:xfrm>
                  <a:off x="4491" y="3245"/>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21" name="Line 68"/>
                <p:cNvSpPr>
                  <a:spLocks noChangeShapeType="1"/>
                </p:cNvSpPr>
                <p:nvPr/>
              </p:nvSpPr>
              <p:spPr bwMode="auto">
                <a:xfrm>
                  <a:off x="4501" y="326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422" name="Line 69"/>
                <p:cNvSpPr>
                  <a:spLocks noChangeShapeType="1"/>
                </p:cNvSpPr>
                <p:nvPr/>
              </p:nvSpPr>
              <p:spPr bwMode="auto">
                <a:xfrm flipH="1">
                  <a:off x="4491" y="344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423" name="Line 70"/>
                <p:cNvSpPr>
                  <a:spLocks noChangeShapeType="1"/>
                </p:cNvSpPr>
                <p:nvPr/>
              </p:nvSpPr>
              <p:spPr bwMode="auto">
                <a:xfrm flipH="1">
                  <a:off x="4491" y="333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10" name="Group 71"/>
            <p:cNvGrpSpPr>
              <a:grpSpLocks/>
            </p:cNvGrpSpPr>
            <p:nvPr/>
          </p:nvGrpSpPr>
          <p:grpSpPr bwMode="auto">
            <a:xfrm>
              <a:off x="7989888" y="5518150"/>
              <a:ext cx="390525" cy="661988"/>
              <a:chOff x="4260" y="3515"/>
              <a:chExt cx="216" cy="339"/>
            </a:xfrm>
          </p:grpSpPr>
          <p:grpSp>
            <p:nvGrpSpPr>
              <p:cNvPr id="11" name="Group 72"/>
              <p:cNvGrpSpPr>
                <a:grpSpLocks/>
              </p:cNvGrpSpPr>
              <p:nvPr/>
            </p:nvGrpSpPr>
            <p:grpSpPr bwMode="auto">
              <a:xfrm>
                <a:off x="4265" y="3521"/>
                <a:ext cx="211" cy="333"/>
                <a:chOff x="4265" y="3521"/>
                <a:chExt cx="211" cy="333"/>
              </a:xfrm>
            </p:grpSpPr>
            <p:sp>
              <p:nvSpPr>
                <p:cNvPr id="6404" name="Freeform 73"/>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05" name="Freeform 74"/>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06" name="Freeform 75"/>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07" name="Freeform 76"/>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408" name="Rectangle 77"/>
                <p:cNvSpPr>
                  <a:spLocks noChangeArrowheads="1"/>
                </p:cNvSpPr>
                <p:nvPr/>
              </p:nvSpPr>
              <p:spPr bwMode="auto">
                <a:xfrm>
                  <a:off x="4265" y="3584"/>
                  <a:ext cx="115"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09" name="Rectangle 78"/>
                <p:cNvSpPr>
                  <a:spLocks noChangeArrowheads="1"/>
                </p:cNvSpPr>
                <p:nvPr/>
              </p:nvSpPr>
              <p:spPr bwMode="auto">
                <a:xfrm>
                  <a:off x="4270" y="359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10" name="Line 79"/>
                <p:cNvSpPr>
                  <a:spLocks noChangeShapeType="1"/>
                </p:cNvSpPr>
                <p:nvPr/>
              </p:nvSpPr>
              <p:spPr bwMode="auto">
                <a:xfrm>
                  <a:off x="4275" y="3622"/>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411" name="Line 80"/>
                <p:cNvSpPr>
                  <a:spLocks noChangeShapeType="1"/>
                </p:cNvSpPr>
                <p:nvPr/>
              </p:nvSpPr>
              <p:spPr bwMode="auto">
                <a:xfrm flipH="1">
                  <a:off x="4265" y="3797"/>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412" name="Line 81"/>
                <p:cNvSpPr>
                  <a:spLocks noChangeShapeType="1"/>
                </p:cNvSpPr>
                <p:nvPr/>
              </p:nvSpPr>
              <p:spPr bwMode="auto">
                <a:xfrm flipH="1">
                  <a:off x="4265" y="3684"/>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12" name="Group 82"/>
              <p:cNvGrpSpPr>
                <a:grpSpLocks/>
              </p:cNvGrpSpPr>
              <p:nvPr/>
            </p:nvGrpSpPr>
            <p:grpSpPr bwMode="auto">
              <a:xfrm>
                <a:off x="4260" y="3515"/>
                <a:ext cx="211" cy="332"/>
                <a:chOff x="4260" y="3515"/>
                <a:chExt cx="211" cy="332"/>
              </a:xfrm>
            </p:grpSpPr>
            <p:sp>
              <p:nvSpPr>
                <p:cNvPr id="6395" name="Freeform 83"/>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96" name="Freeform 84"/>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97" name="Freeform 85"/>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98" name="Freeform 86"/>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99" name="Rectangle 87"/>
                <p:cNvSpPr>
                  <a:spLocks noChangeArrowheads="1"/>
                </p:cNvSpPr>
                <p:nvPr/>
              </p:nvSpPr>
              <p:spPr bwMode="auto">
                <a:xfrm>
                  <a:off x="4260" y="3578"/>
                  <a:ext cx="115"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00" name="Rectangle 88"/>
                <p:cNvSpPr>
                  <a:spLocks noChangeArrowheads="1"/>
                </p:cNvSpPr>
                <p:nvPr/>
              </p:nvSpPr>
              <p:spPr bwMode="auto">
                <a:xfrm>
                  <a:off x="4265" y="359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401" name="Line 89"/>
                <p:cNvSpPr>
                  <a:spLocks noChangeShapeType="1"/>
                </p:cNvSpPr>
                <p:nvPr/>
              </p:nvSpPr>
              <p:spPr bwMode="auto">
                <a:xfrm>
                  <a:off x="4275" y="360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402" name="Line 90"/>
                <p:cNvSpPr>
                  <a:spLocks noChangeShapeType="1"/>
                </p:cNvSpPr>
                <p:nvPr/>
              </p:nvSpPr>
              <p:spPr bwMode="auto">
                <a:xfrm flipH="1">
                  <a:off x="4265" y="3791"/>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403" name="Line 91"/>
                <p:cNvSpPr>
                  <a:spLocks noChangeShapeType="1"/>
                </p:cNvSpPr>
                <p:nvPr/>
              </p:nvSpPr>
              <p:spPr bwMode="auto">
                <a:xfrm flipH="1">
                  <a:off x="4265" y="3678"/>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6157" name="Rectangle 92"/>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endParaRPr lang="zh-CN" altLang="en-US" b="1">
                <a:latin typeface="华文新魏" pitchFamily="2" charset="-122"/>
                <a:ea typeface="华文新魏" pitchFamily="2" charset="-122"/>
              </a:endParaRPr>
            </a:p>
          </p:txBody>
        </p:sp>
        <p:sp>
          <p:nvSpPr>
            <p:cNvPr id="6158" name="Line 93"/>
            <p:cNvSpPr>
              <a:spLocks noChangeShapeType="1"/>
            </p:cNvSpPr>
            <p:nvPr/>
          </p:nvSpPr>
          <p:spPr bwMode="auto">
            <a:xfrm>
              <a:off x="1303338" y="3825875"/>
              <a:ext cx="82073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59" name="Line 94"/>
            <p:cNvSpPr>
              <a:spLocks noChangeShapeType="1"/>
            </p:cNvSpPr>
            <p:nvPr/>
          </p:nvSpPr>
          <p:spPr bwMode="auto">
            <a:xfrm>
              <a:off x="1549400" y="4535488"/>
              <a:ext cx="574675" cy="15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60" name="Line 95"/>
            <p:cNvSpPr>
              <a:spLocks noChangeShapeType="1"/>
            </p:cNvSpPr>
            <p:nvPr/>
          </p:nvSpPr>
          <p:spPr bwMode="auto">
            <a:xfrm>
              <a:off x="890588" y="5037138"/>
              <a:ext cx="123348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61" name="Line 96"/>
            <p:cNvSpPr>
              <a:spLocks noChangeShapeType="1"/>
            </p:cNvSpPr>
            <p:nvPr/>
          </p:nvSpPr>
          <p:spPr bwMode="auto">
            <a:xfrm>
              <a:off x="1384300" y="5654675"/>
              <a:ext cx="739775"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62" name="Line 97"/>
            <p:cNvSpPr>
              <a:spLocks noChangeShapeType="1"/>
            </p:cNvSpPr>
            <p:nvPr/>
          </p:nvSpPr>
          <p:spPr bwMode="auto">
            <a:xfrm>
              <a:off x="2124075" y="5832475"/>
              <a:ext cx="411163"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63" name="Line 98"/>
            <p:cNvSpPr>
              <a:spLocks noChangeShapeType="1"/>
            </p:cNvSpPr>
            <p:nvPr/>
          </p:nvSpPr>
          <p:spPr bwMode="auto">
            <a:xfrm flipV="1">
              <a:off x="2916238" y="4868863"/>
              <a:ext cx="719137" cy="64770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164" name="Line 99"/>
            <p:cNvSpPr>
              <a:spLocks noChangeShapeType="1"/>
            </p:cNvSpPr>
            <p:nvPr/>
          </p:nvSpPr>
          <p:spPr bwMode="auto">
            <a:xfrm>
              <a:off x="2124075" y="4772025"/>
              <a:ext cx="1398588" cy="1588"/>
            </a:xfrm>
            <a:prstGeom prst="line">
              <a:avLst/>
            </a:prstGeom>
            <a:noFill/>
            <a:ln w="9525">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13" name="Group 100"/>
            <p:cNvGrpSpPr>
              <a:grpSpLocks/>
            </p:cNvGrpSpPr>
            <p:nvPr/>
          </p:nvGrpSpPr>
          <p:grpSpPr bwMode="auto">
            <a:xfrm>
              <a:off x="3375025" y="4576763"/>
              <a:ext cx="560388" cy="374650"/>
              <a:chOff x="2154" y="3033"/>
              <a:chExt cx="309" cy="192"/>
            </a:xfrm>
          </p:grpSpPr>
          <p:sp>
            <p:nvSpPr>
              <p:cNvPr id="6368" name="Oval 10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6369" name="Rectangle 102"/>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70" name="Rectangle 103"/>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71" name="Oval 10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14" name="Group 105"/>
              <p:cNvGrpSpPr>
                <a:grpSpLocks/>
              </p:cNvGrpSpPr>
              <p:nvPr/>
            </p:nvGrpSpPr>
            <p:grpSpPr bwMode="auto">
              <a:xfrm>
                <a:off x="2201" y="3046"/>
                <a:ext cx="214" cy="86"/>
                <a:chOff x="2201" y="3046"/>
                <a:chExt cx="214" cy="86"/>
              </a:xfrm>
            </p:grpSpPr>
            <p:grpSp>
              <p:nvGrpSpPr>
                <p:cNvPr id="15" name="Group 106"/>
                <p:cNvGrpSpPr>
                  <a:grpSpLocks/>
                </p:cNvGrpSpPr>
                <p:nvPr/>
              </p:nvGrpSpPr>
              <p:grpSpPr bwMode="auto">
                <a:xfrm>
                  <a:off x="2201" y="3046"/>
                  <a:ext cx="212" cy="84"/>
                  <a:chOff x="2201" y="3046"/>
                  <a:chExt cx="212" cy="84"/>
                </a:xfrm>
              </p:grpSpPr>
              <p:sp>
                <p:nvSpPr>
                  <p:cNvPr id="6385" name="Freeform 10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86" name="Freeform 10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87" name="Freeform 10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88" name="Freeform 11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89" name="Freeform 11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90" name="Freeform 11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91" name="Freeform 11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92" name="Freeform 11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16" name="Group 115"/>
                <p:cNvGrpSpPr>
                  <a:grpSpLocks/>
                </p:cNvGrpSpPr>
                <p:nvPr/>
              </p:nvGrpSpPr>
              <p:grpSpPr bwMode="auto">
                <a:xfrm>
                  <a:off x="2203" y="3048"/>
                  <a:ext cx="212" cy="84"/>
                  <a:chOff x="2203" y="3048"/>
                  <a:chExt cx="212" cy="84"/>
                </a:xfrm>
              </p:grpSpPr>
              <p:sp>
                <p:nvSpPr>
                  <p:cNvPr id="6377" name="Freeform 11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78" name="Freeform 11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79" name="Freeform 11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80" name="Freeform 11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81" name="Freeform 12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82" name="Freeform 12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83" name="Freeform 12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84" name="Freeform 12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6373" name="Line 124"/>
              <p:cNvSpPr>
                <a:spLocks noChangeShapeType="1"/>
              </p:cNvSpPr>
              <p:nvPr/>
            </p:nvSpPr>
            <p:spPr bwMode="auto">
              <a:xfrm>
                <a:off x="2154"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6374" name="Line 125"/>
              <p:cNvSpPr>
                <a:spLocks noChangeShapeType="1"/>
              </p:cNvSpPr>
              <p:nvPr/>
            </p:nvSpPr>
            <p:spPr bwMode="auto">
              <a:xfrm>
                <a:off x="246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grpSp>
          <p:nvGrpSpPr>
            <p:cNvPr id="17" name="Group 126"/>
            <p:cNvGrpSpPr>
              <a:grpSpLocks/>
            </p:cNvGrpSpPr>
            <p:nvPr/>
          </p:nvGrpSpPr>
          <p:grpSpPr bwMode="auto">
            <a:xfrm>
              <a:off x="1139825" y="3363913"/>
              <a:ext cx="514350" cy="517525"/>
              <a:chOff x="921" y="2412"/>
              <a:chExt cx="284" cy="265"/>
            </a:xfrm>
          </p:grpSpPr>
          <p:grpSp>
            <p:nvGrpSpPr>
              <p:cNvPr id="18" name="Group 127"/>
              <p:cNvGrpSpPr>
                <a:grpSpLocks/>
              </p:cNvGrpSpPr>
              <p:nvPr/>
            </p:nvGrpSpPr>
            <p:grpSpPr bwMode="auto">
              <a:xfrm>
                <a:off x="928" y="2417"/>
                <a:ext cx="277" cy="260"/>
                <a:chOff x="928" y="2417"/>
                <a:chExt cx="277" cy="260"/>
              </a:xfrm>
            </p:grpSpPr>
            <p:sp>
              <p:nvSpPr>
                <p:cNvPr id="6356" name="Freeform 12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57" name="Freeform 12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58" name="Freeform 13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59" name="Freeform 13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60" name="Rectangle 132"/>
                <p:cNvSpPr>
                  <a:spLocks noChangeArrowheads="1"/>
                </p:cNvSpPr>
                <p:nvPr/>
              </p:nvSpPr>
              <p:spPr bwMode="auto">
                <a:xfrm>
                  <a:off x="974" y="2434"/>
                  <a:ext cx="185"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61" name="Rectangle 133"/>
                <p:cNvSpPr>
                  <a:spLocks noChangeArrowheads="1"/>
                </p:cNvSpPr>
                <p:nvPr/>
              </p:nvSpPr>
              <p:spPr bwMode="auto">
                <a:xfrm>
                  <a:off x="937" y="2576"/>
                  <a:ext cx="260"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62" name="Rectangle 134"/>
                <p:cNvSpPr>
                  <a:spLocks noChangeArrowheads="1"/>
                </p:cNvSpPr>
                <p:nvPr/>
              </p:nvSpPr>
              <p:spPr bwMode="auto">
                <a:xfrm>
                  <a:off x="992" y="2450"/>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63" name="Line 135"/>
                <p:cNvSpPr>
                  <a:spLocks noChangeShapeType="1"/>
                </p:cNvSpPr>
                <p:nvPr/>
              </p:nvSpPr>
              <p:spPr bwMode="auto">
                <a:xfrm flipH="1">
                  <a:off x="1115" y="259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19" name="Group 136"/>
                <p:cNvGrpSpPr>
                  <a:grpSpLocks/>
                </p:cNvGrpSpPr>
                <p:nvPr/>
              </p:nvGrpSpPr>
              <p:grpSpPr bwMode="auto">
                <a:xfrm>
                  <a:off x="928" y="2639"/>
                  <a:ext cx="277" cy="38"/>
                  <a:chOff x="928" y="2639"/>
                  <a:chExt cx="277" cy="38"/>
                </a:xfrm>
              </p:grpSpPr>
              <p:sp>
                <p:nvSpPr>
                  <p:cNvPr id="6365" name="Freeform 13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66" name="Freeform 13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67" name="Rectangle 139"/>
                  <p:cNvSpPr>
                    <a:spLocks noChangeArrowheads="1"/>
                  </p:cNvSpPr>
                  <p:nvPr/>
                </p:nvSpPr>
                <p:spPr bwMode="auto">
                  <a:xfrm>
                    <a:off x="930" y="2666"/>
                    <a:ext cx="274"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0" name="Group 140"/>
              <p:cNvGrpSpPr>
                <a:grpSpLocks/>
              </p:cNvGrpSpPr>
              <p:nvPr/>
            </p:nvGrpSpPr>
            <p:grpSpPr bwMode="auto">
              <a:xfrm>
                <a:off x="921" y="2412"/>
                <a:ext cx="277" cy="261"/>
                <a:chOff x="921" y="2412"/>
                <a:chExt cx="277" cy="261"/>
              </a:xfrm>
            </p:grpSpPr>
            <p:sp>
              <p:nvSpPr>
                <p:cNvPr id="6344" name="Freeform 14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45" name="Freeform 14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46" name="Freeform 14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47" name="Freeform 14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48" name="Rectangle 145"/>
                <p:cNvSpPr>
                  <a:spLocks noChangeArrowheads="1"/>
                </p:cNvSpPr>
                <p:nvPr/>
              </p:nvSpPr>
              <p:spPr bwMode="auto">
                <a:xfrm>
                  <a:off x="968" y="2429"/>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49" name="Rectangle 146"/>
                <p:cNvSpPr>
                  <a:spLocks noChangeArrowheads="1"/>
                </p:cNvSpPr>
                <p:nvPr/>
              </p:nvSpPr>
              <p:spPr bwMode="auto">
                <a:xfrm>
                  <a:off x="930" y="2571"/>
                  <a:ext cx="260"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50" name="Rectangle 147"/>
                <p:cNvSpPr>
                  <a:spLocks noChangeArrowheads="1"/>
                </p:cNvSpPr>
                <p:nvPr/>
              </p:nvSpPr>
              <p:spPr bwMode="auto">
                <a:xfrm>
                  <a:off x="985" y="2445"/>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51" name="Line 148"/>
                <p:cNvSpPr>
                  <a:spLocks noChangeShapeType="1"/>
                </p:cNvSpPr>
                <p:nvPr/>
              </p:nvSpPr>
              <p:spPr bwMode="auto">
                <a:xfrm flipH="1">
                  <a:off x="1108" y="259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1" name="Group 149"/>
                <p:cNvGrpSpPr>
                  <a:grpSpLocks/>
                </p:cNvGrpSpPr>
                <p:nvPr/>
              </p:nvGrpSpPr>
              <p:grpSpPr bwMode="auto">
                <a:xfrm>
                  <a:off x="921" y="2635"/>
                  <a:ext cx="277" cy="38"/>
                  <a:chOff x="921" y="2635"/>
                  <a:chExt cx="277" cy="38"/>
                </a:xfrm>
              </p:grpSpPr>
              <p:sp>
                <p:nvSpPr>
                  <p:cNvPr id="6353" name="Freeform 15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54" name="Freeform 15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55" name="Rectangle 152"/>
                  <p:cNvSpPr>
                    <a:spLocks noChangeArrowheads="1"/>
                  </p:cNvSpPr>
                  <p:nvPr/>
                </p:nvSpPr>
                <p:spPr bwMode="auto">
                  <a:xfrm>
                    <a:off x="923" y="2662"/>
                    <a:ext cx="274"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2" name="Group 153"/>
            <p:cNvGrpSpPr>
              <a:grpSpLocks/>
            </p:cNvGrpSpPr>
            <p:nvPr/>
          </p:nvGrpSpPr>
          <p:grpSpPr bwMode="auto">
            <a:xfrm>
              <a:off x="1277938" y="4073525"/>
              <a:ext cx="511175" cy="517525"/>
              <a:chOff x="997" y="2775"/>
              <a:chExt cx="282" cy="265"/>
            </a:xfrm>
          </p:grpSpPr>
          <p:grpSp>
            <p:nvGrpSpPr>
              <p:cNvPr id="23" name="Group 154"/>
              <p:cNvGrpSpPr>
                <a:grpSpLocks/>
              </p:cNvGrpSpPr>
              <p:nvPr/>
            </p:nvGrpSpPr>
            <p:grpSpPr bwMode="auto">
              <a:xfrm>
                <a:off x="1004" y="2779"/>
                <a:ext cx="275" cy="261"/>
                <a:chOff x="1004" y="2779"/>
                <a:chExt cx="275" cy="261"/>
              </a:xfrm>
            </p:grpSpPr>
            <p:sp>
              <p:nvSpPr>
                <p:cNvPr id="6330" name="Freeform 15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31" name="Freeform 15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32" name="Freeform 15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33" name="Freeform 15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34" name="Rectangle 159"/>
                <p:cNvSpPr>
                  <a:spLocks noChangeArrowheads="1"/>
                </p:cNvSpPr>
                <p:nvPr/>
              </p:nvSpPr>
              <p:spPr bwMode="auto">
                <a:xfrm>
                  <a:off x="1050" y="2797"/>
                  <a:ext cx="183"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35" name="Rectangle 160"/>
                <p:cNvSpPr>
                  <a:spLocks noChangeArrowheads="1"/>
                </p:cNvSpPr>
                <p:nvPr/>
              </p:nvSpPr>
              <p:spPr bwMode="auto">
                <a:xfrm>
                  <a:off x="1013" y="293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36" name="Rectangle 161"/>
                <p:cNvSpPr>
                  <a:spLocks noChangeArrowheads="1"/>
                </p:cNvSpPr>
                <p:nvPr/>
              </p:nvSpPr>
              <p:spPr bwMode="auto">
                <a:xfrm>
                  <a:off x="1067" y="2813"/>
                  <a:ext cx="149"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37" name="Line 162"/>
                <p:cNvSpPr>
                  <a:spLocks noChangeShapeType="1"/>
                </p:cNvSpPr>
                <p:nvPr/>
              </p:nvSpPr>
              <p:spPr bwMode="auto">
                <a:xfrm flipH="1">
                  <a:off x="1189" y="2961"/>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4" name="Group 163"/>
                <p:cNvGrpSpPr>
                  <a:grpSpLocks/>
                </p:cNvGrpSpPr>
                <p:nvPr/>
              </p:nvGrpSpPr>
              <p:grpSpPr bwMode="auto">
                <a:xfrm>
                  <a:off x="1004" y="3002"/>
                  <a:ext cx="275" cy="38"/>
                  <a:chOff x="1004" y="3002"/>
                  <a:chExt cx="275" cy="38"/>
                </a:xfrm>
              </p:grpSpPr>
              <p:sp>
                <p:nvSpPr>
                  <p:cNvPr id="6339" name="Freeform 16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40" name="Freeform 16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41" name="Rectangle 166"/>
                  <p:cNvSpPr>
                    <a:spLocks noChangeArrowheads="1"/>
                  </p:cNvSpPr>
                  <p:nvPr/>
                </p:nvSpPr>
                <p:spPr bwMode="auto">
                  <a:xfrm>
                    <a:off x="1006" y="3029"/>
                    <a:ext cx="271"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5" name="Group 167"/>
              <p:cNvGrpSpPr>
                <a:grpSpLocks/>
              </p:cNvGrpSpPr>
              <p:nvPr/>
            </p:nvGrpSpPr>
            <p:grpSpPr bwMode="auto">
              <a:xfrm>
                <a:off x="997" y="2775"/>
                <a:ext cx="275" cy="260"/>
                <a:chOff x="997" y="2775"/>
                <a:chExt cx="275" cy="260"/>
              </a:xfrm>
            </p:grpSpPr>
            <p:sp>
              <p:nvSpPr>
                <p:cNvPr id="6318" name="Freeform 16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19" name="Freeform 16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20" name="Freeform 17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21" name="Freeform 17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22" name="Rectangle 172"/>
                <p:cNvSpPr>
                  <a:spLocks noChangeArrowheads="1"/>
                </p:cNvSpPr>
                <p:nvPr/>
              </p:nvSpPr>
              <p:spPr bwMode="auto">
                <a:xfrm>
                  <a:off x="1043" y="279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23" name="Rectangle 173"/>
                <p:cNvSpPr>
                  <a:spLocks noChangeArrowheads="1"/>
                </p:cNvSpPr>
                <p:nvPr/>
              </p:nvSpPr>
              <p:spPr bwMode="auto">
                <a:xfrm>
                  <a:off x="1006" y="2934"/>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24" name="Rectangle 174"/>
                <p:cNvSpPr>
                  <a:spLocks noChangeArrowheads="1"/>
                </p:cNvSpPr>
                <p:nvPr/>
              </p:nvSpPr>
              <p:spPr bwMode="auto">
                <a:xfrm>
                  <a:off x="1060" y="280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25" name="Line 175"/>
                <p:cNvSpPr>
                  <a:spLocks noChangeShapeType="1"/>
                </p:cNvSpPr>
                <p:nvPr/>
              </p:nvSpPr>
              <p:spPr bwMode="auto">
                <a:xfrm flipH="1">
                  <a:off x="1182" y="2956"/>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6" name="Group 176"/>
                <p:cNvGrpSpPr>
                  <a:grpSpLocks/>
                </p:cNvGrpSpPr>
                <p:nvPr/>
              </p:nvGrpSpPr>
              <p:grpSpPr bwMode="auto">
                <a:xfrm>
                  <a:off x="997" y="2997"/>
                  <a:ext cx="275" cy="38"/>
                  <a:chOff x="997" y="2997"/>
                  <a:chExt cx="275" cy="38"/>
                </a:xfrm>
              </p:grpSpPr>
              <p:sp>
                <p:nvSpPr>
                  <p:cNvPr id="6327" name="Freeform 17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28" name="Freeform 17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29" name="Rectangle 179"/>
                  <p:cNvSpPr>
                    <a:spLocks noChangeArrowheads="1"/>
                  </p:cNvSpPr>
                  <p:nvPr/>
                </p:nvSpPr>
                <p:spPr bwMode="auto">
                  <a:xfrm>
                    <a:off x="999" y="3024"/>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7" name="Group 180"/>
            <p:cNvGrpSpPr>
              <a:grpSpLocks/>
            </p:cNvGrpSpPr>
            <p:nvPr/>
          </p:nvGrpSpPr>
          <p:grpSpPr bwMode="auto">
            <a:xfrm>
              <a:off x="539750" y="4603750"/>
              <a:ext cx="511175" cy="517525"/>
              <a:chOff x="590" y="3047"/>
              <a:chExt cx="282" cy="265"/>
            </a:xfrm>
          </p:grpSpPr>
          <p:grpSp>
            <p:nvGrpSpPr>
              <p:cNvPr id="28" name="Group 181"/>
              <p:cNvGrpSpPr>
                <a:grpSpLocks/>
              </p:cNvGrpSpPr>
              <p:nvPr/>
            </p:nvGrpSpPr>
            <p:grpSpPr bwMode="auto">
              <a:xfrm>
                <a:off x="596" y="3051"/>
                <a:ext cx="276" cy="261"/>
                <a:chOff x="596" y="3051"/>
                <a:chExt cx="276" cy="261"/>
              </a:xfrm>
            </p:grpSpPr>
            <p:sp>
              <p:nvSpPr>
                <p:cNvPr id="6304" name="Freeform 18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05" name="Freeform 18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06" name="Freeform 18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07" name="Freeform 18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08" name="Rectangle 186"/>
                <p:cNvSpPr>
                  <a:spLocks noChangeArrowheads="1"/>
                </p:cNvSpPr>
                <p:nvPr/>
              </p:nvSpPr>
              <p:spPr bwMode="auto">
                <a:xfrm>
                  <a:off x="642" y="3069"/>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09" name="Rectangle 187"/>
                <p:cNvSpPr>
                  <a:spLocks noChangeArrowheads="1"/>
                </p:cNvSpPr>
                <p:nvPr/>
              </p:nvSpPr>
              <p:spPr bwMode="auto">
                <a:xfrm>
                  <a:off x="605" y="3210"/>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10" name="Rectangle 188"/>
                <p:cNvSpPr>
                  <a:spLocks noChangeArrowheads="1"/>
                </p:cNvSpPr>
                <p:nvPr/>
              </p:nvSpPr>
              <p:spPr bwMode="auto">
                <a:xfrm>
                  <a:off x="659" y="3085"/>
                  <a:ext cx="150"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311" name="Line 189"/>
                <p:cNvSpPr>
                  <a:spLocks noChangeShapeType="1"/>
                </p:cNvSpPr>
                <p:nvPr/>
              </p:nvSpPr>
              <p:spPr bwMode="auto">
                <a:xfrm flipH="1">
                  <a:off x="782" y="323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9" name="Group 190"/>
                <p:cNvGrpSpPr>
                  <a:grpSpLocks/>
                </p:cNvGrpSpPr>
                <p:nvPr/>
              </p:nvGrpSpPr>
              <p:grpSpPr bwMode="auto">
                <a:xfrm>
                  <a:off x="596" y="3274"/>
                  <a:ext cx="276" cy="38"/>
                  <a:chOff x="596" y="3274"/>
                  <a:chExt cx="276" cy="38"/>
                </a:xfrm>
              </p:grpSpPr>
              <p:sp>
                <p:nvSpPr>
                  <p:cNvPr id="6313" name="Freeform 19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14" name="Freeform 19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15" name="Rectangle 193"/>
                  <p:cNvSpPr>
                    <a:spLocks noChangeArrowheads="1"/>
                  </p:cNvSpPr>
                  <p:nvPr/>
                </p:nvSpPr>
                <p:spPr bwMode="auto">
                  <a:xfrm>
                    <a:off x="598" y="3301"/>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30" name="Group 194"/>
              <p:cNvGrpSpPr>
                <a:grpSpLocks/>
              </p:cNvGrpSpPr>
              <p:nvPr/>
            </p:nvGrpSpPr>
            <p:grpSpPr bwMode="auto">
              <a:xfrm>
                <a:off x="590" y="3047"/>
                <a:ext cx="275" cy="260"/>
                <a:chOff x="590" y="3047"/>
                <a:chExt cx="275" cy="260"/>
              </a:xfrm>
            </p:grpSpPr>
            <p:sp>
              <p:nvSpPr>
                <p:cNvPr id="6292" name="Freeform 19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93" name="Freeform 19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94" name="Freeform 19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95" name="Freeform 19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96" name="Rectangle 199"/>
                <p:cNvSpPr>
                  <a:spLocks noChangeArrowheads="1"/>
                </p:cNvSpPr>
                <p:nvPr/>
              </p:nvSpPr>
              <p:spPr bwMode="auto">
                <a:xfrm>
                  <a:off x="636" y="3064"/>
                  <a:ext cx="183"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97" name="Rectangle 200"/>
                <p:cNvSpPr>
                  <a:spLocks noChangeArrowheads="1"/>
                </p:cNvSpPr>
                <p:nvPr/>
              </p:nvSpPr>
              <p:spPr bwMode="auto">
                <a:xfrm>
                  <a:off x="598" y="3206"/>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98" name="Rectangle 201"/>
                <p:cNvSpPr>
                  <a:spLocks noChangeArrowheads="1"/>
                </p:cNvSpPr>
                <p:nvPr/>
              </p:nvSpPr>
              <p:spPr bwMode="auto">
                <a:xfrm>
                  <a:off x="653" y="3080"/>
                  <a:ext cx="149"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99" name="Line 202"/>
                <p:cNvSpPr>
                  <a:spLocks noChangeShapeType="1"/>
                </p:cNvSpPr>
                <p:nvPr/>
              </p:nvSpPr>
              <p:spPr bwMode="auto">
                <a:xfrm flipH="1">
                  <a:off x="775" y="322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31" name="Group 203"/>
                <p:cNvGrpSpPr>
                  <a:grpSpLocks/>
                </p:cNvGrpSpPr>
                <p:nvPr/>
              </p:nvGrpSpPr>
              <p:grpSpPr bwMode="auto">
                <a:xfrm>
                  <a:off x="590" y="3269"/>
                  <a:ext cx="275" cy="38"/>
                  <a:chOff x="590" y="3269"/>
                  <a:chExt cx="275" cy="38"/>
                </a:xfrm>
              </p:grpSpPr>
              <p:sp>
                <p:nvSpPr>
                  <p:cNvPr id="6301" name="Freeform 20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02" name="Freeform 20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303" name="Rectangle 206"/>
                  <p:cNvSpPr>
                    <a:spLocks noChangeArrowheads="1"/>
                  </p:cNvSpPr>
                  <p:nvPr/>
                </p:nvSpPr>
                <p:spPr bwMode="auto">
                  <a:xfrm>
                    <a:off x="591" y="3296"/>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6144" name="Group 207"/>
            <p:cNvGrpSpPr>
              <a:grpSpLocks/>
            </p:cNvGrpSpPr>
            <p:nvPr/>
          </p:nvGrpSpPr>
          <p:grpSpPr bwMode="auto">
            <a:xfrm>
              <a:off x="1112838" y="5226050"/>
              <a:ext cx="509587" cy="517525"/>
              <a:chOff x="906" y="3365"/>
              <a:chExt cx="281" cy="265"/>
            </a:xfrm>
          </p:grpSpPr>
          <p:grpSp>
            <p:nvGrpSpPr>
              <p:cNvPr id="6145" name="Group 208"/>
              <p:cNvGrpSpPr>
                <a:grpSpLocks/>
              </p:cNvGrpSpPr>
              <p:nvPr/>
            </p:nvGrpSpPr>
            <p:grpSpPr bwMode="auto">
              <a:xfrm>
                <a:off x="912" y="3369"/>
                <a:ext cx="275" cy="261"/>
                <a:chOff x="912" y="3369"/>
                <a:chExt cx="275" cy="261"/>
              </a:xfrm>
            </p:grpSpPr>
            <p:sp>
              <p:nvSpPr>
                <p:cNvPr id="6278" name="Freeform 20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79" name="Freeform 21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80" name="Freeform 21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81" name="Freeform 21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82" name="Rectangle 213"/>
                <p:cNvSpPr>
                  <a:spLocks noChangeArrowheads="1"/>
                </p:cNvSpPr>
                <p:nvPr/>
              </p:nvSpPr>
              <p:spPr bwMode="auto">
                <a:xfrm>
                  <a:off x="958" y="3387"/>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83" name="Rectangle 214"/>
                <p:cNvSpPr>
                  <a:spLocks noChangeArrowheads="1"/>
                </p:cNvSpPr>
                <p:nvPr/>
              </p:nvSpPr>
              <p:spPr bwMode="auto">
                <a:xfrm>
                  <a:off x="921" y="352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84" name="Rectangle 215"/>
                <p:cNvSpPr>
                  <a:spLocks noChangeArrowheads="1"/>
                </p:cNvSpPr>
                <p:nvPr/>
              </p:nvSpPr>
              <p:spPr bwMode="auto">
                <a:xfrm>
                  <a:off x="975" y="3403"/>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85" name="Line 216"/>
                <p:cNvSpPr>
                  <a:spLocks noChangeShapeType="1"/>
                </p:cNvSpPr>
                <p:nvPr/>
              </p:nvSpPr>
              <p:spPr bwMode="auto">
                <a:xfrm flipH="1">
                  <a:off x="1097" y="3551"/>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6148" name="Group 217"/>
                <p:cNvGrpSpPr>
                  <a:grpSpLocks/>
                </p:cNvGrpSpPr>
                <p:nvPr/>
              </p:nvGrpSpPr>
              <p:grpSpPr bwMode="auto">
                <a:xfrm>
                  <a:off x="912" y="3592"/>
                  <a:ext cx="275" cy="38"/>
                  <a:chOff x="912" y="3592"/>
                  <a:chExt cx="275" cy="38"/>
                </a:xfrm>
              </p:grpSpPr>
              <p:sp>
                <p:nvSpPr>
                  <p:cNvPr id="6287" name="Freeform 21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88" name="Freeform 21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89" name="Rectangle 220"/>
                  <p:cNvSpPr>
                    <a:spLocks noChangeArrowheads="1"/>
                  </p:cNvSpPr>
                  <p:nvPr/>
                </p:nvSpPr>
                <p:spPr bwMode="auto">
                  <a:xfrm>
                    <a:off x="914" y="3619"/>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6154" name="Group 221"/>
              <p:cNvGrpSpPr>
                <a:grpSpLocks/>
              </p:cNvGrpSpPr>
              <p:nvPr/>
            </p:nvGrpSpPr>
            <p:grpSpPr bwMode="auto">
              <a:xfrm>
                <a:off x="906" y="3365"/>
                <a:ext cx="275" cy="261"/>
                <a:chOff x="906" y="3365"/>
                <a:chExt cx="275" cy="261"/>
              </a:xfrm>
            </p:grpSpPr>
            <p:sp>
              <p:nvSpPr>
                <p:cNvPr id="6266" name="Freeform 22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67" name="Freeform 22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68" name="Freeform 22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69" name="Freeform 22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70" name="Rectangle 226"/>
                <p:cNvSpPr>
                  <a:spLocks noChangeArrowheads="1"/>
                </p:cNvSpPr>
                <p:nvPr/>
              </p:nvSpPr>
              <p:spPr bwMode="auto">
                <a:xfrm>
                  <a:off x="951" y="338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71" name="Rectangle 227"/>
                <p:cNvSpPr>
                  <a:spLocks noChangeArrowheads="1"/>
                </p:cNvSpPr>
                <p:nvPr/>
              </p:nvSpPr>
              <p:spPr bwMode="auto">
                <a:xfrm>
                  <a:off x="914" y="3524"/>
                  <a:ext cx="258"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72" name="Rectangle 228"/>
                <p:cNvSpPr>
                  <a:spLocks noChangeArrowheads="1"/>
                </p:cNvSpPr>
                <p:nvPr/>
              </p:nvSpPr>
              <p:spPr bwMode="auto">
                <a:xfrm>
                  <a:off x="968" y="339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73" name="Line 229"/>
                <p:cNvSpPr>
                  <a:spLocks noChangeShapeType="1"/>
                </p:cNvSpPr>
                <p:nvPr/>
              </p:nvSpPr>
              <p:spPr bwMode="auto">
                <a:xfrm flipH="1">
                  <a:off x="1091" y="3546"/>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6155" name="Group 230"/>
                <p:cNvGrpSpPr>
                  <a:grpSpLocks/>
                </p:cNvGrpSpPr>
                <p:nvPr/>
              </p:nvGrpSpPr>
              <p:grpSpPr bwMode="auto">
                <a:xfrm>
                  <a:off x="906" y="3587"/>
                  <a:ext cx="275" cy="39"/>
                  <a:chOff x="906" y="3587"/>
                  <a:chExt cx="275" cy="39"/>
                </a:xfrm>
              </p:grpSpPr>
              <p:sp>
                <p:nvSpPr>
                  <p:cNvPr id="6275" name="Freeform 23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76" name="Freeform 23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77" name="Rectangle 233"/>
                  <p:cNvSpPr>
                    <a:spLocks noChangeArrowheads="1"/>
                  </p:cNvSpPr>
                  <p:nvPr/>
                </p:nvSpPr>
                <p:spPr bwMode="auto">
                  <a:xfrm>
                    <a:off x="907" y="3614"/>
                    <a:ext cx="272" cy="12"/>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6156" name="Group 234"/>
            <p:cNvGrpSpPr>
              <a:grpSpLocks/>
            </p:cNvGrpSpPr>
            <p:nvPr/>
          </p:nvGrpSpPr>
          <p:grpSpPr bwMode="auto">
            <a:xfrm>
              <a:off x="2603500" y="5346700"/>
              <a:ext cx="444500" cy="839788"/>
              <a:chOff x="1660" y="3427"/>
              <a:chExt cx="217" cy="339"/>
            </a:xfrm>
          </p:grpSpPr>
          <p:grpSp>
            <p:nvGrpSpPr>
              <p:cNvPr id="6165" name="Group 235"/>
              <p:cNvGrpSpPr>
                <a:grpSpLocks/>
              </p:cNvGrpSpPr>
              <p:nvPr/>
            </p:nvGrpSpPr>
            <p:grpSpPr bwMode="auto">
              <a:xfrm>
                <a:off x="1665" y="3433"/>
                <a:ext cx="212" cy="333"/>
                <a:chOff x="1665" y="3433"/>
                <a:chExt cx="212" cy="333"/>
              </a:xfrm>
            </p:grpSpPr>
            <p:sp>
              <p:nvSpPr>
                <p:cNvPr id="6255" name="Freeform 236"/>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56" name="Freeform 237"/>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57" name="Freeform 238"/>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58" name="Freeform 239"/>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59" name="Rectangle 240"/>
                <p:cNvSpPr>
                  <a:spLocks noChangeArrowheads="1"/>
                </p:cNvSpPr>
                <p:nvPr/>
              </p:nvSpPr>
              <p:spPr bwMode="auto">
                <a:xfrm>
                  <a:off x="1665" y="3496"/>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60" name="Rectangle 241"/>
                <p:cNvSpPr>
                  <a:spLocks noChangeArrowheads="1"/>
                </p:cNvSpPr>
                <p:nvPr/>
              </p:nvSpPr>
              <p:spPr bwMode="auto">
                <a:xfrm>
                  <a:off x="1671" y="3509"/>
                  <a:ext cx="65" cy="43"/>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61" name="Line 242"/>
                <p:cNvSpPr>
                  <a:spLocks noChangeShapeType="1"/>
                </p:cNvSpPr>
                <p:nvPr/>
              </p:nvSpPr>
              <p:spPr bwMode="auto">
                <a:xfrm>
                  <a:off x="1676" y="3534"/>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262" name="Line 243"/>
                <p:cNvSpPr>
                  <a:spLocks noChangeShapeType="1"/>
                </p:cNvSpPr>
                <p:nvPr/>
              </p:nvSpPr>
              <p:spPr bwMode="auto">
                <a:xfrm flipH="1">
                  <a:off x="1665" y="370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263" name="Line 244"/>
                <p:cNvSpPr>
                  <a:spLocks noChangeShapeType="1"/>
                </p:cNvSpPr>
                <p:nvPr/>
              </p:nvSpPr>
              <p:spPr bwMode="auto">
                <a:xfrm flipH="1">
                  <a:off x="1665" y="3596"/>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6166" name="Group 245"/>
              <p:cNvGrpSpPr>
                <a:grpSpLocks/>
              </p:cNvGrpSpPr>
              <p:nvPr/>
            </p:nvGrpSpPr>
            <p:grpSpPr bwMode="auto">
              <a:xfrm>
                <a:off x="1660" y="3427"/>
                <a:ext cx="212" cy="333"/>
                <a:chOff x="1660" y="3427"/>
                <a:chExt cx="212" cy="333"/>
              </a:xfrm>
            </p:grpSpPr>
            <p:sp>
              <p:nvSpPr>
                <p:cNvPr id="6246" name="Freeform 246"/>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47" name="Freeform 247"/>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48" name="Freeform 248"/>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49" name="Freeform 249"/>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50" name="Rectangle 250"/>
                <p:cNvSpPr>
                  <a:spLocks noChangeArrowheads="1"/>
                </p:cNvSpPr>
                <p:nvPr/>
              </p:nvSpPr>
              <p:spPr bwMode="auto">
                <a:xfrm>
                  <a:off x="1660" y="3490"/>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51" name="Rectangle 251"/>
                <p:cNvSpPr>
                  <a:spLocks noChangeArrowheads="1"/>
                </p:cNvSpPr>
                <p:nvPr/>
              </p:nvSpPr>
              <p:spPr bwMode="auto">
                <a:xfrm>
                  <a:off x="1665" y="3502"/>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52" name="Line 252"/>
                <p:cNvSpPr>
                  <a:spLocks noChangeShapeType="1"/>
                </p:cNvSpPr>
                <p:nvPr/>
              </p:nvSpPr>
              <p:spPr bwMode="auto">
                <a:xfrm>
                  <a:off x="1676" y="3521"/>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253" name="Line 253"/>
                <p:cNvSpPr>
                  <a:spLocks noChangeShapeType="1"/>
                </p:cNvSpPr>
                <p:nvPr/>
              </p:nvSpPr>
              <p:spPr bwMode="auto">
                <a:xfrm flipH="1">
                  <a:off x="1665" y="370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254" name="Line 254"/>
                <p:cNvSpPr>
                  <a:spLocks noChangeShapeType="1"/>
                </p:cNvSpPr>
                <p:nvPr/>
              </p:nvSpPr>
              <p:spPr bwMode="auto">
                <a:xfrm flipH="1">
                  <a:off x="1665" y="3590"/>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6171" name="Rectangle 255"/>
            <p:cNvSpPr>
              <a:spLocks noChangeArrowheads="1"/>
            </p:cNvSpPr>
            <p:nvPr/>
          </p:nvSpPr>
          <p:spPr bwMode="auto">
            <a:xfrm>
              <a:off x="2370138" y="3798888"/>
              <a:ext cx="857250" cy="619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172" name="Rectangle 256"/>
            <p:cNvSpPr>
              <a:spLocks noChangeArrowheads="1"/>
            </p:cNvSpPr>
            <p:nvPr/>
          </p:nvSpPr>
          <p:spPr bwMode="auto">
            <a:xfrm>
              <a:off x="2470150" y="3938588"/>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校园网</a:t>
              </a:r>
            </a:p>
          </p:txBody>
        </p:sp>
        <p:sp>
          <p:nvSpPr>
            <p:cNvPr id="6173" name="Rectangle 257"/>
            <p:cNvSpPr>
              <a:spLocks noChangeArrowheads="1"/>
            </p:cNvSpPr>
            <p:nvPr/>
          </p:nvSpPr>
          <p:spPr bwMode="auto">
            <a:xfrm>
              <a:off x="3192463" y="5832475"/>
              <a:ext cx="1074737" cy="620713"/>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174" name="Rectangle 258"/>
            <p:cNvSpPr>
              <a:spLocks noChangeArrowheads="1"/>
            </p:cNvSpPr>
            <p:nvPr/>
          </p:nvSpPr>
          <p:spPr bwMode="auto">
            <a:xfrm>
              <a:off x="3527425" y="5949950"/>
              <a:ext cx="2032000" cy="609600"/>
            </a:xfrm>
            <a:prstGeom prst="rect">
              <a:avLst/>
            </a:prstGeom>
            <a:noFill/>
            <a:ln w="9525">
              <a:noFill/>
              <a:miter lim="800000"/>
              <a:headEnd/>
              <a:tailEnd/>
            </a:ln>
          </p:spPr>
          <p:txBody>
            <a:bodyPr wrap="none" lIns="0" tIns="0" rIns="0" bIns="0">
              <a:spAutoFit/>
            </a:bodyPr>
            <a:lstStyle/>
            <a:p>
              <a:pPr algn="ctr"/>
              <a:r>
                <a:rPr kumimoji="1" lang="zh-CN" altLang="en-US" sz="2000" b="1">
                  <a:latin typeface="华文新魏" pitchFamily="2" charset="-122"/>
                  <a:ea typeface="华文新魏" pitchFamily="2" charset="-122"/>
                </a:rPr>
                <a:t>校园网的高速缓存</a:t>
              </a:r>
            </a:p>
            <a:p>
              <a:pPr algn="ctr"/>
              <a:r>
                <a:rPr kumimoji="1" lang="zh-CN" altLang="en-US" sz="2000" b="1">
                  <a:latin typeface="华文新魏" pitchFamily="2" charset="-122"/>
                  <a:ea typeface="华文新魏" pitchFamily="2" charset="-122"/>
                </a:rPr>
                <a:t>（代理服务器）</a:t>
              </a:r>
            </a:p>
          </p:txBody>
        </p:sp>
        <p:grpSp>
          <p:nvGrpSpPr>
            <p:cNvPr id="6167" name="Group 259"/>
            <p:cNvGrpSpPr>
              <a:grpSpLocks/>
            </p:cNvGrpSpPr>
            <p:nvPr/>
          </p:nvGrpSpPr>
          <p:grpSpPr bwMode="auto">
            <a:xfrm>
              <a:off x="8070850" y="3213100"/>
              <a:ext cx="392113" cy="661988"/>
              <a:chOff x="4305" y="2335"/>
              <a:chExt cx="216" cy="339"/>
            </a:xfrm>
          </p:grpSpPr>
          <p:grpSp>
            <p:nvGrpSpPr>
              <p:cNvPr id="6168" name="Group 260"/>
              <p:cNvGrpSpPr>
                <a:grpSpLocks/>
              </p:cNvGrpSpPr>
              <p:nvPr/>
            </p:nvGrpSpPr>
            <p:grpSpPr bwMode="auto">
              <a:xfrm>
                <a:off x="4310" y="2341"/>
                <a:ext cx="211" cy="333"/>
                <a:chOff x="4310" y="2341"/>
                <a:chExt cx="211" cy="333"/>
              </a:xfrm>
            </p:grpSpPr>
            <p:sp>
              <p:nvSpPr>
                <p:cNvPr id="6235" name="Freeform 261"/>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36" name="Freeform 262"/>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37" name="Freeform 263"/>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38" name="Freeform 264"/>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39" name="Rectangle 265"/>
                <p:cNvSpPr>
                  <a:spLocks noChangeArrowheads="1"/>
                </p:cNvSpPr>
                <p:nvPr/>
              </p:nvSpPr>
              <p:spPr bwMode="auto">
                <a:xfrm>
                  <a:off x="4310" y="2404"/>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40" name="Rectangle 266"/>
                <p:cNvSpPr>
                  <a:spLocks noChangeArrowheads="1"/>
                </p:cNvSpPr>
                <p:nvPr/>
              </p:nvSpPr>
              <p:spPr bwMode="auto">
                <a:xfrm>
                  <a:off x="4315" y="241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41" name="Line 267"/>
                <p:cNvSpPr>
                  <a:spLocks noChangeShapeType="1"/>
                </p:cNvSpPr>
                <p:nvPr/>
              </p:nvSpPr>
              <p:spPr bwMode="auto">
                <a:xfrm>
                  <a:off x="4320" y="2441"/>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242" name="Line 268"/>
                <p:cNvSpPr>
                  <a:spLocks noChangeShapeType="1"/>
                </p:cNvSpPr>
                <p:nvPr/>
              </p:nvSpPr>
              <p:spPr bwMode="auto">
                <a:xfrm flipH="1">
                  <a:off x="4310" y="2617"/>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6243" name="Line 269"/>
                <p:cNvSpPr>
                  <a:spLocks noChangeShapeType="1"/>
                </p:cNvSpPr>
                <p:nvPr/>
              </p:nvSpPr>
              <p:spPr bwMode="auto">
                <a:xfrm flipH="1">
                  <a:off x="4310" y="2504"/>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6169" name="Group 270"/>
              <p:cNvGrpSpPr>
                <a:grpSpLocks/>
              </p:cNvGrpSpPr>
              <p:nvPr/>
            </p:nvGrpSpPr>
            <p:grpSpPr bwMode="auto">
              <a:xfrm>
                <a:off x="4305" y="2335"/>
                <a:ext cx="211" cy="332"/>
                <a:chOff x="4305" y="2335"/>
                <a:chExt cx="211" cy="332"/>
              </a:xfrm>
            </p:grpSpPr>
            <p:sp>
              <p:nvSpPr>
                <p:cNvPr id="6226" name="Freeform 271"/>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27" name="Freeform 272"/>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28" name="Freeform 273"/>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29" name="Freeform 274"/>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30" name="Rectangle 275"/>
                <p:cNvSpPr>
                  <a:spLocks noChangeArrowheads="1"/>
                </p:cNvSpPr>
                <p:nvPr/>
              </p:nvSpPr>
              <p:spPr bwMode="auto">
                <a:xfrm>
                  <a:off x="4305" y="2398"/>
                  <a:ext cx="116"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31" name="Rectangle 276"/>
                <p:cNvSpPr>
                  <a:spLocks noChangeArrowheads="1"/>
                </p:cNvSpPr>
                <p:nvPr/>
              </p:nvSpPr>
              <p:spPr bwMode="auto">
                <a:xfrm>
                  <a:off x="4310" y="241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32" name="Line 277"/>
                <p:cNvSpPr>
                  <a:spLocks noChangeShapeType="1"/>
                </p:cNvSpPr>
                <p:nvPr/>
              </p:nvSpPr>
              <p:spPr bwMode="auto">
                <a:xfrm>
                  <a:off x="4320" y="242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233" name="Line 278"/>
                <p:cNvSpPr>
                  <a:spLocks noChangeShapeType="1"/>
                </p:cNvSpPr>
                <p:nvPr/>
              </p:nvSpPr>
              <p:spPr bwMode="auto">
                <a:xfrm flipH="1">
                  <a:off x="4310" y="2611"/>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6234" name="Line 279"/>
                <p:cNvSpPr>
                  <a:spLocks noChangeShapeType="1"/>
                </p:cNvSpPr>
                <p:nvPr/>
              </p:nvSpPr>
              <p:spPr bwMode="auto">
                <a:xfrm flipH="1">
                  <a:off x="4310" y="2498"/>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6176" name="Rectangle 280"/>
            <p:cNvSpPr>
              <a:spLocks noChangeArrowheads="1"/>
            </p:cNvSpPr>
            <p:nvPr/>
          </p:nvSpPr>
          <p:spPr bwMode="auto">
            <a:xfrm>
              <a:off x="6781800" y="3373438"/>
              <a:ext cx="1282402" cy="307777"/>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源点服务器</a:t>
              </a:r>
            </a:p>
          </p:txBody>
        </p:sp>
        <p:sp>
          <p:nvSpPr>
            <p:cNvPr id="6177" name="Rectangle 281"/>
            <p:cNvSpPr>
              <a:spLocks noChangeArrowheads="1"/>
            </p:cNvSpPr>
            <p:nvPr/>
          </p:nvSpPr>
          <p:spPr bwMode="auto">
            <a:xfrm>
              <a:off x="4178300" y="4381500"/>
              <a:ext cx="8175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178" name="Rectangle 282"/>
            <p:cNvSpPr>
              <a:spLocks noChangeArrowheads="1"/>
            </p:cNvSpPr>
            <p:nvPr/>
          </p:nvSpPr>
          <p:spPr bwMode="auto">
            <a:xfrm>
              <a:off x="4716463" y="4448175"/>
              <a:ext cx="777457"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2 Mb/s</a:t>
              </a:r>
            </a:p>
          </p:txBody>
        </p:sp>
        <p:grpSp>
          <p:nvGrpSpPr>
            <p:cNvPr id="6170" name="Group 283"/>
            <p:cNvGrpSpPr>
              <a:grpSpLocks/>
            </p:cNvGrpSpPr>
            <p:nvPr/>
          </p:nvGrpSpPr>
          <p:grpSpPr bwMode="auto">
            <a:xfrm>
              <a:off x="2863850" y="5832475"/>
              <a:ext cx="522288" cy="260350"/>
              <a:chOff x="1872" y="3676"/>
              <a:chExt cx="227" cy="136"/>
            </a:xfrm>
          </p:grpSpPr>
          <p:sp>
            <p:nvSpPr>
              <p:cNvPr id="6222" name="Line 284"/>
              <p:cNvSpPr>
                <a:spLocks noChangeShapeType="1"/>
              </p:cNvSpPr>
              <p:nvPr/>
            </p:nvSpPr>
            <p:spPr bwMode="auto">
              <a:xfrm>
                <a:off x="1919" y="3702"/>
                <a:ext cx="180" cy="11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223" name="Freeform 285"/>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grpSp>
          <p:nvGrpSpPr>
            <p:cNvPr id="6175" name="Group 286"/>
            <p:cNvGrpSpPr>
              <a:grpSpLocks/>
            </p:cNvGrpSpPr>
            <p:nvPr/>
          </p:nvGrpSpPr>
          <p:grpSpPr bwMode="auto">
            <a:xfrm>
              <a:off x="6070600" y="4576763"/>
              <a:ext cx="560388" cy="374650"/>
              <a:chOff x="3202" y="3033"/>
              <a:chExt cx="309" cy="192"/>
            </a:xfrm>
          </p:grpSpPr>
          <p:sp>
            <p:nvSpPr>
              <p:cNvPr id="6197" name="Oval 287"/>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6198" name="Rectangle 288"/>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199" name="Rectangle 289"/>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200" name="Oval 290"/>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6179" name="Group 291"/>
              <p:cNvGrpSpPr>
                <a:grpSpLocks/>
              </p:cNvGrpSpPr>
              <p:nvPr/>
            </p:nvGrpSpPr>
            <p:grpSpPr bwMode="auto">
              <a:xfrm>
                <a:off x="3249" y="3046"/>
                <a:ext cx="214" cy="86"/>
                <a:chOff x="3249" y="3046"/>
                <a:chExt cx="214" cy="86"/>
              </a:xfrm>
            </p:grpSpPr>
            <p:grpSp>
              <p:nvGrpSpPr>
                <p:cNvPr id="6180" name="Group 292"/>
                <p:cNvGrpSpPr>
                  <a:grpSpLocks/>
                </p:cNvGrpSpPr>
                <p:nvPr/>
              </p:nvGrpSpPr>
              <p:grpSpPr bwMode="auto">
                <a:xfrm>
                  <a:off x="3249" y="3046"/>
                  <a:ext cx="212" cy="84"/>
                  <a:chOff x="3249" y="3046"/>
                  <a:chExt cx="212" cy="84"/>
                </a:xfrm>
              </p:grpSpPr>
              <p:sp>
                <p:nvSpPr>
                  <p:cNvPr id="6214" name="Freeform 293"/>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15" name="Freeform 294"/>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16" name="Freeform 295"/>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17" name="Freeform 296"/>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18" name="Freeform 297"/>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19" name="Freeform 298"/>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20" name="Freeform 299"/>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21" name="Freeform 300"/>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6189" name="Group 301"/>
                <p:cNvGrpSpPr>
                  <a:grpSpLocks/>
                </p:cNvGrpSpPr>
                <p:nvPr/>
              </p:nvGrpSpPr>
              <p:grpSpPr bwMode="auto">
                <a:xfrm>
                  <a:off x="3251" y="3048"/>
                  <a:ext cx="212" cy="84"/>
                  <a:chOff x="3251" y="3048"/>
                  <a:chExt cx="212" cy="84"/>
                </a:xfrm>
              </p:grpSpPr>
              <p:sp>
                <p:nvSpPr>
                  <p:cNvPr id="6206" name="Freeform 302"/>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07" name="Freeform 303"/>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08" name="Freeform 304"/>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09" name="Freeform 305"/>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10" name="Freeform 306"/>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11" name="Freeform 307"/>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12" name="Freeform 308"/>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6213" name="Freeform 309"/>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6202" name="Line 310"/>
              <p:cNvSpPr>
                <a:spLocks noChangeShapeType="1"/>
              </p:cNvSpPr>
              <p:nvPr/>
            </p:nvSpPr>
            <p:spPr bwMode="auto">
              <a:xfrm>
                <a:off x="320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6203" name="Line 311"/>
              <p:cNvSpPr>
                <a:spLocks noChangeShapeType="1"/>
              </p:cNvSpPr>
              <p:nvPr/>
            </p:nvSpPr>
            <p:spPr bwMode="auto">
              <a:xfrm>
                <a:off x="3510"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sp>
          <p:nvSpPr>
            <p:cNvPr id="6181" name="Rectangle 312"/>
            <p:cNvSpPr>
              <a:spLocks noChangeArrowheads="1"/>
            </p:cNvSpPr>
            <p:nvPr/>
          </p:nvSpPr>
          <p:spPr bwMode="auto">
            <a:xfrm>
              <a:off x="6642100" y="4152900"/>
              <a:ext cx="8556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182" name="Rectangle 313"/>
            <p:cNvSpPr>
              <a:spLocks noChangeArrowheads="1"/>
            </p:cNvSpPr>
            <p:nvPr/>
          </p:nvSpPr>
          <p:spPr bwMode="auto">
            <a:xfrm>
              <a:off x="6948488" y="4581525"/>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因特网</a:t>
              </a:r>
            </a:p>
          </p:txBody>
        </p:sp>
        <p:sp>
          <p:nvSpPr>
            <p:cNvPr id="6183" name="Rectangle 314"/>
            <p:cNvSpPr>
              <a:spLocks noChangeArrowheads="1"/>
            </p:cNvSpPr>
            <p:nvPr/>
          </p:nvSpPr>
          <p:spPr bwMode="auto">
            <a:xfrm>
              <a:off x="3686175" y="4240213"/>
              <a:ext cx="384175" cy="366712"/>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184" name="Rectangle 315"/>
            <p:cNvSpPr>
              <a:spLocks noChangeArrowheads="1"/>
            </p:cNvSpPr>
            <p:nvPr/>
          </p:nvSpPr>
          <p:spPr bwMode="auto">
            <a:xfrm>
              <a:off x="2863850" y="4948238"/>
              <a:ext cx="417513"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185" name="Rectangle 316"/>
            <p:cNvSpPr>
              <a:spLocks noChangeArrowheads="1"/>
            </p:cNvSpPr>
            <p:nvPr/>
          </p:nvSpPr>
          <p:spPr bwMode="auto">
            <a:xfrm>
              <a:off x="1708150" y="4594225"/>
              <a:ext cx="419100"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6186" name="Rectangle 317"/>
            <p:cNvSpPr>
              <a:spLocks noChangeArrowheads="1"/>
            </p:cNvSpPr>
            <p:nvPr/>
          </p:nvSpPr>
          <p:spPr bwMode="auto">
            <a:xfrm>
              <a:off x="427038" y="4254500"/>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浏览器</a:t>
              </a:r>
            </a:p>
          </p:txBody>
        </p:sp>
        <p:sp>
          <p:nvSpPr>
            <p:cNvPr id="6187" name="Rectangle 318"/>
            <p:cNvSpPr>
              <a:spLocks noChangeArrowheads="1"/>
            </p:cNvSpPr>
            <p:nvPr/>
          </p:nvSpPr>
          <p:spPr bwMode="auto">
            <a:xfrm>
              <a:off x="3732213" y="4268788"/>
              <a:ext cx="230832"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1</a:t>
              </a:r>
            </a:p>
          </p:txBody>
        </p:sp>
        <p:sp>
          <p:nvSpPr>
            <p:cNvPr id="6188" name="Rectangle 319"/>
            <p:cNvSpPr>
              <a:spLocks noChangeArrowheads="1"/>
            </p:cNvSpPr>
            <p:nvPr/>
          </p:nvSpPr>
          <p:spPr bwMode="auto">
            <a:xfrm>
              <a:off x="5895975" y="4294188"/>
              <a:ext cx="261290"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2</a:t>
              </a:r>
            </a:p>
          </p:txBody>
        </p:sp>
        <p:sp>
          <p:nvSpPr>
            <p:cNvPr id="649536" name="Freeform 320"/>
            <p:cNvSpPr>
              <a:spLocks/>
            </p:cNvSpPr>
            <p:nvPr/>
          </p:nvSpPr>
          <p:spPr bwMode="auto">
            <a:xfrm>
              <a:off x="1695450" y="4557713"/>
              <a:ext cx="914400" cy="1023937"/>
            </a:xfrm>
            <a:custGeom>
              <a:avLst/>
              <a:gdLst>
                <a:gd name="T0" fmla="*/ 0 w 504"/>
                <a:gd name="T1" fmla="*/ 0 h 524"/>
                <a:gd name="T2" fmla="*/ 2147483647 w 504"/>
                <a:gd name="T3" fmla="*/ 2147483647 h 524"/>
                <a:gd name="T4" fmla="*/ 0 60000 65536"/>
                <a:gd name="T5" fmla="*/ 0 60000 65536"/>
                <a:gd name="T6" fmla="*/ 0 w 504"/>
                <a:gd name="T7" fmla="*/ 0 h 524"/>
                <a:gd name="T8" fmla="*/ 504 w 504"/>
                <a:gd name="T9" fmla="*/ 524 h 524"/>
              </a:gdLst>
              <a:ahLst/>
              <a:cxnLst>
                <a:cxn ang="T4">
                  <a:pos x="T0" y="T1"/>
                </a:cxn>
                <a:cxn ang="T5">
                  <a:pos x="T2" y="T3"/>
                </a:cxn>
              </a:cxnLst>
              <a:rect l="T6" t="T7" r="T8" b="T9"/>
              <a:pathLst>
                <a:path w="504" h="524">
                  <a:moveTo>
                    <a:pt x="0" y="0"/>
                  </a:moveTo>
                  <a:cubicBezTo>
                    <a:pt x="84" y="87"/>
                    <a:pt x="399" y="415"/>
                    <a:pt x="504" y="524"/>
                  </a:cubicBezTo>
                </a:path>
              </a:pathLst>
            </a:custGeom>
            <a:noFill/>
            <a:ln w="38100">
              <a:solidFill>
                <a:schemeClr val="hlink"/>
              </a:solidFill>
              <a:round/>
              <a:headEnd type="triangle" w="med" len="med"/>
              <a:tailEnd type="none" w="med" len="lg"/>
            </a:ln>
          </p:spPr>
          <p:txBody>
            <a:bodyPr/>
            <a:lstStyle/>
            <a:p>
              <a:endParaRPr lang="zh-CN" altLang="en-US" b="1">
                <a:latin typeface="华文新魏" pitchFamily="2" charset="-122"/>
                <a:ea typeface="华文新魏" pitchFamily="2" charset="-122"/>
              </a:endParaRPr>
            </a:p>
          </p:txBody>
        </p:sp>
        <p:sp>
          <p:nvSpPr>
            <p:cNvPr id="649537" name="Freeform 321"/>
            <p:cNvSpPr>
              <a:spLocks/>
            </p:cNvSpPr>
            <p:nvPr/>
          </p:nvSpPr>
          <p:spPr bwMode="auto">
            <a:xfrm>
              <a:off x="990600" y="4913313"/>
              <a:ext cx="1663700" cy="871537"/>
            </a:xfrm>
            <a:custGeom>
              <a:avLst/>
              <a:gdLst>
                <a:gd name="T0" fmla="*/ 0 w 917"/>
                <a:gd name="T1" fmla="*/ 0 h 446"/>
                <a:gd name="T2" fmla="*/ 2147483647 w 917"/>
                <a:gd name="T3" fmla="*/ 2147483647 h 446"/>
                <a:gd name="T4" fmla="*/ 0 60000 65536"/>
                <a:gd name="T5" fmla="*/ 0 60000 65536"/>
                <a:gd name="T6" fmla="*/ 0 w 917"/>
                <a:gd name="T7" fmla="*/ 0 h 446"/>
                <a:gd name="T8" fmla="*/ 917 w 917"/>
                <a:gd name="T9" fmla="*/ 446 h 446"/>
              </a:gdLst>
              <a:ahLst/>
              <a:cxnLst>
                <a:cxn ang="T4">
                  <a:pos x="T0" y="T1"/>
                </a:cxn>
                <a:cxn ang="T5">
                  <a:pos x="T2" y="T3"/>
                </a:cxn>
              </a:cxnLst>
              <a:rect l="T6" t="T7" r="T8" b="T9"/>
              <a:pathLst>
                <a:path w="917" h="446">
                  <a:moveTo>
                    <a:pt x="0" y="0"/>
                  </a:moveTo>
                  <a:cubicBezTo>
                    <a:pt x="153" y="74"/>
                    <a:pt x="726" y="353"/>
                    <a:pt x="917" y="446"/>
                  </a:cubicBezTo>
                </a:path>
              </a:pathLst>
            </a:custGeom>
            <a:noFill/>
            <a:ln w="38100">
              <a:solidFill>
                <a:schemeClr val="hlink"/>
              </a:solidFill>
              <a:round/>
              <a:headEnd type="triangle" w="med" len="med"/>
              <a:tailEnd type="none" w="med" len="lg"/>
            </a:ln>
          </p:spPr>
          <p:txBody>
            <a:bodyPr/>
            <a:lstStyle/>
            <a:p>
              <a:endParaRPr lang="zh-CN" altLang="en-US" b="1">
                <a:latin typeface="华文新魏" pitchFamily="2" charset="-122"/>
                <a:ea typeface="华文新魏" pitchFamily="2" charset="-122"/>
              </a:endParaRPr>
            </a:p>
          </p:txBody>
        </p:sp>
        <p:sp>
          <p:nvSpPr>
            <p:cNvPr id="649538" name="Freeform 322"/>
            <p:cNvSpPr>
              <a:spLocks/>
            </p:cNvSpPr>
            <p:nvPr/>
          </p:nvSpPr>
          <p:spPr bwMode="auto">
            <a:xfrm>
              <a:off x="1554163" y="5565775"/>
              <a:ext cx="1066800" cy="366713"/>
            </a:xfrm>
            <a:custGeom>
              <a:avLst/>
              <a:gdLst>
                <a:gd name="T0" fmla="*/ 0 w 588"/>
                <a:gd name="T1" fmla="*/ 0 h 188"/>
                <a:gd name="T2" fmla="*/ 2147483647 w 588"/>
                <a:gd name="T3" fmla="*/ 2147483647 h 188"/>
                <a:gd name="T4" fmla="*/ 0 60000 65536"/>
                <a:gd name="T5" fmla="*/ 0 60000 65536"/>
                <a:gd name="T6" fmla="*/ 0 w 588"/>
                <a:gd name="T7" fmla="*/ 0 h 188"/>
                <a:gd name="T8" fmla="*/ 588 w 588"/>
                <a:gd name="T9" fmla="*/ 188 h 188"/>
              </a:gdLst>
              <a:ahLst/>
              <a:cxnLst>
                <a:cxn ang="T4">
                  <a:pos x="T0" y="T1"/>
                </a:cxn>
                <a:cxn ang="T5">
                  <a:pos x="T2" y="T3"/>
                </a:cxn>
              </a:cxnLst>
              <a:rect l="T6" t="T7" r="T8" b="T9"/>
              <a:pathLst>
                <a:path w="588" h="188">
                  <a:moveTo>
                    <a:pt x="0" y="0"/>
                  </a:moveTo>
                  <a:cubicBezTo>
                    <a:pt x="98" y="31"/>
                    <a:pt x="466" y="149"/>
                    <a:pt x="588" y="188"/>
                  </a:cubicBezTo>
                </a:path>
              </a:pathLst>
            </a:custGeom>
            <a:noFill/>
            <a:ln w="38100">
              <a:solidFill>
                <a:schemeClr val="hlink"/>
              </a:solidFill>
              <a:round/>
              <a:headEnd type="triangle" w="med" len="med"/>
              <a:tailEnd type="none" w="med" len="lg"/>
            </a:ln>
          </p:spPr>
          <p:txBody>
            <a:bodyPr/>
            <a:lstStyle/>
            <a:p>
              <a:endParaRPr lang="zh-CN" altLang="en-US" b="1">
                <a:latin typeface="华文新魏" pitchFamily="2" charset="-122"/>
                <a:ea typeface="华文新魏" pitchFamily="2" charset="-122"/>
              </a:endParaRPr>
            </a:p>
          </p:txBody>
        </p:sp>
        <p:sp>
          <p:nvSpPr>
            <p:cNvPr id="649539" name="Freeform 323"/>
            <p:cNvSpPr>
              <a:spLocks/>
            </p:cNvSpPr>
            <p:nvPr/>
          </p:nvSpPr>
          <p:spPr bwMode="auto">
            <a:xfrm>
              <a:off x="1565275" y="3671888"/>
              <a:ext cx="1125538" cy="1776412"/>
            </a:xfrm>
            <a:custGeom>
              <a:avLst/>
              <a:gdLst>
                <a:gd name="T0" fmla="*/ 0 w 620"/>
                <a:gd name="T1" fmla="*/ 0 h 909"/>
                <a:gd name="T2" fmla="*/ 2147483647 w 620"/>
                <a:gd name="T3" fmla="*/ 2147483647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a:solidFill>
                <a:schemeClr val="hlink"/>
              </a:solidFill>
              <a:round/>
              <a:headEnd type="triangle" w="med" len="med"/>
              <a:tailEnd type="none" w="med" len="lg"/>
            </a:ln>
          </p:spPr>
          <p:txBody>
            <a:bodyPr/>
            <a:lstStyle/>
            <a:p>
              <a:endParaRPr lang="zh-CN" altLang="en-US" b="1">
                <a:latin typeface="华文新魏" pitchFamily="2" charset="-122"/>
                <a:ea typeface="华文新魏" pitchFamily="2" charset="-122"/>
              </a:endParaRPr>
            </a:p>
          </p:txBody>
        </p:sp>
        <p:sp>
          <p:nvSpPr>
            <p:cNvPr id="6193" name="Text Box 324"/>
            <p:cNvSpPr txBox="1">
              <a:spLocks noChangeArrowheads="1"/>
            </p:cNvSpPr>
            <p:nvPr/>
          </p:nvSpPr>
          <p:spPr bwMode="auto">
            <a:xfrm>
              <a:off x="1547813" y="1844675"/>
              <a:ext cx="7148512" cy="831850"/>
            </a:xfrm>
            <a:prstGeom prst="rect">
              <a:avLst/>
            </a:prstGeom>
            <a:noFill/>
            <a:ln w="9525">
              <a:noFill/>
              <a:miter lim="800000"/>
              <a:headEnd/>
              <a:tailEnd/>
            </a:ln>
          </p:spPr>
          <p:txBody>
            <a:bodyPr>
              <a:spAutoFit/>
            </a:bodyPr>
            <a:lstStyle/>
            <a:p>
              <a:r>
                <a:rPr lang="en-US" altLang="zh-CN" sz="2400" b="1">
                  <a:latin typeface="华文新魏" pitchFamily="2" charset="-122"/>
                  <a:ea typeface="华文新魏" pitchFamily="2" charset="-122"/>
                </a:rPr>
                <a:t>(2) </a:t>
              </a:r>
              <a:r>
                <a:rPr lang="zh-CN" altLang="en-US" sz="2400" b="1">
                  <a:latin typeface="华文新魏" pitchFamily="2" charset="-122"/>
                  <a:ea typeface="华文新魏" pitchFamily="2" charset="-122"/>
                </a:rPr>
                <a:t>若高速缓存已经存放了所请求的对象，则将此对象放入 </a:t>
              </a:r>
              <a:r>
                <a:rPr lang="en-US" altLang="zh-CN" sz="2400" b="1">
                  <a:latin typeface="华文新魏" pitchFamily="2" charset="-122"/>
                  <a:ea typeface="华文新魏" pitchFamily="2" charset="-122"/>
                </a:rPr>
                <a:t>HTTP </a:t>
              </a:r>
              <a:r>
                <a:rPr lang="zh-CN" altLang="en-US" sz="2400" b="1">
                  <a:latin typeface="华文新魏" pitchFamily="2" charset="-122"/>
                  <a:ea typeface="华文新魏" pitchFamily="2" charset="-122"/>
                </a:rPr>
                <a:t>响应报文中返回给浏览器。</a:t>
              </a:r>
            </a:p>
          </p:txBody>
        </p:sp>
      </p:grpSp>
      <p:sp>
        <p:nvSpPr>
          <p:cNvPr id="6195" name="灯片编号占位符 325"/>
          <p:cNvSpPr>
            <a:spLocks noGrp="1"/>
          </p:cNvSpPr>
          <p:nvPr>
            <p:ph type="sldNum" sz="quarter" idx="12"/>
          </p:nvPr>
        </p:nvSpPr>
        <p:spPr>
          <a:noFill/>
        </p:spPr>
        <p:txBody>
          <a:bodyPr/>
          <a:lstStyle/>
          <a:p>
            <a:fld id="{1B183BE6-62C4-49BD-80D5-6A176318046D}" type="slidenum">
              <a:rPr lang="en-US" altLang="zh-CN" smtClean="0"/>
              <a:pPr/>
              <a:t>59</a:t>
            </a:fld>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926976"/>
          </a:xfrm>
        </p:spPr>
        <p:txBody>
          <a:bodyPr/>
          <a:lstStyle/>
          <a:p>
            <a:pPr algn="l" eaLnBrk="1" hangingPunct="1">
              <a:defRPr/>
            </a:pPr>
            <a:r>
              <a:rPr lang="en-US" altLang="zh-CN" sz="3200" u="sng" dirty="0" smtClean="0">
                <a:latin typeface="+mn-lt"/>
                <a:ea typeface="华文新魏" pitchFamily="2" charset="-122"/>
              </a:rPr>
              <a:t>7.1.2  Client/Server</a:t>
            </a:r>
            <a:r>
              <a:rPr lang="zh-CN" altLang="zh-CN" sz="3200" u="sng" dirty="0" smtClean="0">
                <a:latin typeface="+mn-lt"/>
                <a:ea typeface="华文新魏" pitchFamily="2" charset="-122"/>
              </a:rPr>
              <a:t>模式与</a:t>
            </a:r>
            <a:r>
              <a:rPr lang="en-US" altLang="zh-CN" sz="3200" u="sng" dirty="0" smtClean="0">
                <a:latin typeface="+mn-lt"/>
                <a:ea typeface="华文新魏" pitchFamily="2" charset="-122"/>
              </a:rPr>
              <a:t>P2P</a:t>
            </a:r>
            <a:r>
              <a:rPr lang="zh-CN" altLang="zh-CN" sz="3200" u="sng" dirty="0" smtClean="0">
                <a:latin typeface="+mn-lt"/>
                <a:ea typeface="华文新魏" pitchFamily="2" charset="-122"/>
              </a:rPr>
              <a:t>模式的比较</a:t>
            </a:r>
            <a:endParaRPr lang="zh-CN" altLang="en-US" sz="3200" u="sng" dirty="0" smtClean="0">
              <a:solidFill>
                <a:schemeClr val="accent6"/>
              </a:solidFill>
              <a:latin typeface="+mn-lt"/>
              <a:ea typeface="华文新魏" pitchFamily="2" charset="-122"/>
            </a:endParaRPr>
          </a:p>
        </p:txBody>
      </p:sp>
      <p:sp>
        <p:nvSpPr>
          <p:cNvPr id="5" name="灯片编号占位符 4"/>
          <p:cNvSpPr>
            <a:spLocks noGrp="1"/>
          </p:cNvSpPr>
          <p:nvPr>
            <p:ph type="sldNum" sz="quarter" idx="12"/>
          </p:nvPr>
        </p:nvSpPr>
        <p:spPr/>
        <p:txBody>
          <a:bodyPr/>
          <a:lstStyle/>
          <a:p>
            <a:pPr>
              <a:defRPr/>
            </a:pPr>
            <a:fld id="{A70F6340-B4CA-40C2-B370-E0308A1D3F54}" type="slidenum">
              <a:rPr lang="zh-CN" altLang="en-US">
                <a:solidFill>
                  <a:srgbClr val="000000"/>
                </a:solidFill>
              </a:rPr>
              <a:pPr>
                <a:defRPr/>
              </a:pPr>
              <a:t>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971600" y="3789040"/>
            <a:ext cx="7201297" cy="2087711"/>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7" name="Rectangle 3"/>
          <p:cNvSpPr txBox="1">
            <a:spLocks noChangeArrowheads="1"/>
          </p:cNvSpPr>
          <p:nvPr/>
        </p:nvSpPr>
        <p:spPr bwMode="auto">
          <a:xfrm>
            <a:off x="467544" y="1196752"/>
            <a:ext cx="8208912" cy="2448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ts val="600"/>
              </a:spcAft>
              <a:buClrTx/>
              <a:buSzTx/>
              <a:buFont typeface="Wingdings" pitchFamily="2" charset="2"/>
              <a:buNone/>
              <a:tabLst/>
              <a:defRPr/>
            </a:pP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C/S</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工作模式与</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P2P</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工作模式的区别：</a:t>
            </a:r>
            <a:endPar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722313" lvl="1" indent="-265113" fontAlgn="base">
              <a:spcBef>
                <a:spcPct val="20000"/>
              </a:spcBef>
              <a:buFont typeface="Arial" pitchFamily="34" charset="0"/>
              <a:buChar char="•"/>
            </a:pPr>
            <a:r>
              <a:rPr kumimoji="1" lang="en-US" altLang="zh-CN" sz="2400" b="1" kern="0" dirty="0" smtClean="0">
                <a:latin typeface="华文新魏" pitchFamily="2" charset="-122"/>
                <a:ea typeface="华文新魏" pitchFamily="2" charset="-122"/>
              </a:rPr>
              <a:t> C/S</a:t>
            </a:r>
            <a:r>
              <a:rPr kumimoji="1" lang="zh-CN" altLang="en-US" sz="2400" b="1" kern="0" dirty="0" smtClean="0">
                <a:latin typeface="华文新魏" pitchFamily="2" charset="-122"/>
                <a:ea typeface="华文新魏" pitchFamily="2" charset="-122"/>
              </a:rPr>
              <a:t>工作模式中信息资源的共享以服务器为中心</a:t>
            </a:r>
            <a:endParaRPr kumimoji="1" lang="en-US" altLang="zh-CN" sz="2400" b="1" kern="0" dirty="0" smtClean="0">
              <a:latin typeface="华文新魏" pitchFamily="2" charset="-122"/>
              <a:ea typeface="华文新魏" pitchFamily="2" charset="-122"/>
            </a:endParaRPr>
          </a:p>
          <a:p>
            <a:pPr marL="722313" lvl="1" indent="-265113" fontAlgn="base">
              <a:spcBef>
                <a:spcPct val="20000"/>
              </a:spcBef>
              <a:buFont typeface="Arial" pitchFamily="34" charset="0"/>
              <a:buChar char="•"/>
            </a:pP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P2P</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工作模式淡化服务提供者与服务使用者的界限</a:t>
            </a:r>
            <a:endPar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722313" lvl="1" indent="-265113" fontAlgn="base">
              <a:spcBef>
                <a:spcPct val="20000"/>
              </a:spcBef>
              <a:buFont typeface="Arial" pitchFamily="34" charset="0"/>
              <a:buChar char="•"/>
            </a:pPr>
            <a:r>
              <a:rPr kumimoji="1" lang="en-US" altLang="zh-CN" sz="2400" b="1" kern="0" dirty="0" smtClean="0">
                <a:latin typeface="华文新魏" pitchFamily="2" charset="-122"/>
                <a:ea typeface="华文新魏" pitchFamily="2" charset="-122"/>
              </a:rPr>
              <a:t>C/S</a:t>
            </a:r>
            <a:r>
              <a:rPr kumimoji="1" lang="zh-CN" altLang="en-US" sz="2400" b="1" kern="0" dirty="0" smtClean="0">
                <a:latin typeface="华文新魏" pitchFamily="2" charset="-122"/>
                <a:ea typeface="华文新魏" pitchFamily="2" charset="-122"/>
              </a:rPr>
              <a:t>与</a:t>
            </a:r>
            <a:r>
              <a:rPr kumimoji="1" lang="en-US" altLang="zh-CN" sz="2400" b="1" kern="0" dirty="0" smtClean="0">
                <a:latin typeface="华文新魏" pitchFamily="2" charset="-122"/>
                <a:ea typeface="华文新魏" pitchFamily="2" charset="-122"/>
              </a:rPr>
              <a:t>P2P</a:t>
            </a:r>
            <a:r>
              <a:rPr kumimoji="1" lang="zh-CN" altLang="en-US" sz="2400" b="1" kern="0" dirty="0" smtClean="0">
                <a:latin typeface="华文新魏" pitchFamily="2" charset="-122"/>
                <a:ea typeface="华文新魏" pitchFamily="2" charset="-122"/>
              </a:rPr>
              <a:t>模式的差别主要在应用层</a:t>
            </a:r>
            <a:endParaRPr kumimoji="1" lang="en-US" altLang="zh-CN" sz="2400" b="1" kern="0" dirty="0" smtClean="0">
              <a:latin typeface="华文新魏" pitchFamily="2" charset="-122"/>
              <a:ea typeface="华文新魏" pitchFamily="2" charset="-122"/>
            </a:endParaRPr>
          </a:p>
          <a:p>
            <a:pPr marL="722313" lvl="1" indent="-265113" fontAlgn="base">
              <a:spcBef>
                <a:spcPct val="20000"/>
              </a:spcBef>
              <a:buFont typeface="Arial" pitchFamily="34" charset="0"/>
              <a:buChar char="•"/>
            </a:pP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P2P</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网络是在</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IP</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网络上构建的一种逻辑的覆盖网</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idx="4294967295"/>
          </p:nvPr>
        </p:nvSpPr>
        <p:spPr>
          <a:xfrm>
            <a:off x="755650" y="503238"/>
            <a:ext cx="7793038" cy="622300"/>
          </a:xfrm>
        </p:spPr>
        <p:txBody>
          <a:bodyPr/>
          <a:lstStyle/>
          <a:p>
            <a:pPr algn="ctr" eaLnBrk="1" hangingPunct="1"/>
            <a:r>
              <a:rPr lang="zh-CN" altLang="en-US" smtClean="0"/>
              <a:t>使用高速缓存的情况</a:t>
            </a:r>
          </a:p>
        </p:txBody>
      </p:sp>
      <p:grpSp>
        <p:nvGrpSpPr>
          <p:cNvPr id="323" name="组合 322"/>
          <p:cNvGrpSpPr/>
          <p:nvPr/>
        </p:nvGrpSpPr>
        <p:grpSpPr>
          <a:xfrm>
            <a:off x="251520" y="1628800"/>
            <a:ext cx="8542338" cy="4859337"/>
            <a:chOff x="250825" y="1700213"/>
            <a:chExt cx="8542338" cy="4859337"/>
          </a:xfrm>
        </p:grpSpPr>
        <p:grpSp>
          <p:nvGrpSpPr>
            <p:cNvPr id="2" name="Group 3"/>
            <p:cNvGrpSpPr>
              <a:grpSpLocks/>
            </p:cNvGrpSpPr>
            <p:nvPr/>
          </p:nvGrpSpPr>
          <p:grpSpPr bwMode="auto">
            <a:xfrm>
              <a:off x="250825" y="3494088"/>
              <a:ext cx="3454400" cy="2570162"/>
              <a:chOff x="912" y="768"/>
              <a:chExt cx="2400" cy="1584"/>
            </a:xfrm>
          </p:grpSpPr>
          <p:sp>
            <p:nvSpPr>
              <p:cNvPr id="7474" name="Oval 4"/>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75" name="Oval 5"/>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76" name="Oval 6"/>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77" name="Oval 7"/>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78" name="Oval 8"/>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79" name="Oval 9"/>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80" name="Oval 10"/>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81" name="Oval 11"/>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82" name="Oval 12"/>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nvGrpSpPr>
              <p:cNvPr id="3" name="Group 13"/>
              <p:cNvGrpSpPr>
                <a:grpSpLocks/>
              </p:cNvGrpSpPr>
              <p:nvPr/>
            </p:nvGrpSpPr>
            <p:grpSpPr bwMode="auto">
              <a:xfrm>
                <a:off x="912" y="768"/>
                <a:ext cx="2386" cy="1553"/>
                <a:chOff x="912" y="768"/>
                <a:chExt cx="2386" cy="1553"/>
              </a:xfrm>
            </p:grpSpPr>
            <p:sp>
              <p:nvSpPr>
                <p:cNvPr id="7484" name="Oval 14"/>
                <p:cNvSpPr>
                  <a:spLocks noChangeArrowheads="1"/>
                </p:cNvSpPr>
                <p:nvPr/>
              </p:nvSpPr>
              <p:spPr bwMode="auto">
                <a:xfrm>
                  <a:off x="1736" y="768"/>
                  <a:ext cx="1027"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85" name="Oval 15"/>
                <p:cNvSpPr>
                  <a:spLocks noChangeArrowheads="1"/>
                </p:cNvSpPr>
                <p:nvPr/>
              </p:nvSpPr>
              <p:spPr bwMode="auto">
                <a:xfrm>
                  <a:off x="1158" y="941"/>
                  <a:ext cx="781"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86" name="Oval 16"/>
                <p:cNvSpPr>
                  <a:spLocks noChangeArrowheads="1"/>
                </p:cNvSpPr>
                <p:nvPr/>
              </p:nvSpPr>
              <p:spPr bwMode="auto">
                <a:xfrm>
                  <a:off x="912" y="1333"/>
                  <a:ext cx="520" cy="501"/>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87" name="Oval 17"/>
                <p:cNvSpPr>
                  <a:spLocks noChangeArrowheads="1"/>
                </p:cNvSpPr>
                <p:nvPr/>
              </p:nvSpPr>
              <p:spPr bwMode="auto">
                <a:xfrm>
                  <a:off x="1071" y="1568"/>
                  <a:ext cx="795" cy="54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88" name="Oval 18"/>
                <p:cNvSpPr>
                  <a:spLocks noChangeArrowheads="1"/>
                </p:cNvSpPr>
                <p:nvPr/>
              </p:nvSpPr>
              <p:spPr bwMode="auto">
                <a:xfrm>
                  <a:off x="1649" y="1662"/>
                  <a:ext cx="1200" cy="65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89" name="Oval 19"/>
                <p:cNvSpPr>
                  <a:spLocks noChangeArrowheads="1"/>
                </p:cNvSpPr>
                <p:nvPr/>
              </p:nvSpPr>
              <p:spPr bwMode="auto">
                <a:xfrm>
                  <a:off x="2430" y="95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90" name="Oval 20"/>
                <p:cNvSpPr>
                  <a:spLocks noChangeArrowheads="1"/>
                </p:cNvSpPr>
                <p:nvPr/>
              </p:nvSpPr>
              <p:spPr bwMode="auto">
                <a:xfrm>
                  <a:off x="2546" y="128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91" name="Oval 21"/>
                <p:cNvSpPr>
                  <a:spLocks noChangeArrowheads="1"/>
                </p:cNvSpPr>
                <p:nvPr/>
              </p:nvSpPr>
              <p:spPr bwMode="auto">
                <a:xfrm>
                  <a:off x="2473" y="1395"/>
                  <a:ext cx="752"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92" name="Oval 22"/>
                <p:cNvSpPr>
                  <a:spLocks noChangeArrowheads="1"/>
                </p:cNvSpPr>
                <p:nvPr/>
              </p:nvSpPr>
              <p:spPr bwMode="auto">
                <a:xfrm>
                  <a:off x="1346" y="1144"/>
                  <a:ext cx="1547"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grpSp>
        </p:grpSp>
        <p:graphicFrame>
          <p:nvGraphicFramePr>
            <p:cNvPr id="7170" name="Object 23"/>
            <p:cNvGraphicFramePr>
              <a:graphicFrameLocks noChangeAspect="1"/>
            </p:cNvGraphicFramePr>
            <p:nvPr/>
          </p:nvGraphicFramePr>
          <p:xfrm>
            <a:off x="6542088" y="4217988"/>
            <a:ext cx="1770062" cy="1149350"/>
          </p:xfrm>
          <a:graphic>
            <a:graphicData uri="http://schemas.openxmlformats.org/presentationml/2006/ole">
              <p:oleObj spid="_x0000_s272386" name="VISIO" r:id="rId4" imgW="1689840" imgH="964440" progId="Visio.Drawing.11">
                <p:embed/>
              </p:oleObj>
            </a:graphicData>
          </a:graphic>
        </p:graphicFrame>
        <p:sp>
          <p:nvSpPr>
            <p:cNvPr id="7173" name="Line 24"/>
            <p:cNvSpPr>
              <a:spLocks noChangeShapeType="1"/>
            </p:cNvSpPr>
            <p:nvPr/>
          </p:nvSpPr>
          <p:spPr bwMode="auto">
            <a:xfrm>
              <a:off x="3735388" y="4779963"/>
              <a:ext cx="2524125" cy="0"/>
            </a:xfrm>
            <a:prstGeom prst="line">
              <a:avLst/>
            </a:prstGeom>
            <a:noFill/>
            <a:ln w="3810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74" name="Line 25"/>
            <p:cNvSpPr>
              <a:spLocks noChangeShapeType="1"/>
            </p:cNvSpPr>
            <p:nvPr/>
          </p:nvSpPr>
          <p:spPr bwMode="auto">
            <a:xfrm>
              <a:off x="7637463" y="5289550"/>
              <a:ext cx="649287" cy="54292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75" name="Line 26"/>
            <p:cNvSpPr>
              <a:spLocks noChangeShapeType="1"/>
            </p:cNvSpPr>
            <p:nvPr/>
          </p:nvSpPr>
          <p:spPr bwMode="auto">
            <a:xfrm>
              <a:off x="8012113" y="5010150"/>
              <a:ext cx="520700" cy="1158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76" name="Line 27"/>
            <p:cNvSpPr>
              <a:spLocks noChangeShapeType="1"/>
            </p:cNvSpPr>
            <p:nvPr/>
          </p:nvSpPr>
          <p:spPr bwMode="auto">
            <a:xfrm flipV="1">
              <a:off x="8040688" y="4329113"/>
              <a:ext cx="492125" cy="1539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77" name="Line 28"/>
            <p:cNvSpPr>
              <a:spLocks noChangeShapeType="1"/>
            </p:cNvSpPr>
            <p:nvPr/>
          </p:nvSpPr>
          <p:spPr bwMode="auto">
            <a:xfrm flipV="1">
              <a:off x="7607300" y="3709988"/>
              <a:ext cx="679450" cy="595312"/>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4" name="Group 29"/>
            <p:cNvGrpSpPr>
              <a:grpSpLocks/>
            </p:cNvGrpSpPr>
            <p:nvPr/>
          </p:nvGrpSpPr>
          <p:grpSpPr bwMode="auto">
            <a:xfrm>
              <a:off x="8399463" y="3984625"/>
              <a:ext cx="393700" cy="661988"/>
              <a:chOff x="4486" y="2730"/>
              <a:chExt cx="217" cy="339"/>
            </a:xfrm>
          </p:grpSpPr>
          <p:grpSp>
            <p:nvGrpSpPr>
              <p:cNvPr id="5" name="Group 30"/>
              <p:cNvGrpSpPr>
                <a:grpSpLocks/>
              </p:cNvGrpSpPr>
              <p:nvPr/>
            </p:nvGrpSpPr>
            <p:grpSpPr bwMode="auto">
              <a:xfrm>
                <a:off x="4491" y="2736"/>
                <a:ext cx="212" cy="333"/>
                <a:chOff x="4491" y="2736"/>
                <a:chExt cx="212" cy="333"/>
              </a:xfrm>
            </p:grpSpPr>
            <p:sp>
              <p:nvSpPr>
                <p:cNvPr id="7465" name="Freeform 31"/>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66" name="Freeform 32"/>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67" name="Freeform 33"/>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68" name="Freeform 34"/>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69" name="Rectangle 35"/>
                <p:cNvSpPr>
                  <a:spLocks noChangeArrowheads="1"/>
                </p:cNvSpPr>
                <p:nvPr/>
              </p:nvSpPr>
              <p:spPr bwMode="auto">
                <a:xfrm>
                  <a:off x="4491" y="279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70" name="Rectangle 36"/>
                <p:cNvSpPr>
                  <a:spLocks noChangeArrowheads="1"/>
                </p:cNvSpPr>
                <p:nvPr/>
              </p:nvSpPr>
              <p:spPr bwMode="auto">
                <a:xfrm>
                  <a:off x="4496" y="2812"/>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71" name="Line 37"/>
                <p:cNvSpPr>
                  <a:spLocks noChangeShapeType="1"/>
                </p:cNvSpPr>
                <p:nvPr/>
              </p:nvSpPr>
              <p:spPr bwMode="auto">
                <a:xfrm>
                  <a:off x="4501" y="2837"/>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472" name="Line 38"/>
                <p:cNvSpPr>
                  <a:spLocks noChangeShapeType="1"/>
                </p:cNvSpPr>
                <p:nvPr/>
              </p:nvSpPr>
              <p:spPr bwMode="auto">
                <a:xfrm flipH="1">
                  <a:off x="4491" y="3013"/>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473" name="Line 39"/>
                <p:cNvSpPr>
                  <a:spLocks noChangeShapeType="1"/>
                </p:cNvSpPr>
                <p:nvPr/>
              </p:nvSpPr>
              <p:spPr bwMode="auto">
                <a:xfrm flipH="1">
                  <a:off x="4491" y="2900"/>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6" name="Group 40"/>
              <p:cNvGrpSpPr>
                <a:grpSpLocks/>
              </p:cNvGrpSpPr>
              <p:nvPr/>
            </p:nvGrpSpPr>
            <p:grpSpPr bwMode="auto">
              <a:xfrm>
                <a:off x="4486" y="2730"/>
                <a:ext cx="212" cy="333"/>
                <a:chOff x="4486" y="2730"/>
                <a:chExt cx="212" cy="333"/>
              </a:xfrm>
            </p:grpSpPr>
            <p:sp>
              <p:nvSpPr>
                <p:cNvPr id="7456" name="Freeform 41"/>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57" name="Freeform 42"/>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58" name="Freeform 43"/>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59" name="Freeform 44"/>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60" name="Rectangle 45"/>
                <p:cNvSpPr>
                  <a:spLocks noChangeArrowheads="1"/>
                </p:cNvSpPr>
                <p:nvPr/>
              </p:nvSpPr>
              <p:spPr bwMode="auto">
                <a:xfrm>
                  <a:off x="4486" y="2793"/>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61" name="Rectangle 46"/>
                <p:cNvSpPr>
                  <a:spLocks noChangeArrowheads="1"/>
                </p:cNvSpPr>
                <p:nvPr/>
              </p:nvSpPr>
              <p:spPr bwMode="auto">
                <a:xfrm>
                  <a:off x="4491" y="2806"/>
                  <a:ext cx="66" cy="43"/>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62" name="Line 47"/>
                <p:cNvSpPr>
                  <a:spLocks noChangeShapeType="1"/>
                </p:cNvSpPr>
                <p:nvPr/>
              </p:nvSpPr>
              <p:spPr bwMode="auto">
                <a:xfrm>
                  <a:off x="4501" y="282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463" name="Line 48"/>
                <p:cNvSpPr>
                  <a:spLocks noChangeShapeType="1"/>
                </p:cNvSpPr>
                <p:nvPr/>
              </p:nvSpPr>
              <p:spPr bwMode="auto">
                <a:xfrm flipH="1">
                  <a:off x="4491" y="300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464" name="Line 49"/>
                <p:cNvSpPr>
                  <a:spLocks noChangeShapeType="1"/>
                </p:cNvSpPr>
                <p:nvPr/>
              </p:nvSpPr>
              <p:spPr bwMode="auto">
                <a:xfrm flipH="1">
                  <a:off x="4491" y="289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7" name="Group 50"/>
            <p:cNvGrpSpPr>
              <a:grpSpLocks/>
            </p:cNvGrpSpPr>
            <p:nvPr/>
          </p:nvGrpSpPr>
          <p:grpSpPr bwMode="auto">
            <a:xfrm>
              <a:off x="8399463" y="4845050"/>
              <a:ext cx="393700" cy="661988"/>
              <a:chOff x="4486" y="3170"/>
              <a:chExt cx="217" cy="339"/>
            </a:xfrm>
          </p:grpSpPr>
          <p:grpSp>
            <p:nvGrpSpPr>
              <p:cNvPr id="8" name="Group 51"/>
              <p:cNvGrpSpPr>
                <a:grpSpLocks/>
              </p:cNvGrpSpPr>
              <p:nvPr/>
            </p:nvGrpSpPr>
            <p:grpSpPr bwMode="auto">
              <a:xfrm>
                <a:off x="4491" y="3176"/>
                <a:ext cx="212" cy="333"/>
                <a:chOff x="4491" y="3176"/>
                <a:chExt cx="212" cy="333"/>
              </a:xfrm>
            </p:grpSpPr>
            <p:sp>
              <p:nvSpPr>
                <p:cNvPr id="7445" name="Freeform 52"/>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46" name="Freeform 53"/>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47" name="Freeform 54"/>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48" name="Freeform 55"/>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49" name="Rectangle 56"/>
                <p:cNvSpPr>
                  <a:spLocks noChangeArrowheads="1"/>
                </p:cNvSpPr>
                <p:nvPr/>
              </p:nvSpPr>
              <p:spPr bwMode="auto">
                <a:xfrm>
                  <a:off x="4491" y="323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50" name="Rectangle 57"/>
                <p:cNvSpPr>
                  <a:spLocks noChangeArrowheads="1"/>
                </p:cNvSpPr>
                <p:nvPr/>
              </p:nvSpPr>
              <p:spPr bwMode="auto">
                <a:xfrm>
                  <a:off x="4496" y="3251"/>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51" name="Line 58"/>
                <p:cNvSpPr>
                  <a:spLocks noChangeShapeType="1"/>
                </p:cNvSpPr>
                <p:nvPr/>
              </p:nvSpPr>
              <p:spPr bwMode="auto">
                <a:xfrm>
                  <a:off x="4501" y="3276"/>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452" name="Line 59"/>
                <p:cNvSpPr>
                  <a:spLocks noChangeShapeType="1"/>
                </p:cNvSpPr>
                <p:nvPr/>
              </p:nvSpPr>
              <p:spPr bwMode="auto">
                <a:xfrm flipH="1">
                  <a:off x="4491" y="3452"/>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453" name="Line 60"/>
                <p:cNvSpPr>
                  <a:spLocks noChangeShapeType="1"/>
                </p:cNvSpPr>
                <p:nvPr/>
              </p:nvSpPr>
              <p:spPr bwMode="auto">
                <a:xfrm flipH="1">
                  <a:off x="4491" y="333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9" name="Group 61"/>
              <p:cNvGrpSpPr>
                <a:grpSpLocks/>
              </p:cNvGrpSpPr>
              <p:nvPr/>
            </p:nvGrpSpPr>
            <p:grpSpPr bwMode="auto">
              <a:xfrm>
                <a:off x="4486" y="3170"/>
                <a:ext cx="212" cy="332"/>
                <a:chOff x="4486" y="3170"/>
                <a:chExt cx="212" cy="332"/>
              </a:xfrm>
            </p:grpSpPr>
            <p:sp>
              <p:nvSpPr>
                <p:cNvPr id="7436" name="Freeform 62"/>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37" name="Freeform 63"/>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38" name="Freeform 64"/>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39" name="Freeform 65"/>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40" name="Rectangle 66"/>
                <p:cNvSpPr>
                  <a:spLocks noChangeArrowheads="1"/>
                </p:cNvSpPr>
                <p:nvPr/>
              </p:nvSpPr>
              <p:spPr bwMode="auto">
                <a:xfrm>
                  <a:off x="4486" y="3232"/>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41" name="Rectangle 67"/>
                <p:cNvSpPr>
                  <a:spLocks noChangeArrowheads="1"/>
                </p:cNvSpPr>
                <p:nvPr/>
              </p:nvSpPr>
              <p:spPr bwMode="auto">
                <a:xfrm>
                  <a:off x="4491" y="3245"/>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42" name="Line 68"/>
                <p:cNvSpPr>
                  <a:spLocks noChangeShapeType="1"/>
                </p:cNvSpPr>
                <p:nvPr/>
              </p:nvSpPr>
              <p:spPr bwMode="auto">
                <a:xfrm>
                  <a:off x="4501" y="326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443" name="Line 69"/>
                <p:cNvSpPr>
                  <a:spLocks noChangeShapeType="1"/>
                </p:cNvSpPr>
                <p:nvPr/>
              </p:nvSpPr>
              <p:spPr bwMode="auto">
                <a:xfrm flipH="1">
                  <a:off x="4491" y="344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444" name="Line 70"/>
                <p:cNvSpPr>
                  <a:spLocks noChangeShapeType="1"/>
                </p:cNvSpPr>
                <p:nvPr/>
              </p:nvSpPr>
              <p:spPr bwMode="auto">
                <a:xfrm flipH="1">
                  <a:off x="4491" y="333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10" name="Group 71"/>
            <p:cNvGrpSpPr>
              <a:grpSpLocks/>
            </p:cNvGrpSpPr>
            <p:nvPr/>
          </p:nvGrpSpPr>
          <p:grpSpPr bwMode="auto">
            <a:xfrm>
              <a:off x="7989888" y="5518150"/>
              <a:ext cx="390525" cy="661988"/>
              <a:chOff x="4260" y="3515"/>
              <a:chExt cx="216" cy="339"/>
            </a:xfrm>
          </p:grpSpPr>
          <p:grpSp>
            <p:nvGrpSpPr>
              <p:cNvPr id="11" name="Group 72"/>
              <p:cNvGrpSpPr>
                <a:grpSpLocks/>
              </p:cNvGrpSpPr>
              <p:nvPr/>
            </p:nvGrpSpPr>
            <p:grpSpPr bwMode="auto">
              <a:xfrm>
                <a:off x="4265" y="3521"/>
                <a:ext cx="211" cy="333"/>
                <a:chOff x="4265" y="3521"/>
                <a:chExt cx="211" cy="333"/>
              </a:xfrm>
            </p:grpSpPr>
            <p:sp>
              <p:nvSpPr>
                <p:cNvPr id="7425" name="Freeform 73"/>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26" name="Freeform 74"/>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27" name="Freeform 75"/>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28" name="Freeform 76"/>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29" name="Rectangle 77"/>
                <p:cNvSpPr>
                  <a:spLocks noChangeArrowheads="1"/>
                </p:cNvSpPr>
                <p:nvPr/>
              </p:nvSpPr>
              <p:spPr bwMode="auto">
                <a:xfrm>
                  <a:off x="4265" y="3584"/>
                  <a:ext cx="115"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30" name="Rectangle 78"/>
                <p:cNvSpPr>
                  <a:spLocks noChangeArrowheads="1"/>
                </p:cNvSpPr>
                <p:nvPr/>
              </p:nvSpPr>
              <p:spPr bwMode="auto">
                <a:xfrm>
                  <a:off x="4270" y="359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31" name="Line 79"/>
                <p:cNvSpPr>
                  <a:spLocks noChangeShapeType="1"/>
                </p:cNvSpPr>
                <p:nvPr/>
              </p:nvSpPr>
              <p:spPr bwMode="auto">
                <a:xfrm>
                  <a:off x="4275" y="3622"/>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432" name="Line 80"/>
                <p:cNvSpPr>
                  <a:spLocks noChangeShapeType="1"/>
                </p:cNvSpPr>
                <p:nvPr/>
              </p:nvSpPr>
              <p:spPr bwMode="auto">
                <a:xfrm flipH="1">
                  <a:off x="4265" y="3797"/>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433" name="Line 81"/>
                <p:cNvSpPr>
                  <a:spLocks noChangeShapeType="1"/>
                </p:cNvSpPr>
                <p:nvPr/>
              </p:nvSpPr>
              <p:spPr bwMode="auto">
                <a:xfrm flipH="1">
                  <a:off x="4265" y="3684"/>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12" name="Group 82"/>
              <p:cNvGrpSpPr>
                <a:grpSpLocks/>
              </p:cNvGrpSpPr>
              <p:nvPr/>
            </p:nvGrpSpPr>
            <p:grpSpPr bwMode="auto">
              <a:xfrm>
                <a:off x="4260" y="3515"/>
                <a:ext cx="211" cy="332"/>
                <a:chOff x="4260" y="3515"/>
                <a:chExt cx="211" cy="332"/>
              </a:xfrm>
            </p:grpSpPr>
            <p:sp>
              <p:nvSpPr>
                <p:cNvPr id="7416" name="Freeform 83"/>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17" name="Freeform 84"/>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18" name="Freeform 85"/>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19" name="Freeform 86"/>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20" name="Rectangle 87"/>
                <p:cNvSpPr>
                  <a:spLocks noChangeArrowheads="1"/>
                </p:cNvSpPr>
                <p:nvPr/>
              </p:nvSpPr>
              <p:spPr bwMode="auto">
                <a:xfrm>
                  <a:off x="4260" y="3578"/>
                  <a:ext cx="115"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21" name="Rectangle 88"/>
                <p:cNvSpPr>
                  <a:spLocks noChangeArrowheads="1"/>
                </p:cNvSpPr>
                <p:nvPr/>
              </p:nvSpPr>
              <p:spPr bwMode="auto">
                <a:xfrm>
                  <a:off x="4265" y="359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422" name="Line 89"/>
                <p:cNvSpPr>
                  <a:spLocks noChangeShapeType="1"/>
                </p:cNvSpPr>
                <p:nvPr/>
              </p:nvSpPr>
              <p:spPr bwMode="auto">
                <a:xfrm>
                  <a:off x="4275" y="360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423" name="Line 90"/>
                <p:cNvSpPr>
                  <a:spLocks noChangeShapeType="1"/>
                </p:cNvSpPr>
                <p:nvPr/>
              </p:nvSpPr>
              <p:spPr bwMode="auto">
                <a:xfrm flipH="1">
                  <a:off x="4265" y="3791"/>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424" name="Line 91"/>
                <p:cNvSpPr>
                  <a:spLocks noChangeShapeType="1"/>
                </p:cNvSpPr>
                <p:nvPr/>
              </p:nvSpPr>
              <p:spPr bwMode="auto">
                <a:xfrm flipH="1">
                  <a:off x="4265" y="3678"/>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7181" name="Rectangle 92"/>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endParaRPr lang="zh-CN" altLang="en-US" b="1">
                <a:latin typeface="华文新魏" pitchFamily="2" charset="-122"/>
                <a:ea typeface="华文新魏" pitchFamily="2" charset="-122"/>
              </a:endParaRPr>
            </a:p>
          </p:txBody>
        </p:sp>
        <p:sp>
          <p:nvSpPr>
            <p:cNvPr id="7182" name="Line 93"/>
            <p:cNvSpPr>
              <a:spLocks noChangeShapeType="1"/>
            </p:cNvSpPr>
            <p:nvPr/>
          </p:nvSpPr>
          <p:spPr bwMode="auto">
            <a:xfrm>
              <a:off x="1303338" y="3825875"/>
              <a:ext cx="82073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83" name="Line 94"/>
            <p:cNvSpPr>
              <a:spLocks noChangeShapeType="1"/>
            </p:cNvSpPr>
            <p:nvPr/>
          </p:nvSpPr>
          <p:spPr bwMode="auto">
            <a:xfrm>
              <a:off x="1549400" y="4535488"/>
              <a:ext cx="574675" cy="15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84" name="Line 95"/>
            <p:cNvSpPr>
              <a:spLocks noChangeShapeType="1"/>
            </p:cNvSpPr>
            <p:nvPr/>
          </p:nvSpPr>
          <p:spPr bwMode="auto">
            <a:xfrm>
              <a:off x="890588" y="5037138"/>
              <a:ext cx="123348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85" name="Line 96"/>
            <p:cNvSpPr>
              <a:spLocks noChangeShapeType="1"/>
            </p:cNvSpPr>
            <p:nvPr/>
          </p:nvSpPr>
          <p:spPr bwMode="auto">
            <a:xfrm>
              <a:off x="1384300" y="5654675"/>
              <a:ext cx="739775"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86" name="Line 97"/>
            <p:cNvSpPr>
              <a:spLocks noChangeShapeType="1"/>
            </p:cNvSpPr>
            <p:nvPr/>
          </p:nvSpPr>
          <p:spPr bwMode="auto">
            <a:xfrm>
              <a:off x="2124075" y="5832475"/>
              <a:ext cx="411163"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87" name="Line 98"/>
            <p:cNvSpPr>
              <a:spLocks noChangeShapeType="1"/>
            </p:cNvSpPr>
            <p:nvPr/>
          </p:nvSpPr>
          <p:spPr bwMode="auto">
            <a:xfrm flipV="1">
              <a:off x="2916238" y="4868863"/>
              <a:ext cx="719137" cy="64770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188" name="Line 99"/>
            <p:cNvSpPr>
              <a:spLocks noChangeShapeType="1"/>
            </p:cNvSpPr>
            <p:nvPr/>
          </p:nvSpPr>
          <p:spPr bwMode="auto">
            <a:xfrm>
              <a:off x="2124075" y="4772025"/>
              <a:ext cx="1398588" cy="15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13" name="Group 100"/>
            <p:cNvGrpSpPr>
              <a:grpSpLocks/>
            </p:cNvGrpSpPr>
            <p:nvPr/>
          </p:nvGrpSpPr>
          <p:grpSpPr bwMode="auto">
            <a:xfrm>
              <a:off x="3375025" y="4576763"/>
              <a:ext cx="560388" cy="374650"/>
              <a:chOff x="2154" y="3033"/>
              <a:chExt cx="309" cy="192"/>
            </a:xfrm>
          </p:grpSpPr>
          <p:sp>
            <p:nvSpPr>
              <p:cNvPr id="7389" name="Oval 10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7390" name="Rectangle 102"/>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91" name="Rectangle 103"/>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92" name="Oval 10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14" name="Group 105"/>
              <p:cNvGrpSpPr>
                <a:grpSpLocks/>
              </p:cNvGrpSpPr>
              <p:nvPr/>
            </p:nvGrpSpPr>
            <p:grpSpPr bwMode="auto">
              <a:xfrm>
                <a:off x="2201" y="3046"/>
                <a:ext cx="214" cy="86"/>
                <a:chOff x="2201" y="3046"/>
                <a:chExt cx="214" cy="86"/>
              </a:xfrm>
            </p:grpSpPr>
            <p:grpSp>
              <p:nvGrpSpPr>
                <p:cNvPr id="15" name="Group 106"/>
                <p:cNvGrpSpPr>
                  <a:grpSpLocks/>
                </p:cNvGrpSpPr>
                <p:nvPr/>
              </p:nvGrpSpPr>
              <p:grpSpPr bwMode="auto">
                <a:xfrm>
                  <a:off x="2201" y="3046"/>
                  <a:ext cx="212" cy="84"/>
                  <a:chOff x="2201" y="3046"/>
                  <a:chExt cx="212" cy="84"/>
                </a:xfrm>
              </p:grpSpPr>
              <p:sp>
                <p:nvSpPr>
                  <p:cNvPr id="7406" name="Freeform 10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07" name="Freeform 10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08" name="Freeform 10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09" name="Freeform 11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10" name="Freeform 11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11" name="Freeform 11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12" name="Freeform 11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13" name="Freeform 11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16" name="Group 115"/>
                <p:cNvGrpSpPr>
                  <a:grpSpLocks/>
                </p:cNvGrpSpPr>
                <p:nvPr/>
              </p:nvGrpSpPr>
              <p:grpSpPr bwMode="auto">
                <a:xfrm>
                  <a:off x="2203" y="3048"/>
                  <a:ext cx="212" cy="84"/>
                  <a:chOff x="2203" y="3048"/>
                  <a:chExt cx="212" cy="84"/>
                </a:xfrm>
              </p:grpSpPr>
              <p:sp>
                <p:nvSpPr>
                  <p:cNvPr id="7398" name="Freeform 11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99" name="Freeform 11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00" name="Freeform 11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01" name="Freeform 11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02" name="Freeform 12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03" name="Freeform 12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04" name="Freeform 12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405" name="Freeform 12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7394" name="Line 124"/>
              <p:cNvSpPr>
                <a:spLocks noChangeShapeType="1"/>
              </p:cNvSpPr>
              <p:nvPr/>
            </p:nvSpPr>
            <p:spPr bwMode="auto">
              <a:xfrm>
                <a:off x="2154"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7395" name="Line 125"/>
              <p:cNvSpPr>
                <a:spLocks noChangeShapeType="1"/>
              </p:cNvSpPr>
              <p:nvPr/>
            </p:nvSpPr>
            <p:spPr bwMode="auto">
              <a:xfrm>
                <a:off x="246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grpSp>
          <p:nvGrpSpPr>
            <p:cNvPr id="17" name="Group 126"/>
            <p:cNvGrpSpPr>
              <a:grpSpLocks/>
            </p:cNvGrpSpPr>
            <p:nvPr/>
          </p:nvGrpSpPr>
          <p:grpSpPr bwMode="auto">
            <a:xfrm>
              <a:off x="1139825" y="3363913"/>
              <a:ext cx="514350" cy="517525"/>
              <a:chOff x="921" y="2412"/>
              <a:chExt cx="284" cy="265"/>
            </a:xfrm>
          </p:grpSpPr>
          <p:grpSp>
            <p:nvGrpSpPr>
              <p:cNvPr id="18" name="Group 127"/>
              <p:cNvGrpSpPr>
                <a:grpSpLocks/>
              </p:cNvGrpSpPr>
              <p:nvPr/>
            </p:nvGrpSpPr>
            <p:grpSpPr bwMode="auto">
              <a:xfrm>
                <a:off x="928" y="2417"/>
                <a:ext cx="277" cy="260"/>
                <a:chOff x="928" y="2417"/>
                <a:chExt cx="277" cy="260"/>
              </a:xfrm>
            </p:grpSpPr>
            <p:sp>
              <p:nvSpPr>
                <p:cNvPr id="7377" name="Freeform 12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78" name="Freeform 12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79" name="Freeform 13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80" name="Freeform 13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81" name="Rectangle 132"/>
                <p:cNvSpPr>
                  <a:spLocks noChangeArrowheads="1"/>
                </p:cNvSpPr>
                <p:nvPr/>
              </p:nvSpPr>
              <p:spPr bwMode="auto">
                <a:xfrm>
                  <a:off x="974" y="2434"/>
                  <a:ext cx="185"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82" name="Rectangle 133"/>
                <p:cNvSpPr>
                  <a:spLocks noChangeArrowheads="1"/>
                </p:cNvSpPr>
                <p:nvPr/>
              </p:nvSpPr>
              <p:spPr bwMode="auto">
                <a:xfrm>
                  <a:off x="937" y="2576"/>
                  <a:ext cx="260"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83" name="Rectangle 134"/>
                <p:cNvSpPr>
                  <a:spLocks noChangeArrowheads="1"/>
                </p:cNvSpPr>
                <p:nvPr/>
              </p:nvSpPr>
              <p:spPr bwMode="auto">
                <a:xfrm>
                  <a:off x="992" y="2450"/>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84" name="Line 135"/>
                <p:cNvSpPr>
                  <a:spLocks noChangeShapeType="1"/>
                </p:cNvSpPr>
                <p:nvPr/>
              </p:nvSpPr>
              <p:spPr bwMode="auto">
                <a:xfrm flipH="1">
                  <a:off x="1115" y="259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19" name="Group 136"/>
                <p:cNvGrpSpPr>
                  <a:grpSpLocks/>
                </p:cNvGrpSpPr>
                <p:nvPr/>
              </p:nvGrpSpPr>
              <p:grpSpPr bwMode="auto">
                <a:xfrm>
                  <a:off x="928" y="2639"/>
                  <a:ext cx="277" cy="38"/>
                  <a:chOff x="928" y="2639"/>
                  <a:chExt cx="277" cy="38"/>
                </a:xfrm>
              </p:grpSpPr>
              <p:sp>
                <p:nvSpPr>
                  <p:cNvPr id="7386" name="Freeform 13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87" name="Freeform 13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88" name="Rectangle 139"/>
                  <p:cNvSpPr>
                    <a:spLocks noChangeArrowheads="1"/>
                  </p:cNvSpPr>
                  <p:nvPr/>
                </p:nvSpPr>
                <p:spPr bwMode="auto">
                  <a:xfrm>
                    <a:off x="930" y="2666"/>
                    <a:ext cx="274"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0" name="Group 140"/>
              <p:cNvGrpSpPr>
                <a:grpSpLocks/>
              </p:cNvGrpSpPr>
              <p:nvPr/>
            </p:nvGrpSpPr>
            <p:grpSpPr bwMode="auto">
              <a:xfrm>
                <a:off x="921" y="2412"/>
                <a:ext cx="277" cy="261"/>
                <a:chOff x="921" y="2412"/>
                <a:chExt cx="277" cy="261"/>
              </a:xfrm>
            </p:grpSpPr>
            <p:sp>
              <p:nvSpPr>
                <p:cNvPr id="7365" name="Freeform 14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66" name="Freeform 14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67" name="Freeform 14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68" name="Freeform 14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69" name="Rectangle 145"/>
                <p:cNvSpPr>
                  <a:spLocks noChangeArrowheads="1"/>
                </p:cNvSpPr>
                <p:nvPr/>
              </p:nvSpPr>
              <p:spPr bwMode="auto">
                <a:xfrm>
                  <a:off x="968" y="2429"/>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70" name="Rectangle 146"/>
                <p:cNvSpPr>
                  <a:spLocks noChangeArrowheads="1"/>
                </p:cNvSpPr>
                <p:nvPr/>
              </p:nvSpPr>
              <p:spPr bwMode="auto">
                <a:xfrm>
                  <a:off x="930" y="2571"/>
                  <a:ext cx="260"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71" name="Rectangle 147"/>
                <p:cNvSpPr>
                  <a:spLocks noChangeArrowheads="1"/>
                </p:cNvSpPr>
                <p:nvPr/>
              </p:nvSpPr>
              <p:spPr bwMode="auto">
                <a:xfrm>
                  <a:off x="985" y="2445"/>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72" name="Line 148"/>
                <p:cNvSpPr>
                  <a:spLocks noChangeShapeType="1"/>
                </p:cNvSpPr>
                <p:nvPr/>
              </p:nvSpPr>
              <p:spPr bwMode="auto">
                <a:xfrm flipH="1">
                  <a:off x="1108" y="259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1" name="Group 149"/>
                <p:cNvGrpSpPr>
                  <a:grpSpLocks/>
                </p:cNvGrpSpPr>
                <p:nvPr/>
              </p:nvGrpSpPr>
              <p:grpSpPr bwMode="auto">
                <a:xfrm>
                  <a:off x="921" y="2635"/>
                  <a:ext cx="277" cy="38"/>
                  <a:chOff x="921" y="2635"/>
                  <a:chExt cx="277" cy="38"/>
                </a:xfrm>
              </p:grpSpPr>
              <p:sp>
                <p:nvSpPr>
                  <p:cNvPr id="7374" name="Freeform 15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75" name="Freeform 15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76" name="Rectangle 152"/>
                  <p:cNvSpPr>
                    <a:spLocks noChangeArrowheads="1"/>
                  </p:cNvSpPr>
                  <p:nvPr/>
                </p:nvSpPr>
                <p:spPr bwMode="auto">
                  <a:xfrm>
                    <a:off x="923" y="2662"/>
                    <a:ext cx="274"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2" name="Group 153"/>
            <p:cNvGrpSpPr>
              <a:grpSpLocks/>
            </p:cNvGrpSpPr>
            <p:nvPr/>
          </p:nvGrpSpPr>
          <p:grpSpPr bwMode="auto">
            <a:xfrm>
              <a:off x="1277938" y="4073525"/>
              <a:ext cx="511175" cy="517525"/>
              <a:chOff x="997" y="2775"/>
              <a:chExt cx="282" cy="265"/>
            </a:xfrm>
          </p:grpSpPr>
          <p:grpSp>
            <p:nvGrpSpPr>
              <p:cNvPr id="23" name="Group 154"/>
              <p:cNvGrpSpPr>
                <a:grpSpLocks/>
              </p:cNvGrpSpPr>
              <p:nvPr/>
            </p:nvGrpSpPr>
            <p:grpSpPr bwMode="auto">
              <a:xfrm>
                <a:off x="1004" y="2779"/>
                <a:ext cx="275" cy="261"/>
                <a:chOff x="1004" y="2779"/>
                <a:chExt cx="275" cy="261"/>
              </a:xfrm>
            </p:grpSpPr>
            <p:sp>
              <p:nvSpPr>
                <p:cNvPr id="7351" name="Freeform 15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52" name="Freeform 15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53" name="Freeform 15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54" name="Freeform 15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55" name="Rectangle 159"/>
                <p:cNvSpPr>
                  <a:spLocks noChangeArrowheads="1"/>
                </p:cNvSpPr>
                <p:nvPr/>
              </p:nvSpPr>
              <p:spPr bwMode="auto">
                <a:xfrm>
                  <a:off x="1050" y="2797"/>
                  <a:ext cx="183"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56" name="Rectangle 160"/>
                <p:cNvSpPr>
                  <a:spLocks noChangeArrowheads="1"/>
                </p:cNvSpPr>
                <p:nvPr/>
              </p:nvSpPr>
              <p:spPr bwMode="auto">
                <a:xfrm>
                  <a:off x="1013" y="293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57" name="Rectangle 161"/>
                <p:cNvSpPr>
                  <a:spLocks noChangeArrowheads="1"/>
                </p:cNvSpPr>
                <p:nvPr/>
              </p:nvSpPr>
              <p:spPr bwMode="auto">
                <a:xfrm>
                  <a:off x="1067" y="2813"/>
                  <a:ext cx="149"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58" name="Line 162"/>
                <p:cNvSpPr>
                  <a:spLocks noChangeShapeType="1"/>
                </p:cNvSpPr>
                <p:nvPr/>
              </p:nvSpPr>
              <p:spPr bwMode="auto">
                <a:xfrm flipH="1">
                  <a:off x="1189" y="2961"/>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4" name="Group 163"/>
                <p:cNvGrpSpPr>
                  <a:grpSpLocks/>
                </p:cNvGrpSpPr>
                <p:nvPr/>
              </p:nvGrpSpPr>
              <p:grpSpPr bwMode="auto">
                <a:xfrm>
                  <a:off x="1004" y="3002"/>
                  <a:ext cx="275" cy="38"/>
                  <a:chOff x="1004" y="3002"/>
                  <a:chExt cx="275" cy="38"/>
                </a:xfrm>
              </p:grpSpPr>
              <p:sp>
                <p:nvSpPr>
                  <p:cNvPr id="7360" name="Freeform 16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61" name="Freeform 16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62" name="Rectangle 166"/>
                  <p:cNvSpPr>
                    <a:spLocks noChangeArrowheads="1"/>
                  </p:cNvSpPr>
                  <p:nvPr/>
                </p:nvSpPr>
                <p:spPr bwMode="auto">
                  <a:xfrm>
                    <a:off x="1006" y="3029"/>
                    <a:ext cx="271"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5" name="Group 167"/>
              <p:cNvGrpSpPr>
                <a:grpSpLocks/>
              </p:cNvGrpSpPr>
              <p:nvPr/>
            </p:nvGrpSpPr>
            <p:grpSpPr bwMode="auto">
              <a:xfrm>
                <a:off x="997" y="2775"/>
                <a:ext cx="275" cy="260"/>
                <a:chOff x="997" y="2775"/>
                <a:chExt cx="275" cy="260"/>
              </a:xfrm>
            </p:grpSpPr>
            <p:sp>
              <p:nvSpPr>
                <p:cNvPr id="7339" name="Freeform 16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40" name="Freeform 16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41" name="Freeform 17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42" name="Freeform 17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43" name="Rectangle 172"/>
                <p:cNvSpPr>
                  <a:spLocks noChangeArrowheads="1"/>
                </p:cNvSpPr>
                <p:nvPr/>
              </p:nvSpPr>
              <p:spPr bwMode="auto">
                <a:xfrm>
                  <a:off x="1043" y="279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44" name="Rectangle 173"/>
                <p:cNvSpPr>
                  <a:spLocks noChangeArrowheads="1"/>
                </p:cNvSpPr>
                <p:nvPr/>
              </p:nvSpPr>
              <p:spPr bwMode="auto">
                <a:xfrm>
                  <a:off x="1006" y="2934"/>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45" name="Rectangle 174"/>
                <p:cNvSpPr>
                  <a:spLocks noChangeArrowheads="1"/>
                </p:cNvSpPr>
                <p:nvPr/>
              </p:nvSpPr>
              <p:spPr bwMode="auto">
                <a:xfrm>
                  <a:off x="1060" y="280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46" name="Line 175"/>
                <p:cNvSpPr>
                  <a:spLocks noChangeShapeType="1"/>
                </p:cNvSpPr>
                <p:nvPr/>
              </p:nvSpPr>
              <p:spPr bwMode="auto">
                <a:xfrm flipH="1">
                  <a:off x="1182" y="2956"/>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6" name="Group 176"/>
                <p:cNvGrpSpPr>
                  <a:grpSpLocks/>
                </p:cNvGrpSpPr>
                <p:nvPr/>
              </p:nvGrpSpPr>
              <p:grpSpPr bwMode="auto">
                <a:xfrm>
                  <a:off x="997" y="2997"/>
                  <a:ext cx="275" cy="38"/>
                  <a:chOff x="997" y="2997"/>
                  <a:chExt cx="275" cy="38"/>
                </a:xfrm>
              </p:grpSpPr>
              <p:sp>
                <p:nvSpPr>
                  <p:cNvPr id="7348" name="Freeform 17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49" name="Freeform 17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50" name="Rectangle 179"/>
                  <p:cNvSpPr>
                    <a:spLocks noChangeArrowheads="1"/>
                  </p:cNvSpPr>
                  <p:nvPr/>
                </p:nvSpPr>
                <p:spPr bwMode="auto">
                  <a:xfrm>
                    <a:off x="999" y="3024"/>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7" name="Group 180"/>
            <p:cNvGrpSpPr>
              <a:grpSpLocks/>
            </p:cNvGrpSpPr>
            <p:nvPr/>
          </p:nvGrpSpPr>
          <p:grpSpPr bwMode="auto">
            <a:xfrm>
              <a:off x="539750" y="4603750"/>
              <a:ext cx="511175" cy="517525"/>
              <a:chOff x="590" y="3047"/>
              <a:chExt cx="282" cy="265"/>
            </a:xfrm>
          </p:grpSpPr>
          <p:grpSp>
            <p:nvGrpSpPr>
              <p:cNvPr id="28" name="Group 181"/>
              <p:cNvGrpSpPr>
                <a:grpSpLocks/>
              </p:cNvGrpSpPr>
              <p:nvPr/>
            </p:nvGrpSpPr>
            <p:grpSpPr bwMode="auto">
              <a:xfrm>
                <a:off x="596" y="3051"/>
                <a:ext cx="276" cy="261"/>
                <a:chOff x="596" y="3051"/>
                <a:chExt cx="276" cy="261"/>
              </a:xfrm>
            </p:grpSpPr>
            <p:sp>
              <p:nvSpPr>
                <p:cNvPr id="7325" name="Freeform 18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26" name="Freeform 18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27" name="Freeform 18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28" name="Freeform 18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29" name="Rectangle 186"/>
                <p:cNvSpPr>
                  <a:spLocks noChangeArrowheads="1"/>
                </p:cNvSpPr>
                <p:nvPr/>
              </p:nvSpPr>
              <p:spPr bwMode="auto">
                <a:xfrm>
                  <a:off x="642" y="3069"/>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30" name="Rectangle 187"/>
                <p:cNvSpPr>
                  <a:spLocks noChangeArrowheads="1"/>
                </p:cNvSpPr>
                <p:nvPr/>
              </p:nvSpPr>
              <p:spPr bwMode="auto">
                <a:xfrm>
                  <a:off x="605" y="3210"/>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31" name="Rectangle 188"/>
                <p:cNvSpPr>
                  <a:spLocks noChangeArrowheads="1"/>
                </p:cNvSpPr>
                <p:nvPr/>
              </p:nvSpPr>
              <p:spPr bwMode="auto">
                <a:xfrm>
                  <a:off x="659" y="3085"/>
                  <a:ext cx="150"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32" name="Line 189"/>
                <p:cNvSpPr>
                  <a:spLocks noChangeShapeType="1"/>
                </p:cNvSpPr>
                <p:nvPr/>
              </p:nvSpPr>
              <p:spPr bwMode="auto">
                <a:xfrm flipH="1">
                  <a:off x="782" y="323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9" name="Group 190"/>
                <p:cNvGrpSpPr>
                  <a:grpSpLocks/>
                </p:cNvGrpSpPr>
                <p:nvPr/>
              </p:nvGrpSpPr>
              <p:grpSpPr bwMode="auto">
                <a:xfrm>
                  <a:off x="596" y="3274"/>
                  <a:ext cx="276" cy="38"/>
                  <a:chOff x="596" y="3274"/>
                  <a:chExt cx="276" cy="38"/>
                </a:xfrm>
              </p:grpSpPr>
              <p:sp>
                <p:nvSpPr>
                  <p:cNvPr id="7334" name="Freeform 19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35" name="Freeform 19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36" name="Rectangle 193"/>
                  <p:cNvSpPr>
                    <a:spLocks noChangeArrowheads="1"/>
                  </p:cNvSpPr>
                  <p:nvPr/>
                </p:nvSpPr>
                <p:spPr bwMode="auto">
                  <a:xfrm>
                    <a:off x="598" y="3301"/>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30" name="Group 194"/>
              <p:cNvGrpSpPr>
                <a:grpSpLocks/>
              </p:cNvGrpSpPr>
              <p:nvPr/>
            </p:nvGrpSpPr>
            <p:grpSpPr bwMode="auto">
              <a:xfrm>
                <a:off x="590" y="3047"/>
                <a:ext cx="275" cy="260"/>
                <a:chOff x="590" y="3047"/>
                <a:chExt cx="275" cy="260"/>
              </a:xfrm>
            </p:grpSpPr>
            <p:sp>
              <p:nvSpPr>
                <p:cNvPr id="7313" name="Freeform 19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14" name="Freeform 19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15" name="Freeform 19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16" name="Freeform 19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17" name="Rectangle 199"/>
                <p:cNvSpPr>
                  <a:spLocks noChangeArrowheads="1"/>
                </p:cNvSpPr>
                <p:nvPr/>
              </p:nvSpPr>
              <p:spPr bwMode="auto">
                <a:xfrm>
                  <a:off x="636" y="3064"/>
                  <a:ext cx="183"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18" name="Rectangle 200"/>
                <p:cNvSpPr>
                  <a:spLocks noChangeArrowheads="1"/>
                </p:cNvSpPr>
                <p:nvPr/>
              </p:nvSpPr>
              <p:spPr bwMode="auto">
                <a:xfrm>
                  <a:off x="598" y="3206"/>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19" name="Rectangle 201"/>
                <p:cNvSpPr>
                  <a:spLocks noChangeArrowheads="1"/>
                </p:cNvSpPr>
                <p:nvPr/>
              </p:nvSpPr>
              <p:spPr bwMode="auto">
                <a:xfrm>
                  <a:off x="653" y="3080"/>
                  <a:ext cx="149"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20" name="Line 202"/>
                <p:cNvSpPr>
                  <a:spLocks noChangeShapeType="1"/>
                </p:cNvSpPr>
                <p:nvPr/>
              </p:nvSpPr>
              <p:spPr bwMode="auto">
                <a:xfrm flipH="1">
                  <a:off x="775" y="322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31" name="Group 203"/>
                <p:cNvGrpSpPr>
                  <a:grpSpLocks/>
                </p:cNvGrpSpPr>
                <p:nvPr/>
              </p:nvGrpSpPr>
              <p:grpSpPr bwMode="auto">
                <a:xfrm>
                  <a:off x="590" y="3269"/>
                  <a:ext cx="275" cy="38"/>
                  <a:chOff x="590" y="3269"/>
                  <a:chExt cx="275" cy="38"/>
                </a:xfrm>
              </p:grpSpPr>
              <p:sp>
                <p:nvSpPr>
                  <p:cNvPr id="7322" name="Freeform 20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23" name="Freeform 20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24" name="Rectangle 206"/>
                  <p:cNvSpPr>
                    <a:spLocks noChangeArrowheads="1"/>
                  </p:cNvSpPr>
                  <p:nvPr/>
                </p:nvSpPr>
                <p:spPr bwMode="auto">
                  <a:xfrm>
                    <a:off x="591" y="3296"/>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7363" name="Group 207"/>
            <p:cNvGrpSpPr>
              <a:grpSpLocks/>
            </p:cNvGrpSpPr>
            <p:nvPr/>
          </p:nvGrpSpPr>
          <p:grpSpPr bwMode="auto">
            <a:xfrm>
              <a:off x="1112838" y="5226050"/>
              <a:ext cx="509587" cy="517525"/>
              <a:chOff x="906" y="3365"/>
              <a:chExt cx="281" cy="265"/>
            </a:xfrm>
          </p:grpSpPr>
          <p:grpSp>
            <p:nvGrpSpPr>
              <p:cNvPr id="7364" name="Group 208"/>
              <p:cNvGrpSpPr>
                <a:grpSpLocks/>
              </p:cNvGrpSpPr>
              <p:nvPr/>
            </p:nvGrpSpPr>
            <p:grpSpPr bwMode="auto">
              <a:xfrm>
                <a:off x="912" y="3369"/>
                <a:ext cx="275" cy="261"/>
                <a:chOff x="912" y="3369"/>
                <a:chExt cx="275" cy="261"/>
              </a:xfrm>
            </p:grpSpPr>
            <p:sp>
              <p:nvSpPr>
                <p:cNvPr id="7299" name="Freeform 20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00" name="Freeform 21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01" name="Freeform 21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02" name="Freeform 21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03" name="Rectangle 213"/>
                <p:cNvSpPr>
                  <a:spLocks noChangeArrowheads="1"/>
                </p:cNvSpPr>
                <p:nvPr/>
              </p:nvSpPr>
              <p:spPr bwMode="auto">
                <a:xfrm>
                  <a:off x="958" y="3387"/>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04" name="Rectangle 214"/>
                <p:cNvSpPr>
                  <a:spLocks noChangeArrowheads="1"/>
                </p:cNvSpPr>
                <p:nvPr/>
              </p:nvSpPr>
              <p:spPr bwMode="auto">
                <a:xfrm>
                  <a:off x="921" y="352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05" name="Rectangle 215"/>
                <p:cNvSpPr>
                  <a:spLocks noChangeArrowheads="1"/>
                </p:cNvSpPr>
                <p:nvPr/>
              </p:nvSpPr>
              <p:spPr bwMode="auto">
                <a:xfrm>
                  <a:off x="975" y="3403"/>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306" name="Line 216"/>
                <p:cNvSpPr>
                  <a:spLocks noChangeShapeType="1"/>
                </p:cNvSpPr>
                <p:nvPr/>
              </p:nvSpPr>
              <p:spPr bwMode="auto">
                <a:xfrm flipH="1">
                  <a:off x="1097" y="3551"/>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7373" name="Group 217"/>
                <p:cNvGrpSpPr>
                  <a:grpSpLocks/>
                </p:cNvGrpSpPr>
                <p:nvPr/>
              </p:nvGrpSpPr>
              <p:grpSpPr bwMode="auto">
                <a:xfrm>
                  <a:off x="912" y="3592"/>
                  <a:ext cx="275" cy="38"/>
                  <a:chOff x="912" y="3592"/>
                  <a:chExt cx="275" cy="38"/>
                </a:xfrm>
              </p:grpSpPr>
              <p:sp>
                <p:nvSpPr>
                  <p:cNvPr id="7308" name="Freeform 21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09" name="Freeform 21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310" name="Rectangle 220"/>
                  <p:cNvSpPr>
                    <a:spLocks noChangeArrowheads="1"/>
                  </p:cNvSpPr>
                  <p:nvPr/>
                </p:nvSpPr>
                <p:spPr bwMode="auto">
                  <a:xfrm>
                    <a:off x="914" y="3619"/>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7385" name="Group 221"/>
              <p:cNvGrpSpPr>
                <a:grpSpLocks/>
              </p:cNvGrpSpPr>
              <p:nvPr/>
            </p:nvGrpSpPr>
            <p:grpSpPr bwMode="auto">
              <a:xfrm>
                <a:off x="906" y="3365"/>
                <a:ext cx="275" cy="261"/>
                <a:chOff x="906" y="3365"/>
                <a:chExt cx="275" cy="261"/>
              </a:xfrm>
            </p:grpSpPr>
            <p:sp>
              <p:nvSpPr>
                <p:cNvPr id="7287" name="Freeform 22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88" name="Freeform 22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89" name="Freeform 22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90" name="Freeform 22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91" name="Rectangle 226"/>
                <p:cNvSpPr>
                  <a:spLocks noChangeArrowheads="1"/>
                </p:cNvSpPr>
                <p:nvPr/>
              </p:nvSpPr>
              <p:spPr bwMode="auto">
                <a:xfrm>
                  <a:off x="951" y="338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92" name="Rectangle 227"/>
                <p:cNvSpPr>
                  <a:spLocks noChangeArrowheads="1"/>
                </p:cNvSpPr>
                <p:nvPr/>
              </p:nvSpPr>
              <p:spPr bwMode="auto">
                <a:xfrm>
                  <a:off x="914" y="3524"/>
                  <a:ext cx="258"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93" name="Rectangle 228"/>
                <p:cNvSpPr>
                  <a:spLocks noChangeArrowheads="1"/>
                </p:cNvSpPr>
                <p:nvPr/>
              </p:nvSpPr>
              <p:spPr bwMode="auto">
                <a:xfrm>
                  <a:off x="968" y="339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94" name="Line 229"/>
                <p:cNvSpPr>
                  <a:spLocks noChangeShapeType="1"/>
                </p:cNvSpPr>
                <p:nvPr/>
              </p:nvSpPr>
              <p:spPr bwMode="auto">
                <a:xfrm flipH="1">
                  <a:off x="1091" y="3546"/>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7393" name="Group 230"/>
                <p:cNvGrpSpPr>
                  <a:grpSpLocks/>
                </p:cNvGrpSpPr>
                <p:nvPr/>
              </p:nvGrpSpPr>
              <p:grpSpPr bwMode="auto">
                <a:xfrm>
                  <a:off x="906" y="3587"/>
                  <a:ext cx="275" cy="39"/>
                  <a:chOff x="906" y="3587"/>
                  <a:chExt cx="275" cy="39"/>
                </a:xfrm>
              </p:grpSpPr>
              <p:sp>
                <p:nvSpPr>
                  <p:cNvPr id="7296" name="Freeform 23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97" name="Freeform 23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98" name="Rectangle 233"/>
                  <p:cNvSpPr>
                    <a:spLocks noChangeArrowheads="1"/>
                  </p:cNvSpPr>
                  <p:nvPr/>
                </p:nvSpPr>
                <p:spPr bwMode="auto">
                  <a:xfrm>
                    <a:off x="907" y="3614"/>
                    <a:ext cx="272" cy="12"/>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7396" name="Group 234"/>
            <p:cNvGrpSpPr>
              <a:grpSpLocks/>
            </p:cNvGrpSpPr>
            <p:nvPr/>
          </p:nvGrpSpPr>
          <p:grpSpPr bwMode="auto">
            <a:xfrm>
              <a:off x="2603500" y="5346700"/>
              <a:ext cx="444500" cy="839788"/>
              <a:chOff x="1660" y="3427"/>
              <a:chExt cx="217" cy="339"/>
            </a:xfrm>
          </p:grpSpPr>
          <p:grpSp>
            <p:nvGrpSpPr>
              <p:cNvPr id="7397" name="Group 235"/>
              <p:cNvGrpSpPr>
                <a:grpSpLocks/>
              </p:cNvGrpSpPr>
              <p:nvPr/>
            </p:nvGrpSpPr>
            <p:grpSpPr bwMode="auto">
              <a:xfrm>
                <a:off x="1665" y="3433"/>
                <a:ext cx="212" cy="333"/>
                <a:chOff x="1665" y="3433"/>
                <a:chExt cx="212" cy="333"/>
              </a:xfrm>
            </p:grpSpPr>
            <p:sp>
              <p:nvSpPr>
                <p:cNvPr id="7276" name="Freeform 236"/>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77" name="Freeform 237"/>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78" name="Freeform 238"/>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79" name="Freeform 239"/>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80" name="Rectangle 240"/>
                <p:cNvSpPr>
                  <a:spLocks noChangeArrowheads="1"/>
                </p:cNvSpPr>
                <p:nvPr/>
              </p:nvSpPr>
              <p:spPr bwMode="auto">
                <a:xfrm>
                  <a:off x="1665" y="3496"/>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81" name="Rectangle 241"/>
                <p:cNvSpPr>
                  <a:spLocks noChangeArrowheads="1"/>
                </p:cNvSpPr>
                <p:nvPr/>
              </p:nvSpPr>
              <p:spPr bwMode="auto">
                <a:xfrm>
                  <a:off x="1671" y="3509"/>
                  <a:ext cx="65" cy="43"/>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82" name="Line 242"/>
                <p:cNvSpPr>
                  <a:spLocks noChangeShapeType="1"/>
                </p:cNvSpPr>
                <p:nvPr/>
              </p:nvSpPr>
              <p:spPr bwMode="auto">
                <a:xfrm>
                  <a:off x="1676" y="3534"/>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283" name="Line 243"/>
                <p:cNvSpPr>
                  <a:spLocks noChangeShapeType="1"/>
                </p:cNvSpPr>
                <p:nvPr/>
              </p:nvSpPr>
              <p:spPr bwMode="auto">
                <a:xfrm flipH="1">
                  <a:off x="1665" y="370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284" name="Line 244"/>
                <p:cNvSpPr>
                  <a:spLocks noChangeShapeType="1"/>
                </p:cNvSpPr>
                <p:nvPr/>
              </p:nvSpPr>
              <p:spPr bwMode="auto">
                <a:xfrm flipH="1">
                  <a:off x="1665" y="3596"/>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7414" name="Group 245"/>
              <p:cNvGrpSpPr>
                <a:grpSpLocks/>
              </p:cNvGrpSpPr>
              <p:nvPr/>
            </p:nvGrpSpPr>
            <p:grpSpPr bwMode="auto">
              <a:xfrm>
                <a:off x="1660" y="3427"/>
                <a:ext cx="212" cy="333"/>
                <a:chOff x="1660" y="3427"/>
                <a:chExt cx="212" cy="333"/>
              </a:xfrm>
            </p:grpSpPr>
            <p:sp>
              <p:nvSpPr>
                <p:cNvPr id="7267" name="Freeform 246"/>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68" name="Freeform 247"/>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69" name="Freeform 248"/>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70" name="Freeform 249"/>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71" name="Rectangle 250"/>
                <p:cNvSpPr>
                  <a:spLocks noChangeArrowheads="1"/>
                </p:cNvSpPr>
                <p:nvPr/>
              </p:nvSpPr>
              <p:spPr bwMode="auto">
                <a:xfrm>
                  <a:off x="1660" y="3490"/>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72" name="Rectangle 251"/>
                <p:cNvSpPr>
                  <a:spLocks noChangeArrowheads="1"/>
                </p:cNvSpPr>
                <p:nvPr/>
              </p:nvSpPr>
              <p:spPr bwMode="auto">
                <a:xfrm>
                  <a:off x="1665" y="3502"/>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73" name="Line 252"/>
                <p:cNvSpPr>
                  <a:spLocks noChangeShapeType="1"/>
                </p:cNvSpPr>
                <p:nvPr/>
              </p:nvSpPr>
              <p:spPr bwMode="auto">
                <a:xfrm>
                  <a:off x="1676" y="3521"/>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274" name="Line 253"/>
                <p:cNvSpPr>
                  <a:spLocks noChangeShapeType="1"/>
                </p:cNvSpPr>
                <p:nvPr/>
              </p:nvSpPr>
              <p:spPr bwMode="auto">
                <a:xfrm flipH="1">
                  <a:off x="1665" y="370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275" name="Line 254"/>
                <p:cNvSpPr>
                  <a:spLocks noChangeShapeType="1"/>
                </p:cNvSpPr>
                <p:nvPr/>
              </p:nvSpPr>
              <p:spPr bwMode="auto">
                <a:xfrm flipH="1">
                  <a:off x="1665" y="3590"/>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7195" name="Rectangle 255"/>
            <p:cNvSpPr>
              <a:spLocks noChangeArrowheads="1"/>
            </p:cNvSpPr>
            <p:nvPr/>
          </p:nvSpPr>
          <p:spPr bwMode="auto">
            <a:xfrm>
              <a:off x="2370138" y="3798888"/>
              <a:ext cx="857250" cy="619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196" name="Rectangle 256"/>
            <p:cNvSpPr>
              <a:spLocks noChangeArrowheads="1"/>
            </p:cNvSpPr>
            <p:nvPr/>
          </p:nvSpPr>
          <p:spPr bwMode="auto">
            <a:xfrm>
              <a:off x="2470150" y="3938588"/>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校园网</a:t>
              </a:r>
            </a:p>
          </p:txBody>
        </p:sp>
        <p:sp>
          <p:nvSpPr>
            <p:cNvPr id="7197" name="Rectangle 257"/>
            <p:cNvSpPr>
              <a:spLocks noChangeArrowheads="1"/>
            </p:cNvSpPr>
            <p:nvPr/>
          </p:nvSpPr>
          <p:spPr bwMode="auto">
            <a:xfrm>
              <a:off x="3192463" y="5832475"/>
              <a:ext cx="1074737" cy="620713"/>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198" name="Rectangle 258"/>
            <p:cNvSpPr>
              <a:spLocks noChangeArrowheads="1"/>
            </p:cNvSpPr>
            <p:nvPr/>
          </p:nvSpPr>
          <p:spPr bwMode="auto">
            <a:xfrm>
              <a:off x="3527425" y="5949950"/>
              <a:ext cx="2032000" cy="609600"/>
            </a:xfrm>
            <a:prstGeom prst="rect">
              <a:avLst/>
            </a:prstGeom>
            <a:noFill/>
            <a:ln w="9525">
              <a:noFill/>
              <a:miter lim="800000"/>
              <a:headEnd/>
              <a:tailEnd/>
            </a:ln>
          </p:spPr>
          <p:txBody>
            <a:bodyPr wrap="none" lIns="0" tIns="0" rIns="0" bIns="0">
              <a:spAutoFit/>
            </a:bodyPr>
            <a:lstStyle/>
            <a:p>
              <a:pPr algn="ctr"/>
              <a:r>
                <a:rPr kumimoji="1" lang="zh-CN" altLang="en-US" sz="2000" b="1">
                  <a:latin typeface="华文新魏" pitchFamily="2" charset="-122"/>
                  <a:ea typeface="华文新魏" pitchFamily="2" charset="-122"/>
                </a:rPr>
                <a:t>校园网的高速缓存</a:t>
              </a:r>
            </a:p>
            <a:p>
              <a:pPr algn="ctr"/>
              <a:r>
                <a:rPr kumimoji="1" lang="zh-CN" altLang="en-US" sz="2000" b="1">
                  <a:latin typeface="华文新魏" pitchFamily="2" charset="-122"/>
                  <a:ea typeface="华文新魏" pitchFamily="2" charset="-122"/>
                </a:rPr>
                <a:t>（代理服务器）</a:t>
              </a:r>
            </a:p>
          </p:txBody>
        </p:sp>
        <p:grpSp>
          <p:nvGrpSpPr>
            <p:cNvPr id="7415" name="Group 259"/>
            <p:cNvGrpSpPr>
              <a:grpSpLocks/>
            </p:cNvGrpSpPr>
            <p:nvPr/>
          </p:nvGrpSpPr>
          <p:grpSpPr bwMode="auto">
            <a:xfrm>
              <a:off x="8070850" y="3213100"/>
              <a:ext cx="392113" cy="661988"/>
              <a:chOff x="4305" y="2335"/>
              <a:chExt cx="216" cy="339"/>
            </a:xfrm>
          </p:grpSpPr>
          <p:grpSp>
            <p:nvGrpSpPr>
              <p:cNvPr id="7434" name="Group 260"/>
              <p:cNvGrpSpPr>
                <a:grpSpLocks/>
              </p:cNvGrpSpPr>
              <p:nvPr/>
            </p:nvGrpSpPr>
            <p:grpSpPr bwMode="auto">
              <a:xfrm>
                <a:off x="4310" y="2341"/>
                <a:ext cx="211" cy="333"/>
                <a:chOff x="4310" y="2341"/>
                <a:chExt cx="211" cy="333"/>
              </a:xfrm>
            </p:grpSpPr>
            <p:sp>
              <p:nvSpPr>
                <p:cNvPr id="7256" name="Freeform 261"/>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57" name="Freeform 262"/>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58" name="Freeform 263"/>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59" name="Freeform 264"/>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60" name="Rectangle 265"/>
                <p:cNvSpPr>
                  <a:spLocks noChangeArrowheads="1"/>
                </p:cNvSpPr>
                <p:nvPr/>
              </p:nvSpPr>
              <p:spPr bwMode="auto">
                <a:xfrm>
                  <a:off x="4310" y="2404"/>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61" name="Rectangle 266"/>
                <p:cNvSpPr>
                  <a:spLocks noChangeArrowheads="1"/>
                </p:cNvSpPr>
                <p:nvPr/>
              </p:nvSpPr>
              <p:spPr bwMode="auto">
                <a:xfrm>
                  <a:off x="4315" y="241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62" name="Line 267"/>
                <p:cNvSpPr>
                  <a:spLocks noChangeShapeType="1"/>
                </p:cNvSpPr>
                <p:nvPr/>
              </p:nvSpPr>
              <p:spPr bwMode="auto">
                <a:xfrm>
                  <a:off x="4320" y="2441"/>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263" name="Line 268"/>
                <p:cNvSpPr>
                  <a:spLocks noChangeShapeType="1"/>
                </p:cNvSpPr>
                <p:nvPr/>
              </p:nvSpPr>
              <p:spPr bwMode="auto">
                <a:xfrm flipH="1">
                  <a:off x="4310" y="2617"/>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7264" name="Line 269"/>
                <p:cNvSpPr>
                  <a:spLocks noChangeShapeType="1"/>
                </p:cNvSpPr>
                <p:nvPr/>
              </p:nvSpPr>
              <p:spPr bwMode="auto">
                <a:xfrm flipH="1">
                  <a:off x="4310" y="2504"/>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7435" name="Group 270"/>
              <p:cNvGrpSpPr>
                <a:grpSpLocks/>
              </p:cNvGrpSpPr>
              <p:nvPr/>
            </p:nvGrpSpPr>
            <p:grpSpPr bwMode="auto">
              <a:xfrm>
                <a:off x="4305" y="2335"/>
                <a:ext cx="211" cy="332"/>
                <a:chOff x="4305" y="2335"/>
                <a:chExt cx="211" cy="332"/>
              </a:xfrm>
            </p:grpSpPr>
            <p:sp>
              <p:nvSpPr>
                <p:cNvPr id="7247" name="Freeform 271"/>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48" name="Freeform 272"/>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49" name="Freeform 273"/>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50" name="Freeform 274"/>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51" name="Rectangle 275"/>
                <p:cNvSpPr>
                  <a:spLocks noChangeArrowheads="1"/>
                </p:cNvSpPr>
                <p:nvPr/>
              </p:nvSpPr>
              <p:spPr bwMode="auto">
                <a:xfrm>
                  <a:off x="4305" y="2398"/>
                  <a:ext cx="116"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52" name="Rectangle 276"/>
                <p:cNvSpPr>
                  <a:spLocks noChangeArrowheads="1"/>
                </p:cNvSpPr>
                <p:nvPr/>
              </p:nvSpPr>
              <p:spPr bwMode="auto">
                <a:xfrm>
                  <a:off x="4310" y="241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53" name="Line 277"/>
                <p:cNvSpPr>
                  <a:spLocks noChangeShapeType="1"/>
                </p:cNvSpPr>
                <p:nvPr/>
              </p:nvSpPr>
              <p:spPr bwMode="auto">
                <a:xfrm>
                  <a:off x="4320" y="242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254" name="Line 278"/>
                <p:cNvSpPr>
                  <a:spLocks noChangeShapeType="1"/>
                </p:cNvSpPr>
                <p:nvPr/>
              </p:nvSpPr>
              <p:spPr bwMode="auto">
                <a:xfrm flipH="1">
                  <a:off x="4310" y="2611"/>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7255" name="Line 279"/>
                <p:cNvSpPr>
                  <a:spLocks noChangeShapeType="1"/>
                </p:cNvSpPr>
                <p:nvPr/>
              </p:nvSpPr>
              <p:spPr bwMode="auto">
                <a:xfrm flipH="1">
                  <a:off x="4310" y="2498"/>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7200" name="Rectangle 280"/>
            <p:cNvSpPr>
              <a:spLocks noChangeArrowheads="1"/>
            </p:cNvSpPr>
            <p:nvPr/>
          </p:nvSpPr>
          <p:spPr bwMode="auto">
            <a:xfrm>
              <a:off x="6781800" y="3373438"/>
              <a:ext cx="1282402" cy="307777"/>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源点服务器</a:t>
              </a:r>
            </a:p>
          </p:txBody>
        </p:sp>
        <p:sp>
          <p:nvSpPr>
            <p:cNvPr id="7201" name="Rectangle 281"/>
            <p:cNvSpPr>
              <a:spLocks noChangeArrowheads="1"/>
            </p:cNvSpPr>
            <p:nvPr/>
          </p:nvSpPr>
          <p:spPr bwMode="auto">
            <a:xfrm>
              <a:off x="4178300" y="4381500"/>
              <a:ext cx="8175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02" name="Rectangle 282"/>
            <p:cNvSpPr>
              <a:spLocks noChangeArrowheads="1"/>
            </p:cNvSpPr>
            <p:nvPr/>
          </p:nvSpPr>
          <p:spPr bwMode="auto">
            <a:xfrm>
              <a:off x="4716463" y="4448175"/>
              <a:ext cx="777457"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2 Mb/s</a:t>
              </a:r>
            </a:p>
          </p:txBody>
        </p:sp>
        <p:grpSp>
          <p:nvGrpSpPr>
            <p:cNvPr id="7454" name="Group 283"/>
            <p:cNvGrpSpPr>
              <a:grpSpLocks/>
            </p:cNvGrpSpPr>
            <p:nvPr/>
          </p:nvGrpSpPr>
          <p:grpSpPr bwMode="auto">
            <a:xfrm>
              <a:off x="2863850" y="5832475"/>
              <a:ext cx="522288" cy="260350"/>
              <a:chOff x="1872" y="3676"/>
              <a:chExt cx="227" cy="136"/>
            </a:xfrm>
          </p:grpSpPr>
          <p:sp>
            <p:nvSpPr>
              <p:cNvPr id="7243" name="Line 284"/>
              <p:cNvSpPr>
                <a:spLocks noChangeShapeType="1"/>
              </p:cNvSpPr>
              <p:nvPr/>
            </p:nvSpPr>
            <p:spPr bwMode="auto">
              <a:xfrm>
                <a:off x="1919" y="3702"/>
                <a:ext cx="180" cy="11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7244" name="Freeform 285"/>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grpSp>
          <p:nvGrpSpPr>
            <p:cNvPr id="7455" name="Group 286"/>
            <p:cNvGrpSpPr>
              <a:grpSpLocks/>
            </p:cNvGrpSpPr>
            <p:nvPr/>
          </p:nvGrpSpPr>
          <p:grpSpPr bwMode="auto">
            <a:xfrm>
              <a:off x="6070600" y="4576763"/>
              <a:ext cx="560388" cy="374650"/>
              <a:chOff x="3202" y="3033"/>
              <a:chExt cx="309" cy="192"/>
            </a:xfrm>
          </p:grpSpPr>
          <p:sp>
            <p:nvSpPr>
              <p:cNvPr id="7218" name="Oval 287"/>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7219" name="Rectangle 288"/>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20" name="Rectangle 289"/>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21" name="Oval 290"/>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648512" name="Group 291"/>
              <p:cNvGrpSpPr>
                <a:grpSpLocks/>
              </p:cNvGrpSpPr>
              <p:nvPr/>
            </p:nvGrpSpPr>
            <p:grpSpPr bwMode="auto">
              <a:xfrm>
                <a:off x="3249" y="3046"/>
                <a:ext cx="214" cy="86"/>
                <a:chOff x="3249" y="3046"/>
                <a:chExt cx="214" cy="86"/>
              </a:xfrm>
            </p:grpSpPr>
            <p:grpSp>
              <p:nvGrpSpPr>
                <p:cNvPr id="648513" name="Group 292"/>
                <p:cNvGrpSpPr>
                  <a:grpSpLocks/>
                </p:cNvGrpSpPr>
                <p:nvPr/>
              </p:nvGrpSpPr>
              <p:grpSpPr bwMode="auto">
                <a:xfrm>
                  <a:off x="3249" y="3046"/>
                  <a:ext cx="212" cy="84"/>
                  <a:chOff x="3249" y="3046"/>
                  <a:chExt cx="212" cy="84"/>
                </a:xfrm>
              </p:grpSpPr>
              <p:sp>
                <p:nvSpPr>
                  <p:cNvPr id="7235" name="Freeform 293"/>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36" name="Freeform 294"/>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37" name="Freeform 295"/>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38" name="Freeform 296"/>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39" name="Freeform 297"/>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40" name="Freeform 298"/>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41" name="Freeform 299"/>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42" name="Freeform 300"/>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648514" name="Group 301"/>
                <p:cNvGrpSpPr>
                  <a:grpSpLocks/>
                </p:cNvGrpSpPr>
                <p:nvPr/>
              </p:nvGrpSpPr>
              <p:grpSpPr bwMode="auto">
                <a:xfrm>
                  <a:off x="3251" y="3048"/>
                  <a:ext cx="212" cy="84"/>
                  <a:chOff x="3251" y="3048"/>
                  <a:chExt cx="212" cy="84"/>
                </a:xfrm>
              </p:grpSpPr>
              <p:sp>
                <p:nvSpPr>
                  <p:cNvPr id="7227" name="Freeform 302"/>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28" name="Freeform 303"/>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29" name="Freeform 304"/>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30" name="Freeform 305"/>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31" name="Freeform 306"/>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32" name="Freeform 307"/>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33" name="Freeform 308"/>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7234" name="Freeform 309"/>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7223" name="Line 310"/>
              <p:cNvSpPr>
                <a:spLocks noChangeShapeType="1"/>
              </p:cNvSpPr>
              <p:nvPr/>
            </p:nvSpPr>
            <p:spPr bwMode="auto">
              <a:xfrm>
                <a:off x="320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7224" name="Line 311"/>
              <p:cNvSpPr>
                <a:spLocks noChangeShapeType="1"/>
              </p:cNvSpPr>
              <p:nvPr/>
            </p:nvSpPr>
            <p:spPr bwMode="auto">
              <a:xfrm>
                <a:off x="3510"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sp>
          <p:nvSpPr>
            <p:cNvPr id="7205" name="Rectangle 312"/>
            <p:cNvSpPr>
              <a:spLocks noChangeArrowheads="1"/>
            </p:cNvSpPr>
            <p:nvPr/>
          </p:nvSpPr>
          <p:spPr bwMode="auto">
            <a:xfrm>
              <a:off x="6642100" y="4152900"/>
              <a:ext cx="8556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06" name="Rectangle 313"/>
            <p:cNvSpPr>
              <a:spLocks noChangeArrowheads="1"/>
            </p:cNvSpPr>
            <p:nvPr/>
          </p:nvSpPr>
          <p:spPr bwMode="auto">
            <a:xfrm>
              <a:off x="6948488" y="4581525"/>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因特网</a:t>
              </a:r>
            </a:p>
          </p:txBody>
        </p:sp>
        <p:sp>
          <p:nvSpPr>
            <p:cNvPr id="7207" name="Rectangle 314"/>
            <p:cNvSpPr>
              <a:spLocks noChangeArrowheads="1"/>
            </p:cNvSpPr>
            <p:nvPr/>
          </p:nvSpPr>
          <p:spPr bwMode="auto">
            <a:xfrm>
              <a:off x="3686175" y="4240213"/>
              <a:ext cx="384175" cy="366712"/>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08" name="Rectangle 315"/>
            <p:cNvSpPr>
              <a:spLocks noChangeArrowheads="1"/>
            </p:cNvSpPr>
            <p:nvPr/>
          </p:nvSpPr>
          <p:spPr bwMode="auto">
            <a:xfrm>
              <a:off x="2863850" y="4948238"/>
              <a:ext cx="417513"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09" name="Rectangle 316"/>
            <p:cNvSpPr>
              <a:spLocks noChangeArrowheads="1"/>
            </p:cNvSpPr>
            <p:nvPr/>
          </p:nvSpPr>
          <p:spPr bwMode="auto">
            <a:xfrm>
              <a:off x="1708150" y="4594225"/>
              <a:ext cx="419100"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7210" name="Rectangle 317"/>
            <p:cNvSpPr>
              <a:spLocks noChangeArrowheads="1"/>
            </p:cNvSpPr>
            <p:nvPr/>
          </p:nvSpPr>
          <p:spPr bwMode="auto">
            <a:xfrm>
              <a:off x="427038" y="4254500"/>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浏览器</a:t>
              </a:r>
            </a:p>
          </p:txBody>
        </p:sp>
        <p:sp>
          <p:nvSpPr>
            <p:cNvPr id="7211" name="Rectangle 318"/>
            <p:cNvSpPr>
              <a:spLocks noChangeArrowheads="1"/>
            </p:cNvSpPr>
            <p:nvPr/>
          </p:nvSpPr>
          <p:spPr bwMode="auto">
            <a:xfrm>
              <a:off x="3732213" y="4268788"/>
              <a:ext cx="230832"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1</a:t>
              </a:r>
            </a:p>
          </p:txBody>
        </p:sp>
        <p:sp>
          <p:nvSpPr>
            <p:cNvPr id="7212" name="Rectangle 319"/>
            <p:cNvSpPr>
              <a:spLocks noChangeArrowheads="1"/>
            </p:cNvSpPr>
            <p:nvPr/>
          </p:nvSpPr>
          <p:spPr bwMode="auto">
            <a:xfrm>
              <a:off x="5895975" y="4294188"/>
              <a:ext cx="261290"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2</a:t>
              </a:r>
            </a:p>
          </p:txBody>
        </p:sp>
        <p:sp>
          <p:nvSpPr>
            <p:cNvPr id="7213" name="Text Box 324"/>
            <p:cNvSpPr txBox="1">
              <a:spLocks noChangeArrowheads="1"/>
            </p:cNvSpPr>
            <p:nvPr/>
          </p:nvSpPr>
          <p:spPr bwMode="auto">
            <a:xfrm>
              <a:off x="539750" y="1700213"/>
              <a:ext cx="8228013" cy="831850"/>
            </a:xfrm>
            <a:prstGeom prst="rect">
              <a:avLst/>
            </a:prstGeom>
            <a:noFill/>
            <a:ln w="9525">
              <a:noFill/>
              <a:miter lim="800000"/>
              <a:headEnd/>
              <a:tailEnd/>
            </a:ln>
          </p:spPr>
          <p:txBody>
            <a:bodyPr>
              <a:spAutoFit/>
            </a:bodyPr>
            <a:lstStyle/>
            <a:p>
              <a:r>
                <a:rPr lang="en-US" altLang="zh-CN" sz="2400" b="1">
                  <a:latin typeface="华文新魏" pitchFamily="2" charset="-122"/>
                  <a:ea typeface="华文新魏" pitchFamily="2" charset="-122"/>
                </a:rPr>
                <a:t>(3) </a:t>
              </a:r>
              <a:r>
                <a:rPr lang="zh-CN" altLang="en-US" sz="2400" b="1">
                  <a:latin typeface="华文新魏" pitchFamily="2" charset="-122"/>
                  <a:ea typeface="华文新魏" pitchFamily="2" charset="-122"/>
                </a:rPr>
                <a:t>否则，高速缓存就代表发出请求的用户浏览器，与因特网上的源点服务器建立 </a:t>
              </a:r>
              <a:r>
                <a:rPr lang="en-US" altLang="zh-CN" sz="2400" b="1">
                  <a:latin typeface="华文新魏" pitchFamily="2" charset="-122"/>
                  <a:ea typeface="华文新魏" pitchFamily="2" charset="-122"/>
                </a:rPr>
                <a:t>TCP </a:t>
              </a:r>
              <a:r>
                <a:rPr lang="zh-CN" altLang="en-US" sz="2400" b="1">
                  <a:latin typeface="华文新魏" pitchFamily="2" charset="-122"/>
                  <a:ea typeface="华文新魏" pitchFamily="2" charset="-122"/>
                </a:rPr>
                <a:t>连接，并发送 </a:t>
              </a:r>
              <a:r>
                <a:rPr lang="en-US" altLang="zh-CN" sz="2400" b="1">
                  <a:latin typeface="华文新魏" pitchFamily="2" charset="-122"/>
                  <a:ea typeface="华文新魏" pitchFamily="2" charset="-122"/>
                </a:rPr>
                <a:t>HTTP </a:t>
              </a:r>
              <a:r>
                <a:rPr lang="zh-CN" altLang="en-US" sz="2400" b="1">
                  <a:latin typeface="华文新魏" pitchFamily="2" charset="-122"/>
                  <a:ea typeface="华文新魏" pitchFamily="2" charset="-122"/>
                </a:rPr>
                <a:t>请求报文。</a:t>
              </a:r>
            </a:p>
          </p:txBody>
        </p:sp>
        <p:sp>
          <p:nvSpPr>
            <p:cNvPr id="648517" name="Freeform 325"/>
            <p:cNvSpPr>
              <a:spLocks/>
            </p:cNvSpPr>
            <p:nvPr/>
          </p:nvSpPr>
          <p:spPr bwMode="auto">
            <a:xfrm>
              <a:off x="2916238" y="3644900"/>
              <a:ext cx="5327650" cy="1871663"/>
            </a:xfrm>
            <a:custGeom>
              <a:avLst/>
              <a:gdLst>
                <a:gd name="T0" fmla="*/ 0 w 3356"/>
                <a:gd name="T1" fmla="*/ 2147483647 h 1179"/>
                <a:gd name="T2" fmla="*/ 2147483647 w 3356"/>
                <a:gd name="T3" fmla="*/ 2147483647 h 1179"/>
                <a:gd name="T4" fmla="*/ 2147483647 w 3356"/>
                <a:gd name="T5" fmla="*/ 2147483647 h 1179"/>
                <a:gd name="T6" fmla="*/ 2147483647 w 3356"/>
                <a:gd name="T7" fmla="*/ 2147483647 h 1179"/>
                <a:gd name="T8" fmla="*/ 2147483647 w 3356"/>
                <a:gd name="T9" fmla="*/ 2147483647 h 1179"/>
                <a:gd name="T10" fmla="*/ 2147483647 w 3356"/>
                <a:gd name="T11" fmla="*/ 2147483647 h 1179"/>
                <a:gd name="T12" fmla="*/ 2147483647 w 3356"/>
                <a:gd name="T13" fmla="*/ 2147483647 h 1179"/>
                <a:gd name="T14" fmla="*/ 2147483647 w 3356"/>
                <a:gd name="T15" fmla="*/ 2147483647 h 1179"/>
                <a:gd name="T16" fmla="*/ 2147483647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56"/>
                <a:gd name="T28" fmla="*/ 0 h 1179"/>
                <a:gd name="T29" fmla="*/ 3356 w 3356"/>
                <a:gd name="T30" fmla="*/ 1179 h 11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76200">
              <a:solidFill>
                <a:schemeClr val="hlink"/>
              </a:solidFill>
              <a:round/>
              <a:headEnd/>
              <a:tailEnd type="triangle" w="med" len="med"/>
            </a:ln>
          </p:spPr>
          <p:txBody>
            <a:bodyPr/>
            <a:lstStyle/>
            <a:p>
              <a:endParaRPr lang="zh-CN" altLang="en-US" b="1">
                <a:latin typeface="华文新魏" pitchFamily="2" charset="-122"/>
                <a:ea typeface="华文新魏" pitchFamily="2" charset="-122"/>
              </a:endParaRPr>
            </a:p>
          </p:txBody>
        </p:sp>
      </p:grpSp>
      <p:sp>
        <p:nvSpPr>
          <p:cNvPr id="7216" name="灯片编号占位符 322"/>
          <p:cNvSpPr>
            <a:spLocks noGrp="1"/>
          </p:cNvSpPr>
          <p:nvPr>
            <p:ph type="sldNum" sz="quarter" idx="12"/>
          </p:nvPr>
        </p:nvSpPr>
        <p:spPr>
          <a:noFill/>
        </p:spPr>
        <p:txBody>
          <a:bodyPr/>
          <a:lstStyle/>
          <a:p>
            <a:fld id="{D77E7450-8267-4186-B5B1-FD913B652588}" type="slidenum">
              <a:rPr lang="en-US" altLang="zh-CN" smtClean="0"/>
              <a:pPr/>
              <a:t>60</a:t>
            </a:fld>
            <a:endParaRPr lang="en-US" altLang="zh-CN"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idx="4294967295"/>
          </p:nvPr>
        </p:nvSpPr>
        <p:spPr>
          <a:xfrm>
            <a:off x="683568" y="332656"/>
            <a:ext cx="7793038" cy="622300"/>
          </a:xfrm>
        </p:spPr>
        <p:txBody>
          <a:bodyPr/>
          <a:lstStyle/>
          <a:p>
            <a:pPr algn="ctr" eaLnBrk="1" hangingPunct="1"/>
            <a:r>
              <a:rPr lang="zh-CN" altLang="en-US" dirty="0" smtClean="0"/>
              <a:t>使用高速缓存的情况</a:t>
            </a:r>
          </a:p>
        </p:txBody>
      </p:sp>
      <p:grpSp>
        <p:nvGrpSpPr>
          <p:cNvPr id="323" name="组合 322"/>
          <p:cNvGrpSpPr/>
          <p:nvPr/>
        </p:nvGrpSpPr>
        <p:grpSpPr>
          <a:xfrm>
            <a:off x="251520" y="1484784"/>
            <a:ext cx="8542338" cy="4859337"/>
            <a:chOff x="250825" y="1700213"/>
            <a:chExt cx="8542338" cy="4859337"/>
          </a:xfrm>
        </p:grpSpPr>
        <p:grpSp>
          <p:nvGrpSpPr>
            <p:cNvPr id="2" name="Group 3"/>
            <p:cNvGrpSpPr>
              <a:grpSpLocks/>
            </p:cNvGrpSpPr>
            <p:nvPr/>
          </p:nvGrpSpPr>
          <p:grpSpPr bwMode="auto">
            <a:xfrm>
              <a:off x="250825" y="3494088"/>
              <a:ext cx="3454400" cy="2570162"/>
              <a:chOff x="912" y="768"/>
              <a:chExt cx="2400" cy="1584"/>
            </a:xfrm>
          </p:grpSpPr>
          <p:sp>
            <p:nvSpPr>
              <p:cNvPr id="8498" name="Oval 4"/>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99" name="Oval 5"/>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00" name="Oval 6"/>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01" name="Oval 7"/>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02" name="Oval 8"/>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03" name="Oval 9"/>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04" name="Oval 10"/>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05" name="Oval 11"/>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06" name="Oval 12"/>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nvGrpSpPr>
              <p:cNvPr id="3" name="Group 13"/>
              <p:cNvGrpSpPr>
                <a:grpSpLocks/>
              </p:cNvGrpSpPr>
              <p:nvPr/>
            </p:nvGrpSpPr>
            <p:grpSpPr bwMode="auto">
              <a:xfrm>
                <a:off x="912" y="768"/>
                <a:ext cx="2386" cy="1553"/>
                <a:chOff x="912" y="768"/>
                <a:chExt cx="2386" cy="1553"/>
              </a:xfrm>
            </p:grpSpPr>
            <p:sp>
              <p:nvSpPr>
                <p:cNvPr id="8508" name="Oval 14"/>
                <p:cNvSpPr>
                  <a:spLocks noChangeArrowheads="1"/>
                </p:cNvSpPr>
                <p:nvPr/>
              </p:nvSpPr>
              <p:spPr bwMode="auto">
                <a:xfrm>
                  <a:off x="1736" y="768"/>
                  <a:ext cx="1027"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09" name="Oval 15"/>
                <p:cNvSpPr>
                  <a:spLocks noChangeArrowheads="1"/>
                </p:cNvSpPr>
                <p:nvPr/>
              </p:nvSpPr>
              <p:spPr bwMode="auto">
                <a:xfrm>
                  <a:off x="1158" y="941"/>
                  <a:ext cx="781"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10" name="Oval 16"/>
                <p:cNvSpPr>
                  <a:spLocks noChangeArrowheads="1"/>
                </p:cNvSpPr>
                <p:nvPr/>
              </p:nvSpPr>
              <p:spPr bwMode="auto">
                <a:xfrm>
                  <a:off x="912" y="1333"/>
                  <a:ext cx="520" cy="501"/>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11" name="Oval 17"/>
                <p:cNvSpPr>
                  <a:spLocks noChangeArrowheads="1"/>
                </p:cNvSpPr>
                <p:nvPr/>
              </p:nvSpPr>
              <p:spPr bwMode="auto">
                <a:xfrm>
                  <a:off x="1071" y="1568"/>
                  <a:ext cx="795" cy="54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12" name="Oval 18"/>
                <p:cNvSpPr>
                  <a:spLocks noChangeArrowheads="1"/>
                </p:cNvSpPr>
                <p:nvPr/>
              </p:nvSpPr>
              <p:spPr bwMode="auto">
                <a:xfrm>
                  <a:off x="1649" y="1662"/>
                  <a:ext cx="1200" cy="65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13" name="Oval 19"/>
                <p:cNvSpPr>
                  <a:spLocks noChangeArrowheads="1"/>
                </p:cNvSpPr>
                <p:nvPr/>
              </p:nvSpPr>
              <p:spPr bwMode="auto">
                <a:xfrm>
                  <a:off x="2430" y="95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14" name="Oval 20"/>
                <p:cNvSpPr>
                  <a:spLocks noChangeArrowheads="1"/>
                </p:cNvSpPr>
                <p:nvPr/>
              </p:nvSpPr>
              <p:spPr bwMode="auto">
                <a:xfrm>
                  <a:off x="2546" y="128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15" name="Oval 21"/>
                <p:cNvSpPr>
                  <a:spLocks noChangeArrowheads="1"/>
                </p:cNvSpPr>
                <p:nvPr/>
              </p:nvSpPr>
              <p:spPr bwMode="auto">
                <a:xfrm>
                  <a:off x="2473" y="1395"/>
                  <a:ext cx="752"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516" name="Oval 22"/>
                <p:cNvSpPr>
                  <a:spLocks noChangeArrowheads="1"/>
                </p:cNvSpPr>
                <p:nvPr/>
              </p:nvSpPr>
              <p:spPr bwMode="auto">
                <a:xfrm>
                  <a:off x="1346" y="1144"/>
                  <a:ext cx="1547"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grpSp>
        </p:grpSp>
        <p:graphicFrame>
          <p:nvGraphicFramePr>
            <p:cNvPr id="8194" name="Object 23"/>
            <p:cNvGraphicFramePr>
              <a:graphicFrameLocks noChangeAspect="1"/>
            </p:cNvGraphicFramePr>
            <p:nvPr/>
          </p:nvGraphicFramePr>
          <p:xfrm>
            <a:off x="6542088" y="4217988"/>
            <a:ext cx="1770062" cy="1149350"/>
          </p:xfrm>
          <a:graphic>
            <a:graphicData uri="http://schemas.openxmlformats.org/presentationml/2006/ole">
              <p:oleObj spid="_x0000_s273410" name="VISIO" r:id="rId4" imgW="1689840" imgH="964440" progId="Visio.Drawing.11">
                <p:embed/>
              </p:oleObj>
            </a:graphicData>
          </a:graphic>
        </p:graphicFrame>
        <p:sp>
          <p:nvSpPr>
            <p:cNvPr id="8197" name="Line 24"/>
            <p:cNvSpPr>
              <a:spLocks noChangeShapeType="1"/>
            </p:cNvSpPr>
            <p:nvPr/>
          </p:nvSpPr>
          <p:spPr bwMode="auto">
            <a:xfrm>
              <a:off x="3735388" y="4779963"/>
              <a:ext cx="2524125" cy="0"/>
            </a:xfrm>
            <a:prstGeom prst="line">
              <a:avLst/>
            </a:prstGeom>
            <a:noFill/>
            <a:ln w="3810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198" name="Line 25"/>
            <p:cNvSpPr>
              <a:spLocks noChangeShapeType="1"/>
            </p:cNvSpPr>
            <p:nvPr/>
          </p:nvSpPr>
          <p:spPr bwMode="auto">
            <a:xfrm>
              <a:off x="7637463" y="5289550"/>
              <a:ext cx="649287" cy="54292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199" name="Line 26"/>
            <p:cNvSpPr>
              <a:spLocks noChangeShapeType="1"/>
            </p:cNvSpPr>
            <p:nvPr/>
          </p:nvSpPr>
          <p:spPr bwMode="auto">
            <a:xfrm>
              <a:off x="8012113" y="5010150"/>
              <a:ext cx="520700" cy="1158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200" name="Line 27"/>
            <p:cNvSpPr>
              <a:spLocks noChangeShapeType="1"/>
            </p:cNvSpPr>
            <p:nvPr/>
          </p:nvSpPr>
          <p:spPr bwMode="auto">
            <a:xfrm flipV="1">
              <a:off x="8040688" y="4329113"/>
              <a:ext cx="492125" cy="1539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201" name="Line 28"/>
            <p:cNvSpPr>
              <a:spLocks noChangeShapeType="1"/>
            </p:cNvSpPr>
            <p:nvPr/>
          </p:nvSpPr>
          <p:spPr bwMode="auto">
            <a:xfrm flipV="1">
              <a:off x="7607300" y="3709988"/>
              <a:ext cx="679450" cy="595312"/>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4" name="Group 29"/>
            <p:cNvGrpSpPr>
              <a:grpSpLocks/>
            </p:cNvGrpSpPr>
            <p:nvPr/>
          </p:nvGrpSpPr>
          <p:grpSpPr bwMode="auto">
            <a:xfrm>
              <a:off x="8399463" y="3984625"/>
              <a:ext cx="393700" cy="661988"/>
              <a:chOff x="4486" y="2730"/>
              <a:chExt cx="217" cy="339"/>
            </a:xfrm>
          </p:grpSpPr>
          <p:grpSp>
            <p:nvGrpSpPr>
              <p:cNvPr id="5" name="Group 30"/>
              <p:cNvGrpSpPr>
                <a:grpSpLocks/>
              </p:cNvGrpSpPr>
              <p:nvPr/>
            </p:nvGrpSpPr>
            <p:grpSpPr bwMode="auto">
              <a:xfrm>
                <a:off x="4491" y="2736"/>
                <a:ext cx="212" cy="333"/>
                <a:chOff x="4491" y="2736"/>
                <a:chExt cx="212" cy="333"/>
              </a:xfrm>
            </p:grpSpPr>
            <p:sp>
              <p:nvSpPr>
                <p:cNvPr id="8489" name="Freeform 31"/>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90" name="Freeform 32"/>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91" name="Freeform 33"/>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92" name="Freeform 34"/>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93" name="Rectangle 35"/>
                <p:cNvSpPr>
                  <a:spLocks noChangeArrowheads="1"/>
                </p:cNvSpPr>
                <p:nvPr/>
              </p:nvSpPr>
              <p:spPr bwMode="auto">
                <a:xfrm>
                  <a:off x="4491" y="279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94" name="Rectangle 36"/>
                <p:cNvSpPr>
                  <a:spLocks noChangeArrowheads="1"/>
                </p:cNvSpPr>
                <p:nvPr/>
              </p:nvSpPr>
              <p:spPr bwMode="auto">
                <a:xfrm>
                  <a:off x="4496" y="2812"/>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95" name="Line 37"/>
                <p:cNvSpPr>
                  <a:spLocks noChangeShapeType="1"/>
                </p:cNvSpPr>
                <p:nvPr/>
              </p:nvSpPr>
              <p:spPr bwMode="auto">
                <a:xfrm>
                  <a:off x="4501" y="2837"/>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496" name="Line 38"/>
                <p:cNvSpPr>
                  <a:spLocks noChangeShapeType="1"/>
                </p:cNvSpPr>
                <p:nvPr/>
              </p:nvSpPr>
              <p:spPr bwMode="auto">
                <a:xfrm flipH="1">
                  <a:off x="4491" y="3013"/>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497" name="Line 39"/>
                <p:cNvSpPr>
                  <a:spLocks noChangeShapeType="1"/>
                </p:cNvSpPr>
                <p:nvPr/>
              </p:nvSpPr>
              <p:spPr bwMode="auto">
                <a:xfrm flipH="1">
                  <a:off x="4491" y="2900"/>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6" name="Group 40"/>
              <p:cNvGrpSpPr>
                <a:grpSpLocks/>
              </p:cNvGrpSpPr>
              <p:nvPr/>
            </p:nvGrpSpPr>
            <p:grpSpPr bwMode="auto">
              <a:xfrm>
                <a:off x="4486" y="2730"/>
                <a:ext cx="212" cy="333"/>
                <a:chOff x="4486" y="2730"/>
                <a:chExt cx="212" cy="333"/>
              </a:xfrm>
            </p:grpSpPr>
            <p:sp>
              <p:nvSpPr>
                <p:cNvPr id="8480" name="Freeform 41"/>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81" name="Freeform 42"/>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82" name="Freeform 43"/>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83" name="Freeform 44"/>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84" name="Rectangle 45"/>
                <p:cNvSpPr>
                  <a:spLocks noChangeArrowheads="1"/>
                </p:cNvSpPr>
                <p:nvPr/>
              </p:nvSpPr>
              <p:spPr bwMode="auto">
                <a:xfrm>
                  <a:off x="4486" y="2793"/>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85" name="Rectangle 46"/>
                <p:cNvSpPr>
                  <a:spLocks noChangeArrowheads="1"/>
                </p:cNvSpPr>
                <p:nvPr/>
              </p:nvSpPr>
              <p:spPr bwMode="auto">
                <a:xfrm>
                  <a:off x="4491" y="2806"/>
                  <a:ext cx="66" cy="43"/>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86" name="Line 47"/>
                <p:cNvSpPr>
                  <a:spLocks noChangeShapeType="1"/>
                </p:cNvSpPr>
                <p:nvPr/>
              </p:nvSpPr>
              <p:spPr bwMode="auto">
                <a:xfrm>
                  <a:off x="4501" y="282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487" name="Line 48"/>
                <p:cNvSpPr>
                  <a:spLocks noChangeShapeType="1"/>
                </p:cNvSpPr>
                <p:nvPr/>
              </p:nvSpPr>
              <p:spPr bwMode="auto">
                <a:xfrm flipH="1">
                  <a:off x="4491" y="300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488" name="Line 49"/>
                <p:cNvSpPr>
                  <a:spLocks noChangeShapeType="1"/>
                </p:cNvSpPr>
                <p:nvPr/>
              </p:nvSpPr>
              <p:spPr bwMode="auto">
                <a:xfrm flipH="1">
                  <a:off x="4491" y="289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7" name="Group 50"/>
            <p:cNvGrpSpPr>
              <a:grpSpLocks/>
            </p:cNvGrpSpPr>
            <p:nvPr/>
          </p:nvGrpSpPr>
          <p:grpSpPr bwMode="auto">
            <a:xfrm>
              <a:off x="8399463" y="4845050"/>
              <a:ext cx="393700" cy="661988"/>
              <a:chOff x="4486" y="3170"/>
              <a:chExt cx="217" cy="339"/>
            </a:xfrm>
          </p:grpSpPr>
          <p:grpSp>
            <p:nvGrpSpPr>
              <p:cNvPr id="8" name="Group 51"/>
              <p:cNvGrpSpPr>
                <a:grpSpLocks/>
              </p:cNvGrpSpPr>
              <p:nvPr/>
            </p:nvGrpSpPr>
            <p:grpSpPr bwMode="auto">
              <a:xfrm>
                <a:off x="4491" y="3176"/>
                <a:ext cx="212" cy="333"/>
                <a:chOff x="4491" y="3176"/>
                <a:chExt cx="212" cy="333"/>
              </a:xfrm>
            </p:grpSpPr>
            <p:sp>
              <p:nvSpPr>
                <p:cNvPr id="8469" name="Freeform 52"/>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70" name="Freeform 53"/>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71" name="Freeform 54"/>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72" name="Freeform 55"/>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73" name="Rectangle 56"/>
                <p:cNvSpPr>
                  <a:spLocks noChangeArrowheads="1"/>
                </p:cNvSpPr>
                <p:nvPr/>
              </p:nvSpPr>
              <p:spPr bwMode="auto">
                <a:xfrm>
                  <a:off x="4491" y="323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74" name="Rectangle 57"/>
                <p:cNvSpPr>
                  <a:spLocks noChangeArrowheads="1"/>
                </p:cNvSpPr>
                <p:nvPr/>
              </p:nvSpPr>
              <p:spPr bwMode="auto">
                <a:xfrm>
                  <a:off x="4496" y="3251"/>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75" name="Line 58"/>
                <p:cNvSpPr>
                  <a:spLocks noChangeShapeType="1"/>
                </p:cNvSpPr>
                <p:nvPr/>
              </p:nvSpPr>
              <p:spPr bwMode="auto">
                <a:xfrm>
                  <a:off x="4501" y="3276"/>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476" name="Line 59"/>
                <p:cNvSpPr>
                  <a:spLocks noChangeShapeType="1"/>
                </p:cNvSpPr>
                <p:nvPr/>
              </p:nvSpPr>
              <p:spPr bwMode="auto">
                <a:xfrm flipH="1">
                  <a:off x="4491" y="3452"/>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477" name="Line 60"/>
                <p:cNvSpPr>
                  <a:spLocks noChangeShapeType="1"/>
                </p:cNvSpPr>
                <p:nvPr/>
              </p:nvSpPr>
              <p:spPr bwMode="auto">
                <a:xfrm flipH="1">
                  <a:off x="4491" y="333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9" name="Group 61"/>
              <p:cNvGrpSpPr>
                <a:grpSpLocks/>
              </p:cNvGrpSpPr>
              <p:nvPr/>
            </p:nvGrpSpPr>
            <p:grpSpPr bwMode="auto">
              <a:xfrm>
                <a:off x="4486" y="3170"/>
                <a:ext cx="212" cy="332"/>
                <a:chOff x="4486" y="3170"/>
                <a:chExt cx="212" cy="332"/>
              </a:xfrm>
            </p:grpSpPr>
            <p:sp>
              <p:nvSpPr>
                <p:cNvPr id="8460" name="Freeform 62"/>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61" name="Freeform 63"/>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62" name="Freeform 64"/>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63" name="Freeform 65"/>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64" name="Rectangle 66"/>
                <p:cNvSpPr>
                  <a:spLocks noChangeArrowheads="1"/>
                </p:cNvSpPr>
                <p:nvPr/>
              </p:nvSpPr>
              <p:spPr bwMode="auto">
                <a:xfrm>
                  <a:off x="4486" y="3232"/>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65" name="Rectangle 67"/>
                <p:cNvSpPr>
                  <a:spLocks noChangeArrowheads="1"/>
                </p:cNvSpPr>
                <p:nvPr/>
              </p:nvSpPr>
              <p:spPr bwMode="auto">
                <a:xfrm>
                  <a:off x="4491" y="3245"/>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66" name="Line 68"/>
                <p:cNvSpPr>
                  <a:spLocks noChangeShapeType="1"/>
                </p:cNvSpPr>
                <p:nvPr/>
              </p:nvSpPr>
              <p:spPr bwMode="auto">
                <a:xfrm>
                  <a:off x="4501" y="326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467" name="Line 69"/>
                <p:cNvSpPr>
                  <a:spLocks noChangeShapeType="1"/>
                </p:cNvSpPr>
                <p:nvPr/>
              </p:nvSpPr>
              <p:spPr bwMode="auto">
                <a:xfrm flipH="1">
                  <a:off x="4491" y="344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468" name="Line 70"/>
                <p:cNvSpPr>
                  <a:spLocks noChangeShapeType="1"/>
                </p:cNvSpPr>
                <p:nvPr/>
              </p:nvSpPr>
              <p:spPr bwMode="auto">
                <a:xfrm flipH="1">
                  <a:off x="4491" y="333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10" name="Group 71"/>
            <p:cNvGrpSpPr>
              <a:grpSpLocks/>
            </p:cNvGrpSpPr>
            <p:nvPr/>
          </p:nvGrpSpPr>
          <p:grpSpPr bwMode="auto">
            <a:xfrm>
              <a:off x="7989888" y="5518150"/>
              <a:ext cx="390525" cy="661988"/>
              <a:chOff x="4260" y="3515"/>
              <a:chExt cx="216" cy="339"/>
            </a:xfrm>
          </p:grpSpPr>
          <p:grpSp>
            <p:nvGrpSpPr>
              <p:cNvPr id="11" name="Group 72"/>
              <p:cNvGrpSpPr>
                <a:grpSpLocks/>
              </p:cNvGrpSpPr>
              <p:nvPr/>
            </p:nvGrpSpPr>
            <p:grpSpPr bwMode="auto">
              <a:xfrm>
                <a:off x="4265" y="3521"/>
                <a:ext cx="211" cy="333"/>
                <a:chOff x="4265" y="3521"/>
                <a:chExt cx="211" cy="333"/>
              </a:xfrm>
            </p:grpSpPr>
            <p:sp>
              <p:nvSpPr>
                <p:cNvPr id="8449" name="Freeform 73"/>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50" name="Freeform 74"/>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51" name="Freeform 75"/>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52" name="Freeform 76"/>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53" name="Rectangle 77"/>
                <p:cNvSpPr>
                  <a:spLocks noChangeArrowheads="1"/>
                </p:cNvSpPr>
                <p:nvPr/>
              </p:nvSpPr>
              <p:spPr bwMode="auto">
                <a:xfrm>
                  <a:off x="4265" y="3584"/>
                  <a:ext cx="115"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54" name="Rectangle 78"/>
                <p:cNvSpPr>
                  <a:spLocks noChangeArrowheads="1"/>
                </p:cNvSpPr>
                <p:nvPr/>
              </p:nvSpPr>
              <p:spPr bwMode="auto">
                <a:xfrm>
                  <a:off x="4270" y="359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55" name="Line 79"/>
                <p:cNvSpPr>
                  <a:spLocks noChangeShapeType="1"/>
                </p:cNvSpPr>
                <p:nvPr/>
              </p:nvSpPr>
              <p:spPr bwMode="auto">
                <a:xfrm>
                  <a:off x="4275" y="3622"/>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456" name="Line 80"/>
                <p:cNvSpPr>
                  <a:spLocks noChangeShapeType="1"/>
                </p:cNvSpPr>
                <p:nvPr/>
              </p:nvSpPr>
              <p:spPr bwMode="auto">
                <a:xfrm flipH="1">
                  <a:off x="4265" y="3797"/>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457" name="Line 81"/>
                <p:cNvSpPr>
                  <a:spLocks noChangeShapeType="1"/>
                </p:cNvSpPr>
                <p:nvPr/>
              </p:nvSpPr>
              <p:spPr bwMode="auto">
                <a:xfrm flipH="1">
                  <a:off x="4265" y="3684"/>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12" name="Group 82"/>
              <p:cNvGrpSpPr>
                <a:grpSpLocks/>
              </p:cNvGrpSpPr>
              <p:nvPr/>
            </p:nvGrpSpPr>
            <p:grpSpPr bwMode="auto">
              <a:xfrm>
                <a:off x="4260" y="3515"/>
                <a:ext cx="211" cy="332"/>
                <a:chOff x="4260" y="3515"/>
                <a:chExt cx="211" cy="332"/>
              </a:xfrm>
            </p:grpSpPr>
            <p:sp>
              <p:nvSpPr>
                <p:cNvPr id="8440" name="Freeform 83"/>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41" name="Freeform 84"/>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42" name="Freeform 85"/>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43" name="Freeform 86"/>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44" name="Rectangle 87"/>
                <p:cNvSpPr>
                  <a:spLocks noChangeArrowheads="1"/>
                </p:cNvSpPr>
                <p:nvPr/>
              </p:nvSpPr>
              <p:spPr bwMode="auto">
                <a:xfrm>
                  <a:off x="4260" y="3578"/>
                  <a:ext cx="115"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45" name="Rectangle 88"/>
                <p:cNvSpPr>
                  <a:spLocks noChangeArrowheads="1"/>
                </p:cNvSpPr>
                <p:nvPr/>
              </p:nvSpPr>
              <p:spPr bwMode="auto">
                <a:xfrm>
                  <a:off x="4265" y="359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46" name="Line 89"/>
                <p:cNvSpPr>
                  <a:spLocks noChangeShapeType="1"/>
                </p:cNvSpPr>
                <p:nvPr/>
              </p:nvSpPr>
              <p:spPr bwMode="auto">
                <a:xfrm>
                  <a:off x="4275" y="360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447" name="Line 90"/>
                <p:cNvSpPr>
                  <a:spLocks noChangeShapeType="1"/>
                </p:cNvSpPr>
                <p:nvPr/>
              </p:nvSpPr>
              <p:spPr bwMode="auto">
                <a:xfrm flipH="1">
                  <a:off x="4265" y="3791"/>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448" name="Line 91"/>
                <p:cNvSpPr>
                  <a:spLocks noChangeShapeType="1"/>
                </p:cNvSpPr>
                <p:nvPr/>
              </p:nvSpPr>
              <p:spPr bwMode="auto">
                <a:xfrm flipH="1">
                  <a:off x="4265" y="3678"/>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8205" name="Rectangle 92"/>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endParaRPr lang="zh-CN" altLang="en-US" b="1">
                <a:latin typeface="华文新魏" pitchFamily="2" charset="-122"/>
                <a:ea typeface="华文新魏" pitchFamily="2" charset="-122"/>
              </a:endParaRPr>
            </a:p>
          </p:txBody>
        </p:sp>
        <p:sp>
          <p:nvSpPr>
            <p:cNvPr id="8206" name="Line 93"/>
            <p:cNvSpPr>
              <a:spLocks noChangeShapeType="1"/>
            </p:cNvSpPr>
            <p:nvPr/>
          </p:nvSpPr>
          <p:spPr bwMode="auto">
            <a:xfrm>
              <a:off x="1303338" y="3825875"/>
              <a:ext cx="82073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207" name="Line 94"/>
            <p:cNvSpPr>
              <a:spLocks noChangeShapeType="1"/>
            </p:cNvSpPr>
            <p:nvPr/>
          </p:nvSpPr>
          <p:spPr bwMode="auto">
            <a:xfrm>
              <a:off x="1549400" y="4535488"/>
              <a:ext cx="574675" cy="15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208" name="Line 95"/>
            <p:cNvSpPr>
              <a:spLocks noChangeShapeType="1"/>
            </p:cNvSpPr>
            <p:nvPr/>
          </p:nvSpPr>
          <p:spPr bwMode="auto">
            <a:xfrm>
              <a:off x="890588" y="5037138"/>
              <a:ext cx="123348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209" name="Line 96"/>
            <p:cNvSpPr>
              <a:spLocks noChangeShapeType="1"/>
            </p:cNvSpPr>
            <p:nvPr/>
          </p:nvSpPr>
          <p:spPr bwMode="auto">
            <a:xfrm>
              <a:off x="1384300" y="5654675"/>
              <a:ext cx="739775"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210" name="Line 97"/>
            <p:cNvSpPr>
              <a:spLocks noChangeShapeType="1"/>
            </p:cNvSpPr>
            <p:nvPr/>
          </p:nvSpPr>
          <p:spPr bwMode="auto">
            <a:xfrm>
              <a:off x="2124075" y="5832475"/>
              <a:ext cx="411163"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211" name="Line 98"/>
            <p:cNvSpPr>
              <a:spLocks noChangeShapeType="1"/>
            </p:cNvSpPr>
            <p:nvPr/>
          </p:nvSpPr>
          <p:spPr bwMode="auto">
            <a:xfrm flipV="1">
              <a:off x="2916238" y="4868863"/>
              <a:ext cx="719137" cy="64770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212" name="Line 99"/>
            <p:cNvSpPr>
              <a:spLocks noChangeShapeType="1"/>
            </p:cNvSpPr>
            <p:nvPr/>
          </p:nvSpPr>
          <p:spPr bwMode="auto">
            <a:xfrm>
              <a:off x="2124075" y="4772025"/>
              <a:ext cx="1398588" cy="15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13" name="Group 100"/>
            <p:cNvGrpSpPr>
              <a:grpSpLocks/>
            </p:cNvGrpSpPr>
            <p:nvPr/>
          </p:nvGrpSpPr>
          <p:grpSpPr bwMode="auto">
            <a:xfrm>
              <a:off x="3375025" y="4576763"/>
              <a:ext cx="560388" cy="374650"/>
              <a:chOff x="2154" y="3033"/>
              <a:chExt cx="309" cy="192"/>
            </a:xfrm>
          </p:grpSpPr>
          <p:sp>
            <p:nvSpPr>
              <p:cNvPr id="8413" name="Oval 10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8414" name="Rectangle 102"/>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15" name="Rectangle 103"/>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16" name="Oval 10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14" name="Group 105"/>
              <p:cNvGrpSpPr>
                <a:grpSpLocks/>
              </p:cNvGrpSpPr>
              <p:nvPr/>
            </p:nvGrpSpPr>
            <p:grpSpPr bwMode="auto">
              <a:xfrm>
                <a:off x="2201" y="3046"/>
                <a:ext cx="214" cy="86"/>
                <a:chOff x="2201" y="3046"/>
                <a:chExt cx="214" cy="86"/>
              </a:xfrm>
            </p:grpSpPr>
            <p:grpSp>
              <p:nvGrpSpPr>
                <p:cNvPr id="15" name="Group 106"/>
                <p:cNvGrpSpPr>
                  <a:grpSpLocks/>
                </p:cNvGrpSpPr>
                <p:nvPr/>
              </p:nvGrpSpPr>
              <p:grpSpPr bwMode="auto">
                <a:xfrm>
                  <a:off x="2201" y="3046"/>
                  <a:ext cx="212" cy="84"/>
                  <a:chOff x="2201" y="3046"/>
                  <a:chExt cx="212" cy="84"/>
                </a:xfrm>
              </p:grpSpPr>
              <p:sp>
                <p:nvSpPr>
                  <p:cNvPr id="8430" name="Freeform 10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31" name="Freeform 10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32" name="Freeform 10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33" name="Freeform 11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34" name="Freeform 11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35" name="Freeform 11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36" name="Freeform 11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37" name="Freeform 11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16" name="Group 115"/>
                <p:cNvGrpSpPr>
                  <a:grpSpLocks/>
                </p:cNvGrpSpPr>
                <p:nvPr/>
              </p:nvGrpSpPr>
              <p:grpSpPr bwMode="auto">
                <a:xfrm>
                  <a:off x="2203" y="3048"/>
                  <a:ext cx="212" cy="84"/>
                  <a:chOff x="2203" y="3048"/>
                  <a:chExt cx="212" cy="84"/>
                </a:xfrm>
              </p:grpSpPr>
              <p:sp>
                <p:nvSpPr>
                  <p:cNvPr id="8422" name="Freeform 11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23" name="Freeform 11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24" name="Freeform 11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25" name="Freeform 11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26" name="Freeform 12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27" name="Freeform 12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28" name="Freeform 12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29" name="Freeform 12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8418" name="Line 124"/>
              <p:cNvSpPr>
                <a:spLocks noChangeShapeType="1"/>
              </p:cNvSpPr>
              <p:nvPr/>
            </p:nvSpPr>
            <p:spPr bwMode="auto">
              <a:xfrm>
                <a:off x="2154"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8419" name="Line 125"/>
              <p:cNvSpPr>
                <a:spLocks noChangeShapeType="1"/>
              </p:cNvSpPr>
              <p:nvPr/>
            </p:nvSpPr>
            <p:spPr bwMode="auto">
              <a:xfrm>
                <a:off x="246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grpSp>
          <p:nvGrpSpPr>
            <p:cNvPr id="17" name="Group 126"/>
            <p:cNvGrpSpPr>
              <a:grpSpLocks/>
            </p:cNvGrpSpPr>
            <p:nvPr/>
          </p:nvGrpSpPr>
          <p:grpSpPr bwMode="auto">
            <a:xfrm>
              <a:off x="1139825" y="3363913"/>
              <a:ext cx="514350" cy="517525"/>
              <a:chOff x="921" y="2412"/>
              <a:chExt cx="284" cy="265"/>
            </a:xfrm>
          </p:grpSpPr>
          <p:grpSp>
            <p:nvGrpSpPr>
              <p:cNvPr id="18" name="Group 127"/>
              <p:cNvGrpSpPr>
                <a:grpSpLocks/>
              </p:cNvGrpSpPr>
              <p:nvPr/>
            </p:nvGrpSpPr>
            <p:grpSpPr bwMode="auto">
              <a:xfrm>
                <a:off x="928" y="2417"/>
                <a:ext cx="277" cy="260"/>
                <a:chOff x="928" y="2417"/>
                <a:chExt cx="277" cy="260"/>
              </a:xfrm>
            </p:grpSpPr>
            <p:sp>
              <p:nvSpPr>
                <p:cNvPr id="8401" name="Freeform 12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02" name="Freeform 12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03" name="Freeform 13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04" name="Freeform 13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05" name="Rectangle 132"/>
                <p:cNvSpPr>
                  <a:spLocks noChangeArrowheads="1"/>
                </p:cNvSpPr>
                <p:nvPr/>
              </p:nvSpPr>
              <p:spPr bwMode="auto">
                <a:xfrm>
                  <a:off x="974" y="2434"/>
                  <a:ext cx="185"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06" name="Rectangle 133"/>
                <p:cNvSpPr>
                  <a:spLocks noChangeArrowheads="1"/>
                </p:cNvSpPr>
                <p:nvPr/>
              </p:nvSpPr>
              <p:spPr bwMode="auto">
                <a:xfrm>
                  <a:off x="937" y="2576"/>
                  <a:ext cx="260"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07" name="Rectangle 134"/>
                <p:cNvSpPr>
                  <a:spLocks noChangeArrowheads="1"/>
                </p:cNvSpPr>
                <p:nvPr/>
              </p:nvSpPr>
              <p:spPr bwMode="auto">
                <a:xfrm>
                  <a:off x="992" y="2450"/>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408" name="Line 135"/>
                <p:cNvSpPr>
                  <a:spLocks noChangeShapeType="1"/>
                </p:cNvSpPr>
                <p:nvPr/>
              </p:nvSpPr>
              <p:spPr bwMode="auto">
                <a:xfrm flipH="1">
                  <a:off x="1115" y="259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19" name="Group 136"/>
                <p:cNvGrpSpPr>
                  <a:grpSpLocks/>
                </p:cNvGrpSpPr>
                <p:nvPr/>
              </p:nvGrpSpPr>
              <p:grpSpPr bwMode="auto">
                <a:xfrm>
                  <a:off x="928" y="2639"/>
                  <a:ext cx="277" cy="38"/>
                  <a:chOff x="928" y="2639"/>
                  <a:chExt cx="277" cy="38"/>
                </a:xfrm>
              </p:grpSpPr>
              <p:sp>
                <p:nvSpPr>
                  <p:cNvPr id="8410" name="Freeform 13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11" name="Freeform 13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12" name="Rectangle 139"/>
                  <p:cNvSpPr>
                    <a:spLocks noChangeArrowheads="1"/>
                  </p:cNvSpPr>
                  <p:nvPr/>
                </p:nvSpPr>
                <p:spPr bwMode="auto">
                  <a:xfrm>
                    <a:off x="930" y="2666"/>
                    <a:ext cx="274"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0" name="Group 140"/>
              <p:cNvGrpSpPr>
                <a:grpSpLocks/>
              </p:cNvGrpSpPr>
              <p:nvPr/>
            </p:nvGrpSpPr>
            <p:grpSpPr bwMode="auto">
              <a:xfrm>
                <a:off x="921" y="2412"/>
                <a:ext cx="277" cy="261"/>
                <a:chOff x="921" y="2412"/>
                <a:chExt cx="277" cy="261"/>
              </a:xfrm>
            </p:grpSpPr>
            <p:sp>
              <p:nvSpPr>
                <p:cNvPr id="8389" name="Freeform 14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90" name="Freeform 14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91" name="Freeform 14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92" name="Freeform 14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93" name="Rectangle 145"/>
                <p:cNvSpPr>
                  <a:spLocks noChangeArrowheads="1"/>
                </p:cNvSpPr>
                <p:nvPr/>
              </p:nvSpPr>
              <p:spPr bwMode="auto">
                <a:xfrm>
                  <a:off x="968" y="2429"/>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94" name="Rectangle 146"/>
                <p:cNvSpPr>
                  <a:spLocks noChangeArrowheads="1"/>
                </p:cNvSpPr>
                <p:nvPr/>
              </p:nvSpPr>
              <p:spPr bwMode="auto">
                <a:xfrm>
                  <a:off x="930" y="2571"/>
                  <a:ext cx="260"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95" name="Rectangle 147"/>
                <p:cNvSpPr>
                  <a:spLocks noChangeArrowheads="1"/>
                </p:cNvSpPr>
                <p:nvPr/>
              </p:nvSpPr>
              <p:spPr bwMode="auto">
                <a:xfrm>
                  <a:off x="985" y="2445"/>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96" name="Line 148"/>
                <p:cNvSpPr>
                  <a:spLocks noChangeShapeType="1"/>
                </p:cNvSpPr>
                <p:nvPr/>
              </p:nvSpPr>
              <p:spPr bwMode="auto">
                <a:xfrm flipH="1">
                  <a:off x="1108" y="259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1" name="Group 149"/>
                <p:cNvGrpSpPr>
                  <a:grpSpLocks/>
                </p:cNvGrpSpPr>
                <p:nvPr/>
              </p:nvGrpSpPr>
              <p:grpSpPr bwMode="auto">
                <a:xfrm>
                  <a:off x="921" y="2635"/>
                  <a:ext cx="277" cy="38"/>
                  <a:chOff x="921" y="2635"/>
                  <a:chExt cx="277" cy="38"/>
                </a:xfrm>
              </p:grpSpPr>
              <p:sp>
                <p:nvSpPr>
                  <p:cNvPr id="8398" name="Freeform 15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99" name="Freeform 15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400" name="Rectangle 152"/>
                  <p:cNvSpPr>
                    <a:spLocks noChangeArrowheads="1"/>
                  </p:cNvSpPr>
                  <p:nvPr/>
                </p:nvSpPr>
                <p:spPr bwMode="auto">
                  <a:xfrm>
                    <a:off x="923" y="2662"/>
                    <a:ext cx="274"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2" name="Group 153"/>
            <p:cNvGrpSpPr>
              <a:grpSpLocks/>
            </p:cNvGrpSpPr>
            <p:nvPr/>
          </p:nvGrpSpPr>
          <p:grpSpPr bwMode="auto">
            <a:xfrm>
              <a:off x="1277938" y="4073525"/>
              <a:ext cx="511175" cy="517525"/>
              <a:chOff x="997" y="2775"/>
              <a:chExt cx="282" cy="265"/>
            </a:xfrm>
          </p:grpSpPr>
          <p:grpSp>
            <p:nvGrpSpPr>
              <p:cNvPr id="23" name="Group 154"/>
              <p:cNvGrpSpPr>
                <a:grpSpLocks/>
              </p:cNvGrpSpPr>
              <p:nvPr/>
            </p:nvGrpSpPr>
            <p:grpSpPr bwMode="auto">
              <a:xfrm>
                <a:off x="1004" y="2779"/>
                <a:ext cx="275" cy="261"/>
                <a:chOff x="1004" y="2779"/>
                <a:chExt cx="275" cy="261"/>
              </a:xfrm>
            </p:grpSpPr>
            <p:sp>
              <p:nvSpPr>
                <p:cNvPr id="8375" name="Freeform 15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76" name="Freeform 15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77" name="Freeform 15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78" name="Freeform 15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79" name="Rectangle 159"/>
                <p:cNvSpPr>
                  <a:spLocks noChangeArrowheads="1"/>
                </p:cNvSpPr>
                <p:nvPr/>
              </p:nvSpPr>
              <p:spPr bwMode="auto">
                <a:xfrm>
                  <a:off x="1050" y="2797"/>
                  <a:ext cx="183"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80" name="Rectangle 160"/>
                <p:cNvSpPr>
                  <a:spLocks noChangeArrowheads="1"/>
                </p:cNvSpPr>
                <p:nvPr/>
              </p:nvSpPr>
              <p:spPr bwMode="auto">
                <a:xfrm>
                  <a:off x="1013" y="293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81" name="Rectangle 161"/>
                <p:cNvSpPr>
                  <a:spLocks noChangeArrowheads="1"/>
                </p:cNvSpPr>
                <p:nvPr/>
              </p:nvSpPr>
              <p:spPr bwMode="auto">
                <a:xfrm>
                  <a:off x="1067" y="2813"/>
                  <a:ext cx="149"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82" name="Line 162"/>
                <p:cNvSpPr>
                  <a:spLocks noChangeShapeType="1"/>
                </p:cNvSpPr>
                <p:nvPr/>
              </p:nvSpPr>
              <p:spPr bwMode="auto">
                <a:xfrm flipH="1">
                  <a:off x="1189" y="2961"/>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4" name="Group 163"/>
                <p:cNvGrpSpPr>
                  <a:grpSpLocks/>
                </p:cNvGrpSpPr>
                <p:nvPr/>
              </p:nvGrpSpPr>
              <p:grpSpPr bwMode="auto">
                <a:xfrm>
                  <a:off x="1004" y="3002"/>
                  <a:ext cx="275" cy="38"/>
                  <a:chOff x="1004" y="3002"/>
                  <a:chExt cx="275" cy="38"/>
                </a:xfrm>
              </p:grpSpPr>
              <p:sp>
                <p:nvSpPr>
                  <p:cNvPr id="8384" name="Freeform 16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85" name="Freeform 16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86" name="Rectangle 166"/>
                  <p:cNvSpPr>
                    <a:spLocks noChangeArrowheads="1"/>
                  </p:cNvSpPr>
                  <p:nvPr/>
                </p:nvSpPr>
                <p:spPr bwMode="auto">
                  <a:xfrm>
                    <a:off x="1006" y="3029"/>
                    <a:ext cx="271"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5" name="Group 167"/>
              <p:cNvGrpSpPr>
                <a:grpSpLocks/>
              </p:cNvGrpSpPr>
              <p:nvPr/>
            </p:nvGrpSpPr>
            <p:grpSpPr bwMode="auto">
              <a:xfrm>
                <a:off x="997" y="2775"/>
                <a:ext cx="275" cy="260"/>
                <a:chOff x="997" y="2775"/>
                <a:chExt cx="275" cy="260"/>
              </a:xfrm>
            </p:grpSpPr>
            <p:sp>
              <p:nvSpPr>
                <p:cNvPr id="8363" name="Freeform 16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64" name="Freeform 16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65" name="Freeform 17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66" name="Freeform 17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67" name="Rectangle 172"/>
                <p:cNvSpPr>
                  <a:spLocks noChangeArrowheads="1"/>
                </p:cNvSpPr>
                <p:nvPr/>
              </p:nvSpPr>
              <p:spPr bwMode="auto">
                <a:xfrm>
                  <a:off x="1043" y="279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68" name="Rectangle 173"/>
                <p:cNvSpPr>
                  <a:spLocks noChangeArrowheads="1"/>
                </p:cNvSpPr>
                <p:nvPr/>
              </p:nvSpPr>
              <p:spPr bwMode="auto">
                <a:xfrm>
                  <a:off x="1006" y="2934"/>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69" name="Rectangle 174"/>
                <p:cNvSpPr>
                  <a:spLocks noChangeArrowheads="1"/>
                </p:cNvSpPr>
                <p:nvPr/>
              </p:nvSpPr>
              <p:spPr bwMode="auto">
                <a:xfrm>
                  <a:off x="1060" y="280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70" name="Line 175"/>
                <p:cNvSpPr>
                  <a:spLocks noChangeShapeType="1"/>
                </p:cNvSpPr>
                <p:nvPr/>
              </p:nvSpPr>
              <p:spPr bwMode="auto">
                <a:xfrm flipH="1">
                  <a:off x="1182" y="2956"/>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6" name="Group 176"/>
                <p:cNvGrpSpPr>
                  <a:grpSpLocks/>
                </p:cNvGrpSpPr>
                <p:nvPr/>
              </p:nvGrpSpPr>
              <p:grpSpPr bwMode="auto">
                <a:xfrm>
                  <a:off x="997" y="2997"/>
                  <a:ext cx="275" cy="38"/>
                  <a:chOff x="997" y="2997"/>
                  <a:chExt cx="275" cy="38"/>
                </a:xfrm>
              </p:grpSpPr>
              <p:sp>
                <p:nvSpPr>
                  <p:cNvPr id="8372" name="Freeform 17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73" name="Freeform 17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74" name="Rectangle 179"/>
                  <p:cNvSpPr>
                    <a:spLocks noChangeArrowheads="1"/>
                  </p:cNvSpPr>
                  <p:nvPr/>
                </p:nvSpPr>
                <p:spPr bwMode="auto">
                  <a:xfrm>
                    <a:off x="999" y="3024"/>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7" name="Group 180"/>
            <p:cNvGrpSpPr>
              <a:grpSpLocks/>
            </p:cNvGrpSpPr>
            <p:nvPr/>
          </p:nvGrpSpPr>
          <p:grpSpPr bwMode="auto">
            <a:xfrm>
              <a:off x="539750" y="4603750"/>
              <a:ext cx="511175" cy="517525"/>
              <a:chOff x="590" y="3047"/>
              <a:chExt cx="282" cy="265"/>
            </a:xfrm>
          </p:grpSpPr>
          <p:grpSp>
            <p:nvGrpSpPr>
              <p:cNvPr id="28" name="Group 181"/>
              <p:cNvGrpSpPr>
                <a:grpSpLocks/>
              </p:cNvGrpSpPr>
              <p:nvPr/>
            </p:nvGrpSpPr>
            <p:grpSpPr bwMode="auto">
              <a:xfrm>
                <a:off x="596" y="3051"/>
                <a:ext cx="276" cy="261"/>
                <a:chOff x="596" y="3051"/>
                <a:chExt cx="276" cy="261"/>
              </a:xfrm>
            </p:grpSpPr>
            <p:sp>
              <p:nvSpPr>
                <p:cNvPr id="8349" name="Freeform 18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50" name="Freeform 18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51" name="Freeform 18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52" name="Freeform 18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53" name="Rectangle 186"/>
                <p:cNvSpPr>
                  <a:spLocks noChangeArrowheads="1"/>
                </p:cNvSpPr>
                <p:nvPr/>
              </p:nvSpPr>
              <p:spPr bwMode="auto">
                <a:xfrm>
                  <a:off x="642" y="3069"/>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54" name="Rectangle 187"/>
                <p:cNvSpPr>
                  <a:spLocks noChangeArrowheads="1"/>
                </p:cNvSpPr>
                <p:nvPr/>
              </p:nvSpPr>
              <p:spPr bwMode="auto">
                <a:xfrm>
                  <a:off x="605" y="3210"/>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55" name="Rectangle 188"/>
                <p:cNvSpPr>
                  <a:spLocks noChangeArrowheads="1"/>
                </p:cNvSpPr>
                <p:nvPr/>
              </p:nvSpPr>
              <p:spPr bwMode="auto">
                <a:xfrm>
                  <a:off x="659" y="3085"/>
                  <a:ext cx="150"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56" name="Line 189"/>
                <p:cNvSpPr>
                  <a:spLocks noChangeShapeType="1"/>
                </p:cNvSpPr>
                <p:nvPr/>
              </p:nvSpPr>
              <p:spPr bwMode="auto">
                <a:xfrm flipH="1">
                  <a:off x="782" y="323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9" name="Group 190"/>
                <p:cNvGrpSpPr>
                  <a:grpSpLocks/>
                </p:cNvGrpSpPr>
                <p:nvPr/>
              </p:nvGrpSpPr>
              <p:grpSpPr bwMode="auto">
                <a:xfrm>
                  <a:off x="596" y="3274"/>
                  <a:ext cx="276" cy="38"/>
                  <a:chOff x="596" y="3274"/>
                  <a:chExt cx="276" cy="38"/>
                </a:xfrm>
              </p:grpSpPr>
              <p:sp>
                <p:nvSpPr>
                  <p:cNvPr id="8358" name="Freeform 19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59" name="Freeform 19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60" name="Rectangle 193"/>
                  <p:cNvSpPr>
                    <a:spLocks noChangeArrowheads="1"/>
                  </p:cNvSpPr>
                  <p:nvPr/>
                </p:nvSpPr>
                <p:spPr bwMode="auto">
                  <a:xfrm>
                    <a:off x="598" y="3301"/>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30" name="Group 194"/>
              <p:cNvGrpSpPr>
                <a:grpSpLocks/>
              </p:cNvGrpSpPr>
              <p:nvPr/>
            </p:nvGrpSpPr>
            <p:grpSpPr bwMode="auto">
              <a:xfrm>
                <a:off x="590" y="3047"/>
                <a:ext cx="275" cy="260"/>
                <a:chOff x="590" y="3047"/>
                <a:chExt cx="275" cy="260"/>
              </a:xfrm>
            </p:grpSpPr>
            <p:sp>
              <p:nvSpPr>
                <p:cNvPr id="8337" name="Freeform 19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38" name="Freeform 19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39" name="Freeform 19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40" name="Freeform 19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41" name="Rectangle 199"/>
                <p:cNvSpPr>
                  <a:spLocks noChangeArrowheads="1"/>
                </p:cNvSpPr>
                <p:nvPr/>
              </p:nvSpPr>
              <p:spPr bwMode="auto">
                <a:xfrm>
                  <a:off x="636" y="3064"/>
                  <a:ext cx="183"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42" name="Rectangle 200"/>
                <p:cNvSpPr>
                  <a:spLocks noChangeArrowheads="1"/>
                </p:cNvSpPr>
                <p:nvPr/>
              </p:nvSpPr>
              <p:spPr bwMode="auto">
                <a:xfrm>
                  <a:off x="598" y="3206"/>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43" name="Rectangle 201"/>
                <p:cNvSpPr>
                  <a:spLocks noChangeArrowheads="1"/>
                </p:cNvSpPr>
                <p:nvPr/>
              </p:nvSpPr>
              <p:spPr bwMode="auto">
                <a:xfrm>
                  <a:off x="653" y="3080"/>
                  <a:ext cx="149"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44" name="Line 202"/>
                <p:cNvSpPr>
                  <a:spLocks noChangeShapeType="1"/>
                </p:cNvSpPr>
                <p:nvPr/>
              </p:nvSpPr>
              <p:spPr bwMode="auto">
                <a:xfrm flipH="1">
                  <a:off x="775" y="322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31" name="Group 203"/>
                <p:cNvGrpSpPr>
                  <a:grpSpLocks/>
                </p:cNvGrpSpPr>
                <p:nvPr/>
              </p:nvGrpSpPr>
              <p:grpSpPr bwMode="auto">
                <a:xfrm>
                  <a:off x="590" y="3269"/>
                  <a:ext cx="275" cy="38"/>
                  <a:chOff x="590" y="3269"/>
                  <a:chExt cx="275" cy="38"/>
                </a:xfrm>
              </p:grpSpPr>
              <p:sp>
                <p:nvSpPr>
                  <p:cNvPr id="8346" name="Freeform 20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47" name="Freeform 20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48" name="Rectangle 206"/>
                  <p:cNvSpPr>
                    <a:spLocks noChangeArrowheads="1"/>
                  </p:cNvSpPr>
                  <p:nvPr/>
                </p:nvSpPr>
                <p:spPr bwMode="auto">
                  <a:xfrm>
                    <a:off x="591" y="3296"/>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8192" name="Group 207"/>
            <p:cNvGrpSpPr>
              <a:grpSpLocks/>
            </p:cNvGrpSpPr>
            <p:nvPr/>
          </p:nvGrpSpPr>
          <p:grpSpPr bwMode="auto">
            <a:xfrm>
              <a:off x="1112838" y="5226050"/>
              <a:ext cx="509587" cy="517525"/>
              <a:chOff x="906" y="3365"/>
              <a:chExt cx="281" cy="265"/>
            </a:xfrm>
          </p:grpSpPr>
          <p:grpSp>
            <p:nvGrpSpPr>
              <p:cNvPr id="8193" name="Group 208"/>
              <p:cNvGrpSpPr>
                <a:grpSpLocks/>
              </p:cNvGrpSpPr>
              <p:nvPr/>
            </p:nvGrpSpPr>
            <p:grpSpPr bwMode="auto">
              <a:xfrm>
                <a:off x="912" y="3369"/>
                <a:ext cx="275" cy="261"/>
                <a:chOff x="912" y="3369"/>
                <a:chExt cx="275" cy="261"/>
              </a:xfrm>
            </p:grpSpPr>
            <p:sp>
              <p:nvSpPr>
                <p:cNvPr id="8323" name="Freeform 20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24" name="Freeform 21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25" name="Freeform 21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26" name="Freeform 21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27" name="Rectangle 213"/>
                <p:cNvSpPr>
                  <a:spLocks noChangeArrowheads="1"/>
                </p:cNvSpPr>
                <p:nvPr/>
              </p:nvSpPr>
              <p:spPr bwMode="auto">
                <a:xfrm>
                  <a:off x="958" y="3387"/>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28" name="Rectangle 214"/>
                <p:cNvSpPr>
                  <a:spLocks noChangeArrowheads="1"/>
                </p:cNvSpPr>
                <p:nvPr/>
              </p:nvSpPr>
              <p:spPr bwMode="auto">
                <a:xfrm>
                  <a:off x="921" y="352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29" name="Rectangle 215"/>
                <p:cNvSpPr>
                  <a:spLocks noChangeArrowheads="1"/>
                </p:cNvSpPr>
                <p:nvPr/>
              </p:nvSpPr>
              <p:spPr bwMode="auto">
                <a:xfrm>
                  <a:off x="975" y="3403"/>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30" name="Line 216"/>
                <p:cNvSpPr>
                  <a:spLocks noChangeShapeType="1"/>
                </p:cNvSpPr>
                <p:nvPr/>
              </p:nvSpPr>
              <p:spPr bwMode="auto">
                <a:xfrm flipH="1">
                  <a:off x="1097" y="3551"/>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8196" name="Group 217"/>
                <p:cNvGrpSpPr>
                  <a:grpSpLocks/>
                </p:cNvGrpSpPr>
                <p:nvPr/>
              </p:nvGrpSpPr>
              <p:grpSpPr bwMode="auto">
                <a:xfrm>
                  <a:off x="912" y="3592"/>
                  <a:ext cx="275" cy="38"/>
                  <a:chOff x="912" y="3592"/>
                  <a:chExt cx="275" cy="38"/>
                </a:xfrm>
              </p:grpSpPr>
              <p:sp>
                <p:nvSpPr>
                  <p:cNvPr id="8332" name="Freeform 21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33" name="Freeform 21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34" name="Rectangle 220"/>
                  <p:cNvSpPr>
                    <a:spLocks noChangeArrowheads="1"/>
                  </p:cNvSpPr>
                  <p:nvPr/>
                </p:nvSpPr>
                <p:spPr bwMode="auto">
                  <a:xfrm>
                    <a:off x="914" y="3619"/>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8202" name="Group 221"/>
              <p:cNvGrpSpPr>
                <a:grpSpLocks/>
              </p:cNvGrpSpPr>
              <p:nvPr/>
            </p:nvGrpSpPr>
            <p:grpSpPr bwMode="auto">
              <a:xfrm>
                <a:off x="906" y="3365"/>
                <a:ext cx="275" cy="261"/>
                <a:chOff x="906" y="3365"/>
                <a:chExt cx="275" cy="261"/>
              </a:xfrm>
            </p:grpSpPr>
            <p:sp>
              <p:nvSpPr>
                <p:cNvPr id="8311" name="Freeform 22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12" name="Freeform 22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13" name="Freeform 22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14" name="Freeform 22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15" name="Rectangle 226"/>
                <p:cNvSpPr>
                  <a:spLocks noChangeArrowheads="1"/>
                </p:cNvSpPr>
                <p:nvPr/>
              </p:nvSpPr>
              <p:spPr bwMode="auto">
                <a:xfrm>
                  <a:off x="951" y="338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16" name="Rectangle 227"/>
                <p:cNvSpPr>
                  <a:spLocks noChangeArrowheads="1"/>
                </p:cNvSpPr>
                <p:nvPr/>
              </p:nvSpPr>
              <p:spPr bwMode="auto">
                <a:xfrm>
                  <a:off x="914" y="3524"/>
                  <a:ext cx="258"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17" name="Rectangle 228"/>
                <p:cNvSpPr>
                  <a:spLocks noChangeArrowheads="1"/>
                </p:cNvSpPr>
                <p:nvPr/>
              </p:nvSpPr>
              <p:spPr bwMode="auto">
                <a:xfrm>
                  <a:off x="968" y="339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18" name="Line 229"/>
                <p:cNvSpPr>
                  <a:spLocks noChangeShapeType="1"/>
                </p:cNvSpPr>
                <p:nvPr/>
              </p:nvSpPr>
              <p:spPr bwMode="auto">
                <a:xfrm flipH="1">
                  <a:off x="1091" y="3546"/>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8203" name="Group 230"/>
                <p:cNvGrpSpPr>
                  <a:grpSpLocks/>
                </p:cNvGrpSpPr>
                <p:nvPr/>
              </p:nvGrpSpPr>
              <p:grpSpPr bwMode="auto">
                <a:xfrm>
                  <a:off x="906" y="3587"/>
                  <a:ext cx="275" cy="39"/>
                  <a:chOff x="906" y="3587"/>
                  <a:chExt cx="275" cy="39"/>
                </a:xfrm>
              </p:grpSpPr>
              <p:sp>
                <p:nvSpPr>
                  <p:cNvPr id="8320" name="Freeform 23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21" name="Freeform 23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22" name="Rectangle 233"/>
                  <p:cNvSpPr>
                    <a:spLocks noChangeArrowheads="1"/>
                  </p:cNvSpPr>
                  <p:nvPr/>
                </p:nvSpPr>
                <p:spPr bwMode="auto">
                  <a:xfrm>
                    <a:off x="907" y="3614"/>
                    <a:ext cx="272" cy="12"/>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8204" name="Group 234"/>
            <p:cNvGrpSpPr>
              <a:grpSpLocks/>
            </p:cNvGrpSpPr>
            <p:nvPr/>
          </p:nvGrpSpPr>
          <p:grpSpPr bwMode="auto">
            <a:xfrm>
              <a:off x="2603500" y="5346700"/>
              <a:ext cx="444500" cy="839788"/>
              <a:chOff x="1660" y="3427"/>
              <a:chExt cx="217" cy="339"/>
            </a:xfrm>
          </p:grpSpPr>
          <p:grpSp>
            <p:nvGrpSpPr>
              <p:cNvPr id="8213" name="Group 235"/>
              <p:cNvGrpSpPr>
                <a:grpSpLocks/>
              </p:cNvGrpSpPr>
              <p:nvPr/>
            </p:nvGrpSpPr>
            <p:grpSpPr bwMode="auto">
              <a:xfrm>
                <a:off x="1665" y="3433"/>
                <a:ext cx="212" cy="333"/>
                <a:chOff x="1665" y="3433"/>
                <a:chExt cx="212" cy="333"/>
              </a:xfrm>
            </p:grpSpPr>
            <p:sp>
              <p:nvSpPr>
                <p:cNvPr id="8300" name="Freeform 236"/>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01" name="Freeform 237"/>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02" name="Freeform 238"/>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03" name="Freeform 239"/>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304" name="Rectangle 240"/>
                <p:cNvSpPr>
                  <a:spLocks noChangeArrowheads="1"/>
                </p:cNvSpPr>
                <p:nvPr/>
              </p:nvSpPr>
              <p:spPr bwMode="auto">
                <a:xfrm>
                  <a:off x="1665" y="3496"/>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05" name="Rectangle 241"/>
                <p:cNvSpPr>
                  <a:spLocks noChangeArrowheads="1"/>
                </p:cNvSpPr>
                <p:nvPr/>
              </p:nvSpPr>
              <p:spPr bwMode="auto">
                <a:xfrm>
                  <a:off x="1671" y="3509"/>
                  <a:ext cx="65" cy="43"/>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306" name="Line 242"/>
                <p:cNvSpPr>
                  <a:spLocks noChangeShapeType="1"/>
                </p:cNvSpPr>
                <p:nvPr/>
              </p:nvSpPr>
              <p:spPr bwMode="auto">
                <a:xfrm>
                  <a:off x="1676" y="3534"/>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307" name="Line 243"/>
                <p:cNvSpPr>
                  <a:spLocks noChangeShapeType="1"/>
                </p:cNvSpPr>
                <p:nvPr/>
              </p:nvSpPr>
              <p:spPr bwMode="auto">
                <a:xfrm flipH="1">
                  <a:off x="1665" y="370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308" name="Line 244"/>
                <p:cNvSpPr>
                  <a:spLocks noChangeShapeType="1"/>
                </p:cNvSpPr>
                <p:nvPr/>
              </p:nvSpPr>
              <p:spPr bwMode="auto">
                <a:xfrm flipH="1">
                  <a:off x="1665" y="3596"/>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8214" name="Group 245"/>
              <p:cNvGrpSpPr>
                <a:grpSpLocks/>
              </p:cNvGrpSpPr>
              <p:nvPr/>
            </p:nvGrpSpPr>
            <p:grpSpPr bwMode="auto">
              <a:xfrm>
                <a:off x="1660" y="3427"/>
                <a:ext cx="212" cy="333"/>
                <a:chOff x="1660" y="3427"/>
                <a:chExt cx="212" cy="333"/>
              </a:xfrm>
            </p:grpSpPr>
            <p:sp>
              <p:nvSpPr>
                <p:cNvPr id="8291" name="Freeform 246"/>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92" name="Freeform 247"/>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93" name="Freeform 248"/>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94" name="Freeform 249"/>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95" name="Rectangle 250"/>
                <p:cNvSpPr>
                  <a:spLocks noChangeArrowheads="1"/>
                </p:cNvSpPr>
                <p:nvPr/>
              </p:nvSpPr>
              <p:spPr bwMode="auto">
                <a:xfrm>
                  <a:off x="1660" y="3490"/>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96" name="Rectangle 251"/>
                <p:cNvSpPr>
                  <a:spLocks noChangeArrowheads="1"/>
                </p:cNvSpPr>
                <p:nvPr/>
              </p:nvSpPr>
              <p:spPr bwMode="auto">
                <a:xfrm>
                  <a:off x="1665" y="3502"/>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97" name="Line 252"/>
                <p:cNvSpPr>
                  <a:spLocks noChangeShapeType="1"/>
                </p:cNvSpPr>
                <p:nvPr/>
              </p:nvSpPr>
              <p:spPr bwMode="auto">
                <a:xfrm>
                  <a:off x="1676" y="3521"/>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298" name="Line 253"/>
                <p:cNvSpPr>
                  <a:spLocks noChangeShapeType="1"/>
                </p:cNvSpPr>
                <p:nvPr/>
              </p:nvSpPr>
              <p:spPr bwMode="auto">
                <a:xfrm flipH="1">
                  <a:off x="1665" y="370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299" name="Line 254"/>
                <p:cNvSpPr>
                  <a:spLocks noChangeShapeType="1"/>
                </p:cNvSpPr>
                <p:nvPr/>
              </p:nvSpPr>
              <p:spPr bwMode="auto">
                <a:xfrm flipH="1">
                  <a:off x="1665" y="3590"/>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8219" name="Rectangle 255"/>
            <p:cNvSpPr>
              <a:spLocks noChangeArrowheads="1"/>
            </p:cNvSpPr>
            <p:nvPr/>
          </p:nvSpPr>
          <p:spPr bwMode="auto">
            <a:xfrm>
              <a:off x="2370138" y="3798888"/>
              <a:ext cx="857250" cy="619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20" name="Rectangle 256"/>
            <p:cNvSpPr>
              <a:spLocks noChangeArrowheads="1"/>
            </p:cNvSpPr>
            <p:nvPr/>
          </p:nvSpPr>
          <p:spPr bwMode="auto">
            <a:xfrm>
              <a:off x="2470150" y="3938588"/>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校园网</a:t>
              </a:r>
            </a:p>
          </p:txBody>
        </p:sp>
        <p:sp>
          <p:nvSpPr>
            <p:cNvPr id="8221" name="Rectangle 257"/>
            <p:cNvSpPr>
              <a:spLocks noChangeArrowheads="1"/>
            </p:cNvSpPr>
            <p:nvPr/>
          </p:nvSpPr>
          <p:spPr bwMode="auto">
            <a:xfrm>
              <a:off x="3192463" y="5832475"/>
              <a:ext cx="1074737" cy="620713"/>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22" name="Rectangle 258"/>
            <p:cNvSpPr>
              <a:spLocks noChangeArrowheads="1"/>
            </p:cNvSpPr>
            <p:nvPr/>
          </p:nvSpPr>
          <p:spPr bwMode="auto">
            <a:xfrm>
              <a:off x="3527425" y="5949950"/>
              <a:ext cx="2032000" cy="609600"/>
            </a:xfrm>
            <a:prstGeom prst="rect">
              <a:avLst/>
            </a:prstGeom>
            <a:noFill/>
            <a:ln w="9525">
              <a:noFill/>
              <a:miter lim="800000"/>
              <a:headEnd/>
              <a:tailEnd/>
            </a:ln>
          </p:spPr>
          <p:txBody>
            <a:bodyPr wrap="none" lIns="0" tIns="0" rIns="0" bIns="0">
              <a:spAutoFit/>
            </a:bodyPr>
            <a:lstStyle/>
            <a:p>
              <a:pPr algn="ctr"/>
              <a:r>
                <a:rPr kumimoji="1" lang="zh-CN" altLang="en-US" sz="2000" b="1">
                  <a:latin typeface="华文新魏" pitchFamily="2" charset="-122"/>
                  <a:ea typeface="华文新魏" pitchFamily="2" charset="-122"/>
                </a:rPr>
                <a:t>校园网的高速缓存</a:t>
              </a:r>
            </a:p>
            <a:p>
              <a:pPr algn="ctr"/>
              <a:r>
                <a:rPr kumimoji="1" lang="zh-CN" altLang="en-US" sz="2000" b="1">
                  <a:latin typeface="华文新魏" pitchFamily="2" charset="-122"/>
                  <a:ea typeface="华文新魏" pitchFamily="2" charset="-122"/>
                </a:rPr>
                <a:t>（代理服务器）</a:t>
              </a:r>
            </a:p>
          </p:txBody>
        </p:sp>
        <p:grpSp>
          <p:nvGrpSpPr>
            <p:cNvPr id="8215" name="Group 259"/>
            <p:cNvGrpSpPr>
              <a:grpSpLocks/>
            </p:cNvGrpSpPr>
            <p:nvPr/>
          </p:nvGrpSpPr>
          <p:grpSpPr bwMode="auto">
            <a:xfrm>
              <a:off x="8070850" y="3213100"/>
              <a:ext cx="392113" cy="661988"/>
              <a:chOff x="4305" y="2335"/>
              <a:chExt cx="216" cy="339"/>
            </a:xfrm>
          </p:grpSpPr>
          <p:grpSp>
            <p:nvGrpSpPr>
              <p:cNvPr id="8216" name="Group 260"/>
              <p:cNvGrpSpPr>
                <a:grpSpLocks/>
              </p:cNvGrpSpPr>
              <p:nvPr/>
            </p:nvGrpSpPr>
            <p:grpSpPr bwMode="auto">
              <a:xfrm>
                <a:off x="4310" y="2341"/>
                <a:ext cx="211" cy="333"/>
                <a:chOff x="4310" y="2341"/>
                <a:chExt cx="211" cy="333"/>
              </a:xfrm>
            </p:grpSpPr>
            <p:sp>
              <p:nvSpPr>
                <p:cNvPr id="8280" name="Freeform 261"/>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81" name="Freeform 262"/>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82" name="Freeform 263"/>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83" name="Freeform 264"/>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84" name="Rectangle 265"/>
                <p:cNvSpPr>
                  <a:spLocks noChangeArrowheads="1"/>
                </p:cNvSpPr>
                <p:nvPr/>
              </p:nvSpPr>
              <p:spPr bwMode="auto">
                <a:xfrm>
                  <a:off x="4310" y="2404"/>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85" name="Rectangle 266"/>
                <p:cNvSpPr>
                  <a:spLocks noChangeArrowheads="1"/>
                </p:cNvSpPr>
                <p:nvPr/>
              </p:nvSpPr>
              <p:spPr bwMode="auto">
                <a:xfrm>
                  <a:off x="4315" y="241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86" name="Line 267"/>
                <p:cNvSpPr>
                  <a:spLocks noChangeShapeType="1"/>
                </p:cNvSpPr>
                <p:nvPr/>
              </p:nvSpPr>
              <p:spPr bwMode="auto">
                <a:xfrm>
                  <a:off x="4320" y="2441"/>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287" name="Line 268"/>
                <p:cNvSpPr>
                  <a:spLocks noChangeShapeType="1"/>
                </p:cNvSpPr>
                <p:nvPr/>
              </p:nvSpPr>
              <p:spPr bwMode="auto">
                <a:xfrm flipH="1">
                  <a:off x="4310" y="2617"/>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8288" name="Line 269"/>
                <p:cNvSpPr>
                  <a:spLocks noChangeShapeType="1"/>
                </p:cNvSpPr>
                <p:nvPr/>
              </p:nvSpPr>
              <p:spPr bwMode="auto">
                <a:xfrm flipH="1">
                  <a:off x="4310" y="2504"/>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8217" name="Group 270"/>
              <p:cNvGrpSpPr>
                <a:grpSpLocks/>
              </p:cNvGrpSpPr>
              <p:nvPr/>
            </p:nvGrpSpPr>
            <p:grpSpPr bwMode="auto">
              <a:xfrm>
                <a:off x="4305" y="2335"/>
                <a:ext cx="211" cy="332"/>
                <a:chOff x="4305" y="2335"/>
                <a:chExt cx="211" cy="332"/>
              </a:xfrm>
            </p:grpSpPr>
            <p:sp>
              <p:nvSpPr>
                <p:cNvPr id="8271" name="Freeform 271"/>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72" name="Freeform 272"/>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73" name="Freeform 273"/>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74" name="Freeform 274"/>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75" name="Rectangle 275"/>
                <p:cNvSpPr>
                  <a:spLocks noChangeArrowheads="1"/>
                </p:cNvSpPr>
                <p:nvPr/>
              </p:nvSpPr>
              <p:spPr bwMode="auto">
                <a:xfrm>
                  <a:off x="4305" y="2398"/>
                  <a:ext cx="116"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76" name="Rectangle 276"/>
                <p:cNvSpPr>
                  <a:spLocks noChangeArrowheads="1"/>
                </p:cNvSpPr>
                <p:nvPr/>
              </p:nvSpPr>
              <p:spPr bwMode="auto">
                <a:xfrm>
                  <a:off x="4310" y="241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77" name="Line 277"/>
                <p:cNvSpPr>
                  <a:spLocks noChangeShapeType="1"/>
                </p:cNvSpPr>
                <p:nvPr/>
              </p:nvSpPr>
              <p:spPr bwMode="auto">
                <a:xfrm>
                  <a:off x="4320" y="242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278" name="Line 278"/>
                <p:cNvSpPr>
                  <a:spLocks noChangeShapeType="1"/>
                </p:cNvSpPr>
                <p:nvPr/>
              </p:nvSpPr>
              <p:spPr bwMode="auto">
                <a:xfrm flipH="1">
                  <a:off x="4310" y="2611"/>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8279" name="Line 279"/>
                <p:cNvSpPr>
                  <a:spLocks noChangeShapeType="1"/>
                </p:cNvSpPr>
                <p:nvPr/>
              </p:nvSpPr>
              <p:spPr bwMode="auto">
                <a:xfrm flipH="1">
                  <a:off x="4310" y="2498"/>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8224" name="Rectangle 280"/>
            <p:cNvSpPr>
              <a:spLocks noChangeArrowheads="1"/>
            </p:cNvSpPr>
            <p:nvPr/>
          </p:nvSpPr>
          <p:spPr bwMode="auto">
            <a:xfrm>
              <a:off x="6781800" y="3373438"/>
              <a:ext cx="1282402" cy="307777"/>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源点服务器</a:t>
              </a:r>
            </a:p>
          </p:txBody>
        </p:sp>
        <p:sp>
          <p:nvSpPr>
            <p:cNvPr id="8225" name="Rectangle 281"/>
            <p:cNvSpPr>
              <a:spLocks noChangeArrowheads="1"/>
            </p:cNvSpPr>
            <p:nvPr/>
          </p:nvSpPr>
          <p:spPr bwMode="auto">
            <a:xfrm>
              <a:off x="4178300" y="4381500"/>
              <a:ext cx="8175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26" name="Rectangle 282"/>
            <p:cNvSpPr>
              <a:spLocks noChangeArrowheads="1"/>
            </p:cNvSpPr>
            <p:nvPr/>
          </p:nvSpPr>
          <p:spPr bwMode="auto">
            <a:xfrm>
              <a:off x="4716463" y="4448175"/>
              <a:ext cx="777457"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2 Mb/s</a:t>
              </a:r>
            </a:p>
          </p:txBody>
        </p:sp>
        <p:grpSp>
          <p:nvGrpSpPr>
            <p:cNvPr id="8218" name="Group 283"/>
            <p:cNvGrpSpPr>
              <a:grpSpLocks/>
            </p:cNvGrpSpPr>
            <p:nvPr/>
          </p:nvGrpSpPr>
          <p:grpSpPr bwMode="auto">
            <a:xfrm>
              <a:off x="2863850" y="5832475"/>
              <a:ext cx="522288" cy="260350"/>
              <a:chOff x="1872" y="3676"/>
              <a:chExt cx="227" cy="136"/>
            </a:xfrm>
          </p:grpSpPr>
          <p:sp>
            <p:nvSpPr>
              <p:cNvPr id="8267" name="Line 284"/>
              <p:cNvSpPr>
                <a:spLocks noChangeShapeType="1"/>
              </p:cNvSpPr>
              <p:nvPr/>
            </p:nvSpPr>
            <p:spPr bwMode="auto">
              <a:xfrm>
                <a:off x="1919" y="3702"/>
                <a:ext cx="180" cy="11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8268" name="Freeform 285"/>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grpSp>
          <p:nvGrpSpPr>
            <p:cNvPr id="8223" name="Group 286"/>
            <p:cNvGrpSpPr>
              <a:grpSpLocks/>
            </p:cNvGrpSpPr>
            <p:nvPr/>
          </p:nvGrpSpPr>
          <p:grpSpPr bwMode="auto">
            <a:xfrm>
              <a:off x="6070600" y="4576763"/>
              <a:ext cx="560388" cy="374650"/>
              <a:chOff x="3202" y="3033"/>
              <a:chExt cx="309" cy="192"/>
            </a:xfrm>
          </p:grpSpPr>
          <p:sp>
            <p:nvSpPr>
              <p:cNvPr id="8242" name="Oval 287"/>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8243" name="Rectangle 288"/>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44" name="Rectangle 289"/>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45" name="Oval 290"/>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8227" name="Group 291"/>
              <p:cNvGrpSpPr>
                <a:grpSpLocks/>
              </p:cNvGrpSpPr>
              <p:nvPr/>
            </p:nvGrpSpPr>
            <p:grpSpPr bwMode="auto">
              <a:xfrm>
                <a:off x="3249" y="3046"/>
                <a:ext cx="214" cy="86"/>
                <a:chOff x="3249" y="3046"/>
                <a:chExt cx="214" cy="86"/>
              </a:xfrm>
            </p:grpSpPr>
            <p:grpSp>
              <p:nvGrpSpPr>
                <p:cNvPr id="8228" name="Group 292"/>
                <p:cNvGrpSpPr>
                  <a:grpSpLocks/>
                </p:cNvGrpSpPr>
                <p:nvPr/>
              </p:nvGrpSpPr>
              <p:grpSpPr bwMode="auto">
                <a:xfrm>
                  <a:off x="3249" y="3046"/>
                  <a:ext cx="212" cy="84"/>
                  <a:chOff x="3249" y="3046"/>
                  <a:chExt cx="212" cy="84"/>
                </a:xfrm>
              </p:grpSpPr>
              <p:sp>
                <p:nvSpPr>
                  <p:cNvPr id="8259" name="Freeform 293"/>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60" name="Freeform 294"/>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61" name="Freeform 295"/>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62" name="Freeform 296"/>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63" name="Freeform 297"/>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64" name="Freeform 298"/>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65" name="Freeform 299"/>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66" name="Freeform 300"/>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8238" name="Group 301"/>
                <p:cNvGrpSpPr>
                  <a:grpSpLocks/>
                </p:cNvGrpSpPr>
                <p:nvPr/>
              </p:nvGrpSpPr>
              <p:grpSpPr bwMode="auto">
                <a:xfrm>
                  <a:off x="3251" y="3048"/>
                  <a:ext cx="212" cy="84"/>
                  <a:chOff x="3251" y="3048"/>
                  <a:chExt cx="212" cy="84"/>
                </a:xfrm>
              </p:grpSpPr>
              <p:sp>
                <p:nvSpPr>
                  <p:cNvPr id="8251" name="Freeform 302"/>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52" name="Freeform 303"/>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53" name="Freeform 304"/>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54" name="Freeform 305"/>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55" name="Freeform 306"/>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56" name="Freeform 307"/>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57" name="Freeform 308"/>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8258" name="Freeform 309"/>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8247" name="Line 310"/>
              <p:cNvSpPr>
                <a:spLocks noChangeShapeType="1"/>
              </p:cNvSpPr>
              <p:nvPr/>
            </p:nvSpPr>
            <p:spPr bwMode="auto">
              <a:xfrm>
                <a:off x="320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8248" name="Line 311"/>
              <p:cNvSpPr>
                <a:spLocks noChangeShapeType="1"/>
              </p:cNvSpPr>
              <p:nvPr/>
            </p:nvSpPr>
            <p:spPr bwMode="auto">
              <a:xfrm>
                <a:off x="3510"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sp>
          <p:nvSpPr>
            <p:cNvPr id="8229" name="Rectangle 312"/>
            <p:cNvSpPr>
              <a:spLocks noChangeArrowheads="1"/>
            </p:cNvSpPr>
            <p:nvPr/>
          </p:nvSpPr>
          <p:spPr bwMode="auto">
            <a:xfrm>
              <a:off x="6642100" y="4152900"/>
              <a:ext cx="8556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30" name="Rectangle 313"/>
            <p:cNvSpPr>
              <a:spLocks noChangeArrowheads="1"/>
            </p:cNvSpPr>
            <p:nvPr/>
          </p:nvSpPr>
          <p:spPr bwMode="auto">
            <a:xfrm>
              <a:off x="6948488" y="4581525"/>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因特网</a:t>
              </a:r>
            </a:p>
          </p:txBody>
        </p:sp>
        <p:sp>
          <p:nvSpPr>
            <p:cNvPr id="8231" name="Rectangle 314"/>
            <p:cNvSpPr>
              <a:spLocks noChangeArrowheads="1"/>
            </p:cNvSpPr>
            <p:nvPr/>
          </p:nvSpPr>
          <p:spPr bwMode="auto">
            <a:xfrm>
              <a:off x="3686175" y="4240213"/>
              <a:ext cx="384175" cy="366712"/>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32" name="Rectangle 315"/>
            <p:cNvSpPr>
              <a:spLocks noChangeArrowheads="1"/>
            </p:cNvSpPr>
            <p:nvPr/>
          </p:nvSpPr>
          <p:spPr bwMode="auto">
            <a:xfrm>
              <a:off x="2863850" y="4948238"/>
              <a:ext cx="417513"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33" name="Rectangle 316"/>
            <p:cNvSpPr>
              <a:spLocks noChangeArrowheads="1"/>
            </p:cNvSpPr>
            <p:nvPr/>
          </p:nvSpPr>
          <p:spPr bwMode="auto">
            <a:xfrm>
              <a:off x="1708150" y="4594225"/>
              <a:ext cx="419100"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8234" name="Rectangle 317"/>
            <p:cNvSpPr>
              <a:spLocks noChangeArrowheads="1"/>
            </p:cNvSpPr>
            <p:nvPr/>
          </p:nvSpPr>
          <p:spPr bwMode="auto">
            <a:xfrm>
              <a:off x="427038" y="4254500"/>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浏览器</a:t>
              </a:r>
            </a:p>
          </p:txBody>
        </p:sp>
        <p:sp>
          <p:nvSpPr>
            <p:cNvPr id="8235" name="Rectangle 318"/>
            <p:cNvSpPr>
              <a:spLocks noChangeArrowheads="1"/>
            </p:cNvSpPr>
            <p:nvPr/>
          </p:nvSpPr>
          <p:spPr bwMode="auto">
            <a:xfrm>
              <a:off x="3732213" y="4268788"/>
              <a:ext cx="230832"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1</a:t>
              </a:r>
            </a:p>
          </p:txBody>
        </p:sp>
        <p:sp>
          <p:nvSpPr>
            <p:cNvPr id="8236" name="Rectangle 319"/>
            <p:cNvSpPr>
              <a:spLocks noChangeArrowheads="1"/>
            </p:cNvSpPr>
            <p:nvPr/>
          </p:nvSpPr>
          <p:spPr bwMode="auto">
            <a:xfrm>
              <a:off x="5895975" y="4294188"/>
              <a:ext cx="261290"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2</a:t>
              </a:r>
            </a:p>
          </p:txBody>
        </p:sp>
        <p:sp>
          <p:nvSpPr>
            <p:cNvPr id="8237" name="Text Box 320"/>
            <p:cNvSpPr txBox="1">
              <a:spLocks noChangeArrowheads="1"/>
            </p:cNvSpPr>
            <p:nvPr/>
          </p:nvSpPr>
          <p:spPr bwMode="auto">
            <a:xfrm>
              <a:off x="1331913" y="1700213"/>
              <a:ext cx="7292975" cy="831850"/>
            </a:xfrm>
            <a:prstGeom prst="rect">
              <a:avLst/>
            </a:prstGeom>
            <a:noFill/>
            <a:ln w="9525">
              <a:noFill/>
              <a:miter lim="800000"/>
              <a:headEnd/>
              <a:tailEnd/>
            </a:ln>
          </p:spPr>
          <p:txBody>
            <a:bodyPr>
              <a:spAutoFit/>
            </a:bodyPr>
            <a:lstStyle/>
            <a:p>
              <a:r>
                <a:rPr lang="en-US" altLang="zh-CN" sz="2400" b="1">
                  <a:latin typeface="华文新魏" pitchFamily="2" charset="-122"/>
                  <a:ea typeface="华文新魏" pitchFamily="2" charset="-122"/>
                </a:rPr>
                <a:t>(4) </a:t>
              </a:r>
              <a:r>
                <a:rPr lang="zh-CN" altLang="en-US" sz="2400" b="1">
                  <a:latin typeface="华文新魏" pitchFamily="2" charset="-122"/>
                  <a:ea typeface="华文新魏" pitchFamily="2" charset="-122"/>
                </a:rPr>
                <a:t>源点服务器将所请求的对象放在 </a:t>
              </a:r>
              <a:r>
                <a:rPr lang="en-US" altLang="zh-CN" sz="2400" b="1">
                  <a:latin typeface="华文新魏" pitchFamily="2" charset="-122"/>
                  <a:ea typeface="华文新魏" pitchFamily="2" charset="-122"/>
                </a:rPr>
                <a:t>HTTP </a:t>
              </a:r>
              <a:r>
                <a:rPr lang="zh-CN" altLang="en-US" sz="2400" b="1">
                  <a:latin typeface="华文新魏" pitchFamily="2" charset="-122"/>
                  <a:ea typeface="华文新魏" pitchFamily="2" charset="-122"/>
                </a:rPr>
                <a:t>响应报文中返回给校园网的高速缓存。</a:t>
              </a:r>
            </a:p>
          </p:txBody>
        </p:sp>
        <p:sp>
          <p:nvSpPr>
            <p:cNvPr id="650561" name="Freeform 321"/>
            <p:cNvSpPr>
              <a:spLocks/>
            </p:cNvSpPr>
            <p:nvPr/>
          </p:nvSpPr>
          <p:spPr bwMode="auto">
            <a:xfrm>
              <a:off x="2916238" y="3644900"/>
              <a:ext cx="5327650" cy="1871663"/>
            </a:xfrm>
            <a:custGeom>
              <a:avLst/>
              <a:gdLst>
                <a:gd name="T0" fmla="*/ 0 w 3356"/>
                <a:gd name="T1" fmla="*/ 2147483647 h 1179"/>
                <a:gd name="T2" fmla="*/ 2147483647 w 3356"/>
                <a:gd name="T3" fmla="*/ 2147483647 h 1179"/>
                <a:gd name="T4" fmla="*/ 2147483647 w 3356"/>
                <a:gd name="T5" fmla="*/ 2147483647 h 1179"/>
                <a:gd name="T6" fmla="*/ 2147483647 w 3356"/>
                <a:gd name="T7" fmla="*/ 2147483647 h 1179"/>
                <a:gd name="T8" fmla="*/ 2147483647 w 3356"/>
                <a:gd name="T9" fmla="*/ 2147483647 h 1179"/>
                <a:gd name="T10" fmla="*/ 2147483647 w 3356"/>
                <a:gd name="T11" fmla="*/ 2147483647 h 1179"/>
                <a:gd name="T12" fmla="*/ 2147483647 w 3356"/>
                <a:gd name="T13" fmla="*/ 2147483647 h 1179"/>
                <a:gd name="T14" fmla="*/ 2147483647 w 3356"/>
                <a:gd name="T15" fmla="*/ 2147483647 h 1179"/>
                <a:gd name="T16" fmla="*/ 2147483647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56"/>
                <a:gd name="T28" fmla="*/ 0 h 1179"/>
                <a:gd name="T29" fmla="*/ 3356 w 3356"/>
                <a:gd name="T30" fmla="*/ 1179 h 11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76200">
              <a:solidFill>
                <a:schemeClr val="hlink"/>
              </a:solidFill>
              <a:round/>
              <a:headEnd type="triangle" w="med" len="med"/>
              <a:tailEnd/>
            </a:ln>
          </p:spPr>
          <p:txBody>
            <a:bodyPr/>
            <a:lstStyle/>
            <a:p>
              <a:endParaRPr lang="zh-CN" altLang="en-US" b="1">
                <a:latin typeface="华文新魏" pitchFamily="2" charset="-122"/>
                <a:ea typeface="华文新魏" pitchFamily="2" charset="-122"/>
              </a:endParaRPr>
            </a:p>
          </p:txBody>
        </p:sp>
      </p:grpSp>
      <p:sp>
        <p:nvSpPr>
          <p:cNvPr id="8240" name="灯片编号占位符 322"/>
          <p:cNvSpPr>
            <a:spLocks noGrp="1"/>
          </p:cNvSpPr>
          <p:nvPr>
            <p:ph type="sldNum" sz="quarter" idx="12"/>
          </p:nvPr>
        </p:nvSpPr>
        <p:spPr>
          <a:noFill/>
        </p:spPr>
        <p:txBody>
          <a:bodyPr/>
          <a:lstStyle/>
          <a:p>
            <a:fld id="{2F8531F1-43C5-4E34-9F32-134854CE5B24}" type="slidenum">
              <a:rPr lang="en-US" altLang="zh-CN" smtClean="0"/>
              <a:pPr/>
              <a:t>61</a:t>
            </a:fld>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a:xfrm>
            <a:off x="755576" y="332656"/>
            <a:ext cx="7793038" cy="622300"/>
          </a:xfrm>
        </p:spPr>
        <p:txBody>
          <a:bodyPr/>
          <a:lstStyle/>
          <a:p>
            <a:pPr algn="ctr" eaLnBrk="1" hangingPunct="1"/>
            <a:r>
              <a:rPr lang="zh-CN" altLang="en-US" dirty="0" smtClean="0"/>
              <a:t>使用高速缓存的情况</a:t>
            </a:r>
          </a:p>
        </p:txBody>
      </p:sp>
      <p:grpSp>
        <p:nvGrpSpPr>
          <p:cNvPr id="326" name="组合 325"/>
          <p:cNvGrpSpPr/>
          <p:nvPr/>
        </p:nvGrpSpPr>
        <p:grpSpPr>
          <a:xfrm>
            <a:off x="251520" y="1412776"/>
            <a:ext cx="8588375" cy="5002212"/>
            <a:chOff x="250825" y="1557338"/>
            <a:chExt cx="8588375" cy="5002212"/>
          </a:xfrm>
        </p:grpSpPr>
        <p:grpSp>
          <p:nvGrpSpPr>
            <p:cNvPr id="2" name="Group 3"/>
            <p:cNvGrpSpPr>
              <a:grpSpLocks/>
            </p:cNvGrpSpPr>
            <p:nvPr/>
          </p:nvGrpSpPr>
          <p:grpSpPr bwMode="auto">
            <a:xfrm>
              <a:off x="250825" y="3494088"/>
              <a:ext cx="3454400" cy="2570162"/>
              <a:chOff x="912" y="768"/>
              <a:chExt cx="2400" cy="1584"/>
            </a:xfrm>
          </p:grpSpPr>
          <p:sp>
            <p:nvSpPr>
              <p:cNvPr id="9525" name="Oval 4"/>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26" name="Oval 5"/>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27" name="Oval 6"/>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28" name="Oval 7"/>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29" name="Oval 8"/>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30" name="Oval 9"/>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31" name="Oval 10"/>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32" name="Oval 11"/>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33" name="Oval 12"/>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nvGrpSpPr>
              <p:cNvPr id="3" name="Group 13"/>
              <p:cNvGrpSpPr>
                <a:grpSpLocks/>
              </p:cNvGrpSpPr>
              <p:nvPr/>
            </p:nvGrpSpPr>
            <p:grpSpPr bwMode="auto">
              <a:xfrm>
                <a:off x="912" y="768"/>
                <a:ext cx="2386" cy="1553"/>
                <a:chOff x="912" y="768"/>
                <a:chExt cx="2386" cy="1553"/>
              </a:xfrm>
            </p:grpSpPr>
            <p:sp>
              <p:nvSpPr>
                <p:cNvPr id="9535" name="Oval 14"/>
                <p:cNvSpPr>
                  <a:spLocks noChangeArrowheads="1"/>
                </p:cNvSpPr>
                <p:nvPr/>
              </p:nvSpPr>
              <p:spPr bwMode="auto">
                <a:xfrm>
                  <a:off x="1736" y="768"/>
                  <a:ext cx="1027"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36" name="Oval 15"/>
                <p:cNvSpPr>
                  <a:spLocks noChangeArrowheads="1"/>
                </p:cNvSpPr>
                <p:nvPr/>
              </p:nvSpPr>
              <p:spPr bwMode="auto">
                <a:xfrm>
                  <a:off x="1158" y="941"/>
                  <a:ext cx="781" cy="627"/>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37" name="Oval 16"/>
                <p:cNvSpPr>
                  <a:spLocks noChangeArrowheads="1"/>
                </p:cNvSpPr>
                <p:nvPr/>
              </p:nvSpPr>
              <p:spPr bwMode="auto">
                <a:xfrm>
                  <a:off x="912" y="1333"/>
                  <a:ext cx="520" cy="501"/>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38" name="Oval 17"/>
                <p:cNvSpPr>
                  <a:spLocks noChangeArrowheads="1"/>
                </p:cNvSpPr>
                <p:nvPr/>
              </p:nvSpPr>
              <p:spPr bwMode="auto">
                <a:xfrm>
                  <a:off x="1071" y="1568"/>
                  <a:ext cx="795" cy="54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39" name="Oval 18"/>
                <p:cNvSpPr>
                  <a:spLocks noChangeArrowheads="1"/>
                </p:cNvSpPr>
                <p:nvPr/>
              </p:nvSpPr>
              <p:spPr bwMode="auto">
                <a:xfrm>
                  <a:off x="1649" y="1662"/>
                  <a:ext cx="1200" cy="659"/>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40" name="Oval 19"/>
                <p:cNvSpPr>
                  <a:spLocks noChangeArrowheads="1"/>
                </p:cNvSpPr>
                <p:nvPr/>
              </p:nvSpPr>
              <p:spPr bwMode="auto">
                <a:xfrm>
                  <a:off x="2430" y="95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41" name="Oval 20"/>
                <p:cNvSpPr>
                  <a:spLocks noChangeArrowheads="1"/>
                </p:cNvSpPr>
                <p:nvPr/>
              </p:nvSpPr>
              <p:spPr bwMode="auto">
                <a:xfrm>
                  <a:off x="2546" y="1286"/>
                  <a:ext cx="752" cy="48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42" name="Oval 21"/>
                <p:cNvSpPr>
                  <a:spLocks noChangeArrowheads="1"/>
                </p:cNvSpPr>
                <p:nvPr/>
              </p:nvSpPr>
              <p:spPr bwMode="auto">
                <a:xfrm>
                  <a:off x="2473" y="1395"/>
                  <a:ext cx="752"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43" name="Oval 22"/>
                <p:cNvSpPr>
                  <a:spLocks noChangeArrowheads="1"/>
                </p:cNvSpPr>
                <p:nvPr/>
              </p:nvSpPr>
              <p:spPr bwMode="auto">
                <a:xfrm>
                  <a:off x="1346" y="1144"/>
                  <a:ext cx="1547" cy="816"/>
                </a:xfrm>
                <a:prstGeom prst="ellipse">
                  <a:avLst/>
                </a:prstGeom>
                <a:solidFill>
                  <a:srgbClr val="DDDDDD"/>
                </a:solidFill>
                <a:ln w="9525">
                  <a:noFill/>
                  <a:round/>
                  <a:headEnd/>
                  <a:tailEnd/>
                </a:ln>
              </p:spPr>
              <p:txBody>
                <a:bodyPr/>
                <a:lstStyle/>
                <a:p>
                  <a:endParaRPr lang="zh-CN" altLang="en-US" b="1">
                    <a:latin typeface="华文新魏" pitchFamily="2" charset="-122"/>
                    <a:ea typeface="华文新魏" pitchFamily="2" charset="-122"/>
                  </a:endParaRPr>
                </a:p>
              </p:txBody>
            </p:sp>
          </p:grpSp>
        </p:grpSp>
        <p:graphicFrame>
          <p:nvGraphicFramePr>
            <p:cNvPr id="9218" name="Object 23"/>
            <p:cNvGraphicFramePr>
              <a:graphicFrameLocks noChangeAspect="1"/>
            </p:cNvGraphicFramePr>
            <p:nvPr/>
          </p:nvGraphicFramePr>
          <p:xfrm>
            <a:off x="6542088" y="4217988"/>
            <a:ext cx="1770062" cy="1149350"/>
          </p:xfrm>
          <a:graphic>
            <a:graphicData uri="http://schemas.openxmlformats.org/presentationml/2006/ole">
              <p:oleObj spid="_x0000_s274434" name="VISIO" r:id="rId4" imgW="1689840" imgH="964440" progId="Visio.Drawing.11">
                <p:embed/>
              </p:oleObj>
            </a:graphicData>
          </a:graphic>
        </p:graphicFrame>
        <p:sp>
          <p:nvSpPr>
            <p:cNvPr id="9221" name="Line 24"/>
            <p:cNvSpPr>
              <a:spLocks noChangeShapeType="1"/>
            </p:cNvSpPr>
            <p:nvPr/>
          </p:nvSpPr>
          <p:spPr bwMode="auto">
            <a:xfrm>
              <a:off x="3735388" y="4779963"/>
              <a:ext cx="2524125" cy="0"/>
            </a:xfrm>
            <a:prstGeom prst="line">
              <a:avLst/>
            </a:prstGeom>
            <a:noFill/>
            <a:ln w="3810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22" name="Line 25"/>
            <p:cNvSpPr>
              <a:spLocks noChangeShapeType="1"/>
            </p:cNvSpPr>
            <p:nvPr/>
          </p:nvSpPr>
          <p:spPr bwMode="auto">
            <a:xfrm>
              <a:off x="7637463" y="5289550"/>
              <a:ext cx="649287" cy="54292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23" name="Line 26"/>
            <p:cNvSpPr>
              <a:spLocks noChangeShapeType="1"/>
            </p:cNvSpPr>
            <p:nvPr/>
          </p:nvSpPr>
          <p:spPr bwMode="auto">
            <a:xfrm>
              <a:off x="8012113" y="5010150"/>
              <a:ext cx="520700" cy="1158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24" name="Line 27"/>
            <p:cNvSpPr>
              <a:spLocks noChangeShapeType="1"/>
            </p:cNvSpPr>
            <p:nvPr/>
          </p:nvSpPr>
          <p:spPr bwMode="auto">
            <a:xfrm flipV="1">
              <a:off x="8040688" y="4329113"/>
              <a:ext cx="492125" cy="1539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25" name="Line 28"/>
            <p:cNvSpPr>
              <a:spLocks noChangeShapeType="1"/>
            </p:cNvSpPr>
            <p:nvPr/>
          </p:nvSpPr>
          <p:spPr bwMode="auto">
            <a:xfrm flipV="1">
              <a:off x="7607300" y="3709988"/>
              <a:ext cx="679450" cy="595312"/>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4" name="Group 29"/>
            <p:cNvGrpSpPr>
              <a:grpSpLocks/>
            </p:cNvGrpSpPr>
            <p:nvPr/>
          </p:nvGrpSpPr>
          <p:grpSpPr bwMode="auto">
            <a:xfrm>
              <a:off x="8399463" y="3984625"/>
              <a:ext cx="393700" cy="661988"/>
              <a:chOff x="4486" y="2730"/>
              <a:chExt cx="217" cy="339"/>
            </a:xfrm>
          </p:grpSpPr>
          <p:grpSp>
            <p:nvGrpSpPr>
              <p:cNvPr id="5" name="Group 30"/>
              <p:cNvGrpSpPr>
                <a:grpSpLocks/>
              </p:cNvGrpSpPr>
              <p:nvPr/>
            </p:nvGrpSpPr>
            <p:grpSpPr bwMode="auto">
              <a:xfrm>
                <a:off x="4491" y="2736"/>
                <a:ext cx="212" cy="333"/>
                <a:chOff x="4491" y="2736"/>
                <a:chExt cx="212" cy="333"/>
              </a:xfrm>
            </p:grpSpPr>
            <p:sp>
              <p:nvSpPr>
                <p:cNvPr id="9516" name="Freeform 31"/>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17" name="Freeform 32"/>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18" name="Freeform 33"/>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19" name="Freeform 34"/>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20" name="Rectangle 35"/>
                <p:cNvSpPr>
                  <a:spLocks noChangeArrowheads="1"/>
                </p:cNvSpPr>
                <p:nvPr/>
              </p:nvSpPr>
              <p:spPr bwMode="auto">
                <a:xfrm>
                  <a:off x="4491" y="279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521" name="Rectangle 36"/>
                <p:cNvSpPr>
                  <a:spLocks noChangeArrowheads="1"/>
                </p:cNvSpPr>
                <p:nvPr/>
              </p:nvSpPr>
              <p:spPr bwMode="auto">
                <a:xfrm>
                  <a:off x="4496" y="2812"/>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522" name="Line 37"/>
                <p:cNvSpPr>
                  <a:spLocks noChangeShapeType="1"/>
                </p:cNvSpPr>
                <p:nvPr/>
              </p:nvSpPr>
              <p:spPr bwMode="auto">
                <a:xfrm>
                  <a:off x="4501" y="2837"/>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523" name="Line 38"/>
                <p:cNvSpPr>
                  <a:spLocks noChangeShapeType="1"/>
                </p:cNvSpPr>
                <p:nvPr/>
              </p:nvSpPr>
              <p:spPr bwMode="auto">
                <a:xfrm flipH="1">
                  <a:off x="4491" y="3013"/>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524" name="Line 39"/>
                <p:cNvSpPr>
                  <a:spLocks noChangeShapeType="1"/>
                </p:cNvSpPr>
                <p:nvPr/>
              </p:nvSpPr>
              <p:spPr bwMode="auto">
                <a:xfrm flipH="1">
                  <a:off x="4491" y="2900"/>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6" name="Group 40"/>
              <p:cNvGrpSpPr>
                <a:grpSpLocks/>
              </p:cNvGrpSpPr>
              <p:nvPr/>
            </p:nvGrpSpPr>
            <p:grpSpPr bwMode="auto">
              <a:xfrm>
                <a:off x="4486" y="2730"/>
                <a:ext cx="212" cy="333"/>
                <a:chOff x="4486" y="2730"/>
                <a:chExt cx="212" cy="333"/>
              </a:xfrm>
            </p:grpSpPr>
            <p:sp>
              <p:nvSpPr>
                <p:cNvPr id="9507" name="Freeform 41"/>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08" name="Freeform 42"/>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09" name="Freeform 43"/>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10" name="Freeform 44"/>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11" name="Rectangle 45"/>
                <p:cNvSpPr>
                  <a:spLocks noChangeArrowheads="1"/>
                </p:cNvSpPr>
                <p:nvPr/>
              </p:nvSpPr>
              <p:spPr bwMode="auto">
                <a:xfrm>
                  <a:off x="4486" y="2793"/>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512" name="Rectangle 46"/>
                <p:cNvSpPr>
                  <a:spLocks noChangeArrowheads="1"/>
                </p:cNvSpPr>
                <p:nvPr/>
              </p:nvSpPr>
              <p:spPr bwMode="auto">
                <a:xfrm>
                  <a:off x="4491" y="2806"/>
                  <a:ext cx="66" cy="43"/>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513" name="Line 47"/>
                <p:cNvSpPr>
                  <a:spLocks noChangeShapeType="1"/>
                </p:cNvSpPr>
                <p:nvPr/>
              </p:nvSpPr>
              <p:spPr bwMode="auto">
                <a:xfrm>
                  <a:off x="4501" y="282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514" name="Line 48"/>
                <p:cNvSpPr>
                  <a:spLocks noChangeShapeType="1"/>
                </p:cNvSpPr>
                <p:nvPr/>
              </p:nvSpPr>
              <p:spPr bwMode="auto">
                <a:xfrm flipH="1">
                  <a:off x="4491" y="300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515" name="Line 49"/>
                <p:cNvSpPr>
                  <a:spLocks noChangeShapeType="1"/>
                </p:cNvSpPr>
                <p:nvPr/>
              </p:nvSpPr>
              <p:spPr bwMode="auto">
                <a:xfrm flipH="1">
                  <a:off x="4491" y="289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7" name="Group 50"/>
            <p:cNvGrpSpPr>
              <a:grpSpLocks/>
            </p:cNvGrpSpPr>
            <p:nvPr/>
          </p:nvGrpSpPr>
          <p:grpSpPr bwMode="auto">
            <a:xfrm>
              <a:off x="8399463" y="4845050"/>
              <a:ext cx="393700" cy="661988"/>
              <a:chOff x="4486" y="3170"/>
              <a:chExt cx="217" cy="339"/>
            </a:xfrm>
          </p:grpSpPr>
          <p:grpSp>
            <p:nvGrpSpPr>
              <p:cNvPr id="8" name="Group 51"/>
              <p:cNvGrpSpPr>
                <a:grpSpLocks/>
              </p:cNvGrpSpPr>
              <p:nvPr/>
            </p:nvGrpSpPr>
            <p:grpSpPr bwMode="auto">
              <a:xfrm>
                <a:off x="4491" y="3176"/>
                <a:ext cx="212" cy="333"/>
                <a:chOff x="4491" y="3176"/>
                <a:chExt cx="212" cy="333"/>
              </a:xfrm>
            </p:grpSpPr>
            <p:sp>
              <p:nvSpPr>
                <p:cNvPr id="9496" name="Freeform 52"/>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97" name="Freeform 53"/>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98" name="Freeform 54"/>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99" name="Freeform 55"/>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500" name="Rectangle 56"/>
                <p:cNvSpPr>
                  <a:spLocks noChangeArrowheads="1"/>
                </p:cNvSpPr>
                <p:nvPr/>
              </p:nvSpPr>
              <p:spPr bwMode="auto">
                <a:xfrm>
                  <a:off x="4491" y="3239"/>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501" name="Rectangle 57"/>
                <p:cNvSpPr>
                  <a:spLocks noChangeArrowheads="1"/>
                </p:cNvSpPr>
                <p:nvPr/>
              </p:nvSpPr>
              <p:spPr bwMode="auto">
                <a:xfrm>
                  <a:off x="4496" y="3251"/>
                  <a:ext cx="66"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502" name="Line 58"/>
                <p:cNvSpPr>
                  <a:spLocks noChangeShapeType="1"/>
                </p:cNvSpPr>
                <p:nvPr/>
              </p:nvSpPr>
              <p:spPr bwMode="auto">
                <a:xfrm>
                  <a:off x="4501" y="3276"/>
                  <a:ext cx="51"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503" name="Line 59"/>
                <p:cNvSpPr>
                  <a:spLocks noChangeShapeType="1"/>
                </p:cNvSpPr>
                <p:nvPr/>
              </p:nvSpPr>
              <p:spPr bwMode="auto">
                <a:xfrm flipH="1">
                  <a:off x="4491" y="3452"/>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504" name="Line 60"/>
                <p:cNvSpPr>
                  <a:spLocks noChangeShapeType="1"/>
                </p:cNvSpPr>
                <p:nvPr/>
              </p:nvSpPr>
              <p:spPr bwMode="auto">
                <a:xfrm flipH="1">
                  <a:off x="4491" y="333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9" name="Group 61"/>
              <p:cNvGrpSpPr>
                <a:grpSpLocks/>
              </p:cNvGrpSpPr>
              <p:nvPr/>
            </p:nvGrpSpPr>
            <p:grpSpPr bwMode="auto">
              <a:xfrm>
                <a:off x="4486" y="3170"/>
                <a:ext cx="212" cy="332"/>
                <a:chOff x="4486" y="3170"/>
                <a:chExt cx="212" cy="332"/>
              </a:xfrm>
            </p:grpSpPr>
            <p:sp>
              <p:nvSpPr>
                <p:cNvPr id="9487" name="Freeform 62"/>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88" name="Freeform 63"/>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89" name="Freeform 64"/>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90" name="Freeform 65"/>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91" name="Rectangle 66"/>
                <p:cNvSpPr>
                  <a:spLocks noChangeArrowheads="1"/>
                </p:cNvSpPr>
                <p:nvPr/>
              </p:nvSpPr>
              <p:spPr bwMode="auto">
                <a:xfrm>
                  <a:off x="4486" y="3232"/>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92" name="Rectangle 67"/>
                <p:cNvSpPr>
                  <a:spLocks noChangeArrowheads="1"/>
                </p:cNvSpPr>
                <p:nvPr/>
              </p:nvSpPr>
              <p:spPr bwMode="auto">
                <a:xfrm>
                  <a:off x="4491" y="3245"/>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93" name="Line 68"/>
                <p:cNvSpPr>
                  <a:spLocks noChangeShapeType="1"/>
                </p:cNvSpPr>
                <p:nvPr/>
              </p:nvSpPr>
              <p:spPr bwMode="auto">
                <a:xfrm>
                  <a:off x="4501" y="3264"/>
                  <a:ext cx="41"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494" name="Line 69"/>
                <p:cNvSpPr>
                  <a:spLocks noChangeShapeType="1"/>
                </p:cNvSpPr>
                <p:nvPr/>
              </p:nvSpPr>
              <p:spPr bwMode="auto">
                <a:xfrm flipH="1">
                  <a:off x="4491" y="3446"/>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495" name="Line 70"/>
                <p:cNvSpPr>
                  <a:spLocks noChangeShapeType="1"/>
                </p:cNvSpPr>
                <p:nvPr/>
              </p:nvSpPr>
              <p:spPr bwMode="auto">
                <a:xfrm flipH="1">
                  <a:off x="4491" y="333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10" name="Group 71"/>
            <p:cNvGrpSpPr>
              <a:grpSpLocks/>
            </p:cNvGrpSpPr>
            <p:nvPr/>
          </p:nvGrpSpPr>
          <p:grpSpPr bwMode="auto">
            <a:xfrm>
              <a:off x="7989888" y="5518150"/>
              <a:ext cx="390525" cy="661988"/>
              <a:chOff x="4260" y="3515"/>
              <a:chExt cx="216" cy="339"/>
            </a:xfrm>
          </p:grpSpPr>
          <p:grpSp>
            <p:nvGrpSpPr>
              <p:cNvPr id="11" name="Group 72"/>
              <p:cNvGrpSpPr>
                <a:grpSpLocks/>
              </p:cNvGrpSpPr>
              <p:nvPr/>
            </p:nvGrpSpPr>
            <p:grpSpPr bwMode="auto">
              <a:xfrm>
                <a:off x="4265" y="3521"/>
                <a:ext cx="211" cy="333"/>
                <a:chOff x="4265" y="3521"/>
                <a:chExt cx="211" cy="333"/>
              </a:xfrm>
            </p:grpSpPr>
            <p:sp>
              <p:nvSpPr>
                <p:cNvPr id="9476" name="Freeform 73"/>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77" name="Freeform 74"/>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78" name="Freeform 75"/>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79" name="Freeform 76"/>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80" name="Rectangle 77"/>
                <p:cNvSpPr>
                  <a:spLocks noChangeArrowheads="1"/>
                </p:cNvSpPr>
                <p:nvPr/>
              </p:nvSpPr>
              <p:spPr bwMode="auto">
                <a:xfrm>
                  <a:off x="4265" y="3584"/>
                  <a:ext cx="115"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81" name="Rectangle 78"/>
                <p:cNvSpPr>
                  <a:spLocks noChangeArrowheads="1"/>
                </p:cNvSpPr>
                <p:nvPr/>
              </p:nvSpPr>
              <p:spPr bwMode="auto">
                <a:xfrm>
                  <a:off x="4270" y="359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82" name="Line 79"/>
                <p:cNvSpPr>
                  <a:spLocks noChangeShapeType="1"/>
                </p:cNvSpPr>
                <p:nvPr/>
              </p:nvSpPr>
              <p:spPr bwMode="auto">
                <a:xfrm>
                  <a:off x="4275" y="3622"/>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483" name="Line 80"/>
                <p:cNvSpPr>
                  <a:spLocks noChangeShapeType="1"/>
                </p:cNvSpPr>
                <p:nvPr/>
              </p:nvSpPr>
              <p:spPr bwMode="auto">
                <a:xfrm flipH="1">
                  <a:off x="4265" y="3797"/>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484" name="Line 81"/>
                <p:cNvSpPr>
                  <a:spLocks noChangeShapeType="1"/>
                </p:cNvSpPr>
                <p:nvPr/>
              </p:nvSpPr>
              <p:spPr bwMode="auto">
                <a:xfrm flipH="1">
                  <a:off x="4265" y="3684"/>
                  <a:ext cx="115"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12" name="Group 82"/>
              <p:cNvGrpSpPr>
                <a:grpSpLocks/>
              </p:cNvGrpSpPr>
              <p:nvPr/>
            </p:nvGrpSpPr>
            <p:grpSpPr bwMode="auto">
              <a:xfrm>
                <a:off x="4260" y="3515"/>
                <a:ext cx="211" cy="332"/>
                <a:chOff x="4260" y="3515"/>
                <a:chExt cx="211" cy="332"/>
              </a:xfrm>
            </p:grpSpPr>
            <p:sp>
              <p:nvSpPr>
                <p:cNvPr id="9467" name="Freeform 83"/>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68" name="Freeform 84"/>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69" name="Freeform 85"/>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70" name="Freeform 86"/>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71" name="Rectangle 87"/>
                <p:cNvSpPr>
                  <a:spLocks noChangeArrowheads="1"/>
                </p:cNvSpPr>
                <p:nvPr/>
              </p:nvSpPr>
              <p:spPr bwMode="auto">
                <a:xfrm>
                  <a:off x="4260" y="3578"/>
                  <a:ext cx="115"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72" name="Rectangle 88"/>
                <p:cNvSpPr>
                  <a:spLocks noChangeArrowheads="1"/>
                </p:cNvSpPr>
                <p:nvPr/>
              </p:nvSpPr>
              <p:spPr bwMode="auto">
                <a:xfrm>
                  <a:off x="4265" y="359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73" name="Line 89"/>
                <p:cNvSpPr>
                  <a:spLocks noChangeShapeType="1"/>
                </p:cNvSpPr>
                <p:nvPr/>
              </p:nvSpPr>
              <p:spPr bwMode="auto">
                <a:xfrm>
                  <a:off x="4275" y="360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474" name="Line 90"/>
                <p:cNvSpPr>
                  <a:spLocks noChangeShapeType="1"/>
                </p:cNvSpPr>
                <p:nvPr/>
              </p:nvSpPr>
              <p:spPr bwMode="auto">
                <a:xfrm flipH="1">
                  <a:off x="4265" y="3791"/>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475" name="Line 91"/>
                <p:cNvSpPr>
                  <a:spLocks noChangeShapeType="1"/>
                </p:cNvSpPr>
                <p:nvPr/>
              </p:nvSpPr>
              <p:spPr bwMode="auto">
                <a:xfrm flipH="1">
                  <a:off x="4265" y="3678"/>
                  <a:ext cx="105"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9229" name="Rectangle 92"/>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endParaRPr lang="zh-CN" altLang="en-US" b="1">
                <a:latin typeface="华文新魏" pitchFamily="2" charset="-122"/>
                <a:ea typeface="华文新魏" pitchFamily="2" charset="-122"/>
              </a:endParaRPr>
            </a:p>
          </p:txBody>
        </p:sp>
        <p:sp>
          <p:nvSpPr>
            <p:cNvPr id="9230" name="Line 93"/>
            <p:cNvSpPr>
              <a:spLocks noChangeShapeType="1"/>
            </p:cNvSpPr>
            <p:nvPr/>
          </p:nvSpPr>
          <p:spPr bwMode="auto">
            <a:xfrm>
              <a:off x="1303338" y="3825875"/>
              <a:ext cx="82073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31" name="Line 94"/>
            <p:cNvSpPr>
              <a:spLocks noChangeShapeType="1"/>
            </p:cNvSpPr>
            <p:nvPr/>
          </p:nvSpPr>
          <p:spPr bwMode="auto">
            <a:xfrm>
              <a:off x="1549400" y="4535488"/>
              <a:ext cx="574675" cy="15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32" name="Line 95"/>
            <p:cNvSpPr>
              <a:spLocks noChangeShapeType="1"/>
            </p:cNvSpPr>
            <p:nvPr/>
          </p:nvSpPr>
          <p:spPr bwMode="auto">
            <a:xfrm>
              <a:off x="890588" y="5037138"/>
              <a:ext cx="1233487"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33" name="Line 96"/>
            <p:cNvSpPr>
              <a:spLocks noChangeShapeType="1"/>
            </p:cNvSpPr>
            <p:nvPr/>
          </p:nvSpPr>
          <p:spPr bwMode="auto">
            <a:xfrm>
              <a:off x="1384300" y="5654675"/>
              <a:ext cx="739775"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34" name="Line 97"/>
            <p:cNvSpPr>
              <a:spLocks noChangeShapeType="1"/>
            </p:cNvSpPr>
            <p:nvPr/>
          </p:nvSpPr>
          <p:spPr bwMode="auto">
            <a:xfrm>
              <a:off x="2124075" y="5832475"/>
              <a:ext cx="411163" cy="3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35" name="Line 98"/>
            <p:cNvSpPr>
              <a:spLocks noChangeShapeType="1"/>
            </p:cNvSpPr>
            <p:nvPr/>
          </p:nvSpPr>
          <p:spPr bwMode="auto">
            <a:xfrm flipV="1">
              <a:off x="2916238" y="4868863"/>
              <a:ext cx="719137" cy="64770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36" name="Line 99"/>
            <p:cNvSpPr>
              <a:spLocks noChangeShapeType="1"/>
            </p:cNvSpPr>
            <p:nvPr/>
          </p:nvSpPr>
          <p:spPr bwMode="auto">
            <a:xfrm>
              <a:off x="2124075" y="4772025"/>
              <a:ext cx="1398588" cy="15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nvGrpSpPr>
            <p:cNvPr id="13" name="Group 100"/>
            <p:cNvGrpSpPr>
              <a:grpSpLocks/>
            </p:cNvGrpSpPr>
            <p:nvPr/>
          </p:nvGrpSpPr>
          <p:grpSpPr bwMode="auto">
            <a:xfrm>
              <a:off x="3375025" y="4576763"/>
              <a:ext cx="560388" cy="374650"/>
              <a:chOff x="2154" y="3033"/>
              <a:chExt cx="309" cy="192"/>
            </a:xfrm>
          </p:grpSpPr>
          <p:sp>
            <p:nvSpPr>
              <p:cNvPr id="9440" name="Oval 10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9441" name="Rectangle 102"/>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42" name="Rectangle 103"/>
              <p:cNvSpPr>
                <a:spLocks noChangeArrowheads="1"/>
              </p:cNvSpPr>
              <p:nvPr/>
            </p:nvSpPr>
            <p:spPr bwMode="auto">
              <a:xfrm>
                <a:off x="2154"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43" name="Oval 10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14" name="Group 105"/>
              <p:cNvGrpSpPr>
                <a:grpSpLocks/>
              </p:cNvGrpSpPr>
              <p:nvPr/>
            </p:nvGrpSpPr>
            <p:grpSpPr bwMode="auto">
              <a:xfrm>
                <a:off x="2201" y="3046"/>
                <a:ext cx="214" cy="86"/>
                <a:chOff x="2201" y="3046"/>
                <a:chExt cx="214" cy="86"/>
              </a:xfrm>
            </p:grpSpPr>
            <p:grpSp>
              <p:nvGrpSpPr>
                <p:cNvPr id="15" name="Group 106"/>
                <p:cNvGrpSpPr>
                  <a:grpSpLocks/>
                </p:cNvGrpSpPr>
                <p:nvPr/>
              </p:nvGrpSpPr>
              <p:grpSpPr bwMode="auto">
                <a:xfrm>
                  <a:off x="2201" y="3046"/>
                  <a:ext cx="212" cy="84"/>
                  <a:chOff x="2201" y="3046"/>
                  <a:chExt cx="212" cy="84"/>
                </a:xfrm>
              </p:grpSpPr>
              <p:sp>
                <p:nvSpPr>
                  <p:cNvPr id="9457" name="Freeform 10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58" name="Freeform 10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59" name="Freeform 10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60" name="Freeform 11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61" name="Freeform 11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62" name="Freeform 11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63" name="Freeform 11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64" name="Freeform 11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16" name="Group 115"/>
                <p:cNvGrpSpPr>
                  <a:grpSpLocks/>
                </p:cNvGrpSpPr>
                <p:nvPr/>
              </p:nvGrpSpPr>
              <p:grpSpPr bwMode="auto">
                <a:xfrm>
                  <a:off x="2203" y="3048"/>
                  <a:ext cx="212" cy="84"/>
                  <a:chOff x="2203" y="3048"/>
                  <a:chExt cx="212" cy="84"/>
                </a:xfrm>
              </p:grpSpPr>
              <p:sp>
                <p:nvSpPr>
                  <p:cNvPr id="9449" name="Freeform 11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50" name="Freeform 11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51" name="Freeform 11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52" name="Freeform 11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53" name="Freeform 12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54" name="Freeform 12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55" name="Freeform 12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56" name="Freeform 12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9445" name="Line 124"/>
              <p:cNvSpPr>
                <a:spLocks noChangeShapeType="1"/>
              </p:cNvSpPr>
              <p:nvPr/>
            </p:nvSpPr>
            <p:spPr bwMode="auto">
              <a:xfrm>
                <a:off x="2154"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9446" name="Line 125"/>
              <p:cNvSpPr>
                <a:spLocks noChangeShapeType="1"/>
              </p:cNvSpPr>
              <p:nvPr/>
            </p:nvSpPr>
            <p:spPr bwMode="auto">
              <a:xfrm>
                <a:off x="246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grpSp>
          <p:nvGrpSpPr>
            <p:cNvPr id="17" name="Group 126"/>
            <p:cNvGrpSpPr>
              <a:grpSpLocks/>
            </p:cNvGrpSpPr>
            <p:nvPr/>
          </p:nvGrpSpPr>
          <p:grpSpPr bwMode="auto">
            <a:xfrm>
              <a:off x="1139825" y="3363913"/>
              <a:ext cx="514350" cy="517525"/>
              <a:chOff x="921" y="2412"/>
              <a:chExt cx="284" cy="265"/>
            </a:xfrm>
          </p:grpSpPr>
          <p:grpSp>
            <p:nvGrpSpPr>
              <p:cNvPr id="18" name="Group 127"/>
              <p:cNvGrpSpPr>
                <a:grpSpLocks/>
              </p:cNvGrpSpPr>
              <p:nvPr/>
            </p:nvGrpSpPr>
            <p:grpSpPr bwMode="auto">
              <a:xfrm>
                <a:off x="928" y="2417"/>
                <a:ext cx="277" cy="260"/>
                <a:chOff x="928" y="2417"/>
                <a:chExt cx="277" cy="260"/>
              </a:xfrm>
            </p:grpSpPr>
            <p:sp>
              <p:nvSpPr>
                <p:cNvPr id="9428" name="Freeform 12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29" name="Freeform 12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30" name="Freeform 13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31" name="Freeform 13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32" name="Rectangle 132"/>
                <p:cNvSpPr>
                  <a:spLocks noChangeArrowheads="1"/>
                </p:cNvSpPr>
                <p:nvPr/>
              </p:nvSpPr>
              <p:spPr bwMode="auto">
                <a:xfrm>
                  <a:off x="974" y="2434"/>
                  <a:ext cx="185"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33" name="Rectangle 133"/>
                <p:cNvSpPr>
                  <a:spLocks noChangeArrowheads="1"/>
                </p:cNvSpPr>
                <p:nvPr/>
              </p:nvSpPr>
              <p:spPr bwMode="auto">
                <a:xfrm>
                  <a:off x="937" y="2576"/>
                  <a:ext cx="260"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34" name="Rectangle 134"/>
                <p:cNvSpPr>
                  <a:spLocks noChangeArrowheads="1"/>
                </p:cNvSpPr>
                <p:nvPr/>
              </p:nvSpPr>
              <p:spPr bwMode="auto">
                <a:xfrm>
                  <a:off x="992" y="2450"/>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35" name="Line 135"/>
                <p:cNvSpPr>
                  <a:spLocks noChangeShapeType="1"/>
                </p:cNvSpPr>
                <p:nvPr/>
              </p:nvSpPr>
              <p:spPr bwMode="auto">
                <a:xfrm flipH="1">
                  <a:off x="1115" y="259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19" name="Group 136"/>
                <p:cNvGrpSpPr>
                  <a:grpSpLocks/>
                </p:cNvGrpSpPr>
                <p:nvPr/>
              </p:nvGrpSpPr>
              <p:grpSpPr bwMode="auto">
                <a:xfrm>
                  <a:off x="928" y="2639"/>
                  <a:ext cx="277" cy="38"/>
                  <a:chOff x="928" y="2639"/>
                  <a:chExt cx="277" cy="38"/>
                </a:xfrm>
              </p:grpSpPr>
              <p:sp>
                <p:nvSpPr>
                  <p:cNvPr id="9437" name="Freeform 13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38" name="Freeform 13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39" name="Rectangle 139"/>
                  <p:cNvSpPr>
                    <a:spLocks noChangeArrowheads="1"/>
                  </p:cNvSpPr>
                  <p:nvPr/>
                </p:nvSpPr>
                <p:spPr bwMode="auto">
                  <a:xfrm>
                    <a:off x="930" y="2666"/>
                    <a:ext cx="274"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0" name="Group 140"/>
              <p:cNvGrpSpPr>
                <a:grpSpLocks/>
              </p:cNvGrpSpPr>
              <p:nvPr/>
            </p:nvGrpSpPr>
            <p:grpSpPr bwMode="auto">
              <a:xfrm>
                <a:off x="921" y="2412"/>
                <a:ext cx="277" cy="261"/>
                <a:chOff x="921" y="2412"/>
                <a:chExt cx="277" cy="261"/>
              </a:xfrm>
            </p:grpSpPr>
            <p:sp>
              <p:nvSpPr>
                <p:cNvPr id="9416" name="Freeform 14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17" name="Freeform 14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18" name="Freeform 14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19" name="Freeform 14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20" name="Rectangle 145"/>
                <p:cNvSpPr>
                  <a:spLocks noChangeArrowheads="1"/>
                </p:cNvSpPr>
                <p:nvPr/>
              </p:nvSpPr>
              <p:spPr bwMode="auto">
                <a:xfrm>
                  <a:off x="968" y="2429"/>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21" name="Rectangle 146"/>
                <p:cNvSpPr>
                  <a:spLocks noChangeArrowheads="1"/>
                </p:cNvSpPr>
                <p:nvPr/>
              </p:nvSpPr>
              <p:spPr bwMode="auto">
                <a:xfrm>
                  <a:off x="930" y="2571"/>
                  <a:ext cx="260"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22" name="Rectangle 147"/>
                <p:cNvSpPr>
                  <a:spLocks noChangeArrowheads="1"/>
                </p:cNvSpPr>
                <p:nvPr/>
              </p:nvSpPr>
              <p:spPr bwMode="auto">
                <a:xfrm>
                  <a:off x="985" y="2445"/>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23" name="Line 148"/>
                <p:cNvSpPr>
                  <a:spLocks noChangeShapeType="1"/>
                </p:cNvSpPr>
                <p:nvPr/>
              </p:nvSpPr>
              <p:spPr bwMode="auto">
                <a:xfrm flipH="1">
                  <a:off x="1108" y="259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1" name="Group 149"/>
                <p:cNvGrpSpPr>
                  <a:grpSpLocks/>
                </p:cNvGrpSpPr>
                <p:nvPr/>
              </p:nvGrpSpPr>
              <p:grpSpPr bwMode="auto">
                <a:xfrm>
                  <a:off x="921" y="2635"/>
                  <a:ext cx="277" cy="38"/>
                  <a:chOff x="921" y="2635"/>
                  <a:chExt cx="277" cy="38"/>
                </a:xfrm>
              </p:grpSpPr>
              <p:sp>
                <p:nvSpPr>
                  <p:cNvPr id="9425" name="Freeform 15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26" name="Freeform 15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27" name="Rectangle 152"/>
                  <p:cNvSpPr>
                    <a:spLocks noChangeArrowheads="1"/>
                  </p:cNvSpPr>
                  <p:nvPr/>
                </p:nvSpPr>
                <p:spPr bwMode="auto">
                  <a:xfrm>
                    <a:off x="923" y="2662"/>
                    <a:ext cx="274"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2" name="Group 153"/>
            <p:cNvGrpSpPr>
              <a:grpSpLocks/>
            </p:cNvGrpSpPr>
            <p:nvPr/>
          </p:nvGrpSpPr>
          <p:grpSpPr bwMode="auto">
            <a:xfrm>
              <a:off x="1277938" y="4073525"/>
              <a:ext cx="511175" cy="517525"/>
              <a:chOff x="997" y="2775"/>
              <a:chExt cx="282" cy="265"/>
            </a:xfrm>
          </p:grpSpPr>
          <p:grpSp>
            <p:nvGrpSpPr>
              <p:cNvPr id="23" name="Group 154"/>
              <p:cNvGrpSpPr>
                <a:grpSpLocks/>
              </p:cNvGrpSpPr>
              <p:nvPr/>
            </p:nvGrpSpPr>
            <p:grpSpPr bwMode="auto">
              <a:xfrm>
                <a:off x="1004" y="2779"/>
                <a:ext cx="275" cy="261"/>
                <a:chOff x="1004" y="2779"/>
                <a:chExt cx="275" cy="261"/>
              </a:xfrm>
            </p:grpSpPr>
            <p:sp>
              <p:nvSpPr>
                <p:cNvPr id="9402" name="Freeform 15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03" name="Freeform 15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04" name="Freeform 15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05" name="Freeform 15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06" name="Rectangle 159"/>
                <p:cNvSpPr>
                  <a:spLocks noChangeArrowheads="1"/>
                </p:cNvSpPr>
                <p:nvPr/>
              </p:nvSpPr>
              <p:spPr bwMode="auto">
                <a:xfrm>
                  <a:off x="1050" y="2797"/>
                  <a:ext cx="183"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07" name="Rectangle 160"/>
                <p:cNvSpPr>
                  <a:spLocks noChangeArrowheads="1"/>
                </p:cNvSpPr>
                <p:nvPr/>
              </p:nvSpPr>
              <p:spPr bwMode="auto">
                <a:xfrm>
                  <a:off x="1013" y="293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08" name="Rectangle 161"/>
                <p:cNvSpPr>
                  <a:spLocks noChangeArrowheads="1"/>
                </p:cNvSpPr>
                <p:nvPr/>
              </p:nvSpPr>
              <p:spPr bwMode="auto">
                <a:xfrm>
                  <a:off x="1067" y="2813"/>
                  <a:ext cx="149"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409" name="Line 162"/>
                <p:cNvSpPr>
                  <a:spLocks noChangeShapeType="1"/>
                </p:cNvSpPr>
                <p:nvPr/>
              </p:nvSpPr>
              <p:spPr bwMode="auto">
                <a:xfrm flipH="1">
                  <a:off x="1189" y="2961"/>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4" name="Group 163"/>
                <p:cNvGrpSpPr>
                  <a:grpSpLocks/>
                </p:cNvGrpSpPr>
                <p:nvPr/>
              </p:nvGrpSpPr>
              <p:grpSpPr bwMode="auto">
                <a:xfrm>
                  <a:off x="1004" y="3002"/>
                  <a:ext cx="275" cy="38"/>
                  <a:chOff x="1004" y="3002"/>
                  <a:chExt cx="275" cy="38"/>
                </a:xfrm>
              </p:grpSpPr>
              <p:sp>
                <p:nvSpPr>
                  <p:cNvPr id="9411" name="Freeform 16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12" name="Freeform 16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13" name="Rectangle 166"/>
                  <p:cNvSpPr>
                    <a:spLocks noChangeArrowheads="1"/>
                  </p:cNvSpPr>
                  <p:nvPr/>
                </p:nvSpPr>
                <p:spPr bwMode="auto">
                  <a:xfrm>
                    <a:off x="1006" y="3029"/>
                    <a:ext cx="271"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25" name="Group 167"/>
              <p:cNvGrpSpPr>
                <a:grpSpLocks/>
              </p:cNvGrpSpPr>
              <p:nvPr/>
            </p:nvGrpSpPr>
            <p:grpSpPr bwMode="auto">
              <a:xfrm>
                <a:off x="997" y="2775"/>
                <a:ext cx="275" cy="260"/>
                <a:chOff x="997" y="2775"/>
                <a:chExt cx="275" cy="260"/>
              </a:xfrm>
            </p:grpSpPr>
            <p:sp>
              <p:nvSpPr>
                <p:cNvPr id="9390" name="Freeform 16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91" name="Freeform 16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92" name="Freeform 17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93" name="Freeform 17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94" name="Rectangle 172"/>
                <p:cNvSpPr>
                  <a:spLocks noChangeArrowheads="1"/>
                </p:cNvSpPr>
                <p:nvPr/>
              </p:nvSpPr>
              <p:spPr bwMode="auto">
                <a:xfrm>
                  <a:off x="1043" y="279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95" name="Rectangle 173"/>
                <p:cNvSpPr>
                  <a:spLocks noChangeArrowheads="1"/>
                </p:cNvSpPr>
                <p:nvPr/>
              </p:nvSpPr>
              <p:spPr bwMode="auto">
                <a:xfrm>
                  <a:off x="1006" y="2934"/>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96" name="Rectangle 174"/>
                <p:cNvSpPr>
                  <a:spLocks noChangeArrowheads="1"/>
                </p:cNvSpPr>
                <p:nvPr/>
              </p:nvSpPr>
              <p:spPr bwMode="auto">
                <a:xfrm>
                  <a:off x="1060" y="280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97" name="Line 175"/>
                <p:cNvSpPr>
                  <a:spLocks noChangeShapeType="1"/>
                </p:cNvSpPr>
                <p:nvPr/>
              </p:nvSpPr>
              <p:spPr bwMode="auto">
                <a:xfrm flipH="1">
                  <a:off x="1182" y="2956"/>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6" name="Group 176"/>
                <p:cNvGrpSpPr>
                  <a:grpSpLocks/>
                </p:cNvGrpSpPr>
                <p:nvPr/>
              </p:nvGrpSpPr>
              <p:grpSpPr bwMode="auto">
                <a:xfrm>
                  <a:off x="997" y="2997"/>
                  <a:ext cx="275" cy="38"/>
                  <a:chOff x="997" y="2997"/>
                  <a:chExt cx="275" cy="38"/>
                </a:xfrm>
              </p:grpSpPr>
              <p:sp>
                <p:nvSpPr>
                  <p:cNvPr id="9399" name="Freeform 17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00" name="Freeform 17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401" name="Rectangle 179"/>
                  <p:cNvSpPr>
                    <a:spLocks noChangeArrowheads="1"/>
                  </p:cNvSpPr>
                  <p:nvPr/>
                </p:nvSpPr>
                <p:spPr bwMode="auto">
                  <a:xfrm>
                    <a:off x="999" y="3024"/>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27" name="Group 180"/>
            <p:cNvGrpSpPr>
              <a:grpSpLocks/>
            </p:cNvGrpSpPr>
            <p:nvPr/>
          </p:nvGrpSpPr>
          <p:grpSpPr bwMode="auto">
            <a:xfrm>
              <a:off x="539750" y="4603750"/>
              <a:ext cx="511175" cy="517525"/>
              <a:chOff x="590" y="3047"/>
              <a:chExt cx="282" cy="265"/>
            </a:xfrm>
          </p:grpSpPr>
          <p:grpSp>
            <p:nvGrpSpPr>
              <p:cNvPr id="28" name="Group 181"/>
              <p:cNvGrpSpPr>
                <a:grpSpLocks/>
              </p:cNvGrpSpPr>
              <p:nvPr/>
            </p:nvGrpSpPr>
            <p:grpSpPr bwMode="auto">
              <a:xfrm>
                <a:off x="596" y="3051"/>
                <a:ext cx="276" cy="261"/>
                <a:chOff x="596" y="3051"/>
                <a:chExt cx="276" cy="261"/>
              </a:xfrm>
            </p:grpSpPr>
            <p:sp>
              <p:nvSpPr>
                <p:cNvPr id="9376" name="Freeform 18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77" name="Freeform 18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78" name="Freeform 18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79" name="Freeform 18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80" name="Rectangle 186"/>
                <p:cNvSpPr>
                  <a:spLocks noChangeArrowheads="1"/>
                </p:cNvSpPr>
                <p:nvPr/>
              </p:nvSpPr>
              <p:spPr bwMode="auto">
                <a:xfrm>
                  <a:off x="642" y="3069"/>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81" name="Rectangle 187"/>
                <p:cNvSpPr>
                  <a:spLocks noChangeArrowheads="1"/>
                </p:cNvSpPr>
                <p:nvPr/>
              </p:nvSpPr>
              <p:spPr bwMode="auto">
                <a:xfrm>
                  <a:off x="605" y="3210"/>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82" name="Rectangle 188"/>
                <p:cNvSpPr>
                  <a:spLocks noChangeArrowheads="1"/>
                </p:cNvSpPr>
                <p:nvPr/>
              </p:nvSpPr>
              <p:spPr bwMode="auto">
                <a:xfrm>
                  <a:off x="659" y="3085"/>
                  <a:ext cx="150" cy="10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83" name="Line 189"/>
                <p:cNvSpPr>
                  <a:spLocks noChangeShapeType="1"/>
                </p:cNvSpPr>
                <p:nvPr/>
              </p:nvSpPr>
              <p:spPr bwMode="auto">
                <a:xfrm flipH="1">
                  <a:off x="782" y="3233"/>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29" name="Group 190"/>
                <p:cNvGrpSpPr>
                  <a:grpSpLocks/>
                </p:cNvGrpSpPr>
                <p:nvPr/>
              </p:nvGrpSpPr>
              <p:grpSpPr bwMode="auto">
                <a:xfrm>
                  <a:off x="596" y="3274"/>
                  <a:ext cx="276" cy="38"/>
                  <a:chOff x="596" y="3274"/>
                  <a:chExt cx="276" cy="38"/>
                </a:xfrm>
              </p:grpSpPr>
              <p:sp>
                <p:nvSpPr>
                  <p:cNvPr id="9385" name="Freeform 19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86" name="Freeform 19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87" name="Rectangle 193"/>
                  <p:cNvSpPr>
                    <a:spLocks noChangeArrowheads="1"/>
                  </p:cNvSpPr>
                  <p:nvPr/>
                </p:nvSpPr>
                <p:spPr bwMode="auto">
                  <a:xfrm>
                    <a:off x="598" y="3301"/>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30" name="Group 194"/>
              <p:cNvGrpSpPr>
                <a:grpSpLocks/>
              </p:cNvGrpSpPr>
              <p:nvPr/>
            </p:nvGrpSpPr>
            <p:grpSpPr bwMode="auto">
              <a:xfrm>
                <a:off x="590" y="3047"/>
                <a:ext cx="275" cy="260"/>
                <a:chOff x="590" y="3047"/>
                <a:chExt cx="275" cy="260"/>
              </a:xfrm>
            </p:grpSpPr>
            <p:sp>
              <p:nvSpPr>
                <p:cNvPr id="9364" name="Freeform 19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65" name="Freeform 19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66" name="Freeform 19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67" name="Freeform 19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68" name="Rectangle 199"/>
                <p:cNvSpPr>
                  <a:spLocks noChangeArrowheads="1"/>
                </p:cNvSpPr>
                <p:nvPr/>
              </p:nvSpPr>
              <p:spPr bwMode="auto">
                <a:xfrm>
                  <a:off x="636" y="3064"/>
                  <a:ext cx="183"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69" name="Rectangle 200"/>
                <p:cNvSpPr>
                  <a:spLocks noChangeArrowheads="1"/>
                </p:cNvSpPr>
                <p:nvPr/>
              </p:nvSpPr>
              <p:spPr bwMode="auto">
                <a:xfrm>
                  <a:off x="598" y="3206"/>
                  <a:ext cx="258" cy="58"/>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70" name="Rectangle 201"/>
                <p:cNvSpPr>
                  <a:spLocks noChangeArrowheads="1"/>
                </p:cNvSpPr>
                <p:nvPr/>
              </p:nvSpPr>
              <p:spPr bwMode="auto">
                <a:xfrm>
                  <a:off x="653" y="3080"/>
                  <a:ext cx="149"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71" name="Line 202"/>
                <p:cNvSpPr>
                  <a:spLocks noChangeShapeType="1"/>
                </p:cNvSpPr>
                <p:nvPr/>
              </p:nvSpPr>
              <p:spPr bwMode="auto">
                <a:xfrm flipH="1">
                  <a:off x="775" y="3228"/>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31" name="Group 203"/>
                <p:cNvGrpSpPr>
                  <a:grpSpLocks/>
                </p:cNvGrpSpPr>
                <p:nvPr/>
              </p:nvGrpSpPr>
              <p:grpSpPr bwMode="auto">
                <a:xfrm>
                  <a:off x="590" y="3269"/>
                  <a:ext cx="275" cy="38"/>
                  <a:chOff x="590" y="3269"/>
                  <a:chExt cx="275" cy="38"/>
                </a:xfrm>
              </p:grpSpPr>
              <p:sp>
                <p:nvSpPr>
                  <p:cNvPr id="9373" name="Freeform 20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74" name="Freeform 20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75" name="Rectangle 206"/>
                  <p:cNvSpPr>
                    <a:spLocks noChangeArrowheads="1"/>
                  </p:cNvSpPr>
                  <p:nvPr/>
                </p:nvSpPr>
                <p:spPr bwMode="auto">
                  <a:xfrm>
                    <a:off x="591" y="3296"/>
                    <a:ext cx="272" cy="11"/>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9216" name="Group 207"/>
            <p:cNvGrpSpPr>
              <a:grpSpLocks/>
            </p:cNvGrpSpPr>
            <p:nvPr/>
          </p:nvGrpSpPr>
          <p:grpSpPr bwMode="auto">
            <a:xfrm>
              <a:off x="1112838" y="5226050"/>
              <a:ext cx="509587" cy="517525"/>
              <a:chOff x="906" y="3365"/>
              <a:chExt cx="281" cy="265"/>
            </a:xfrm>
          </p:grpSpPr>
          <p:grpSp>
            <p:nvGrpSpPr>
              <p:cNvPr id="9217" name="Group 208"/>
              <p:cNvGrpSpPr>
                <a:grpSpLocks/>
              </p:cNvGrpSpPr>
              <p:nvPr/>
            </p:nvGrpSpPr>
            <p:grpSpPr bwMode="auto">
              <a:xfrm>
                <a:off x="912" y="3369"/>
                <a:ext cx="275" cy="261"/>
                <a:chOff x="912" y="3369"/>
                <a:chExt cx="275" cy="261"/>
              </a:xfrm>
            </p:grpSpPr>
            <p:sp>
              <p:nvSpPr>
                <p:cNvPr id="9350" name="Freeform 20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51" name="Freeform 21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52" name="Freeform 21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53" name="Freeform 21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54" name="Rectangle 213"/>
                <p:cNvSpPr>
                  <a:spLocks noChangeArrowheads="1"/>
                </p:cNvSpPr>
                <p:nvPr/>
              </p:nvSpPr>
              <p:spPr bwMode="auto">
                <a:xfrm>
                  <a:off x="958" y="3387"/>
                  <a:ext cx="184" cy="13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55" name="Rectangle 214"/>
                <p:cNvSpPr>
                  <a:spLocks noChangeArrowheads="1"/>
                </p:cNvSpPr>
                <p:nvPr/>
              </p:nvSpPr>
              <p:spPr bwMode="auto">
                <a:xfrm>
                  <a:off x="921" y="3528"/>
                  <a:ext cx="258" cy="59"/>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56" name="Rectangle 215"/>
                <p:cNvSpPr>
                  <a:spLocks noChangeArrowheads="1"/>
                </p:cNvSpPr>
                <p:nvPr/>
              </p:nvSpPr>
              <p:spPr bwMode="auto">
                <a:xfrm>
                  <a:off x="975" y="3403"/>
                  <a:ext cx="150" cy="102"/>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57" name="Line 216"/>
                <p:cNvSpPr>
                  <a:spLocks noChangeShapeType="1"/>
                </p:cNvSpPr>
                <p:nvPr/>
              </p:nvSpPr>
              <p:spPr bwMode="auto">
                <a:xfrm flipH="1">
                  <a:off x="1097" y="3551"/>
                  <a:ext cx="62"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9220" name="Group 217"/>
                <p:cNvGrpSpPr>
                  <a:grpSpLocks/>
                </p:cNvGrpSpPr>
                <p:nvPr/>
              </p:nvGrpSpPr>
              <p:grpSpPr bwMode="auto">
                <a:xfrm>
                  <a:off x="912" y="3592"/>
                  <a:ext cx="275" cy="38"/>
                  <a:chOff x="912" y="3592"/>
                  <a:chExt cx="275" cy="38"/>
                </a:xfrm>
              </p:grpSpPr>
              <p:sp>
                <p:nvSpPr>
                  <p:cNvPr id="9359" name="Freeform 21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60" name="Freeform 21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61" name="Rectangle 220"/>
                  <p:cNvSpPr>
                    <a:spLocks noChangeArrowheads="1"/>
                  </p:cNvSpPr>
                  <p:nvPr/>
                </p:nvSpPr>
                <p:spPr bwMode="auto">
                  <a:xfrm>
                    <a:off x="914" y="3619"/>
                    <a:ext cx="272" cy="11"/>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nvGrpSpPr>
              <p:cNvPr id="9226" name="Group 221"/>
              <p:cNvGrpSpPr>
                <a:grpSpLocks/>
              </p:cNvGrpSpPr>
              <p:nvPr/>
            </p:nvGrpSpPr>
            <p:grpSpPr bwMode="auto">
              <a:xfrm>
                <a:off x="906" y="3365"/>
                <a:ext cx="275" cy="261"/>
                <a:chOff x="906" y="3365"/>
                <a:chExt cx="275" cy="261"/>
              </a:xfrm>
            </p:grpSpPr>
            <p:sp>
              <p:nvSpPr>
                <p:cNvPr id="9338" name="Freeform 22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39" name="Freeform 22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40" name="Freeform 22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41" name="Freeform 22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42" name="Rectangle 226"/>
                <p:cNvSpPr>
                  <a:spLocks noChangeArrowheads="1"/>
                </p:cNvSpPr>
                <p:nvPr/>
              </p:nvSpPr>
              <p:spPr bwMode="auto">
                <a:xfrm>
                  <a:off x="951" y="3382"/>
                  <a:ext cx="184" cy="132"/>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43" name="Rectangle 227"/>
                <p:cNvSpPr>
                  <a:spLocks noChangeArrowheads="1"/>
                </p:cNvSpPr>
                <p:nvPr/>
              </p:nvSpPr>
              <p:spPr bwMode="auto">
                <a:xfrm>
                  <a:off x="914" y="3524"/>
                  <a:ext cx="258" cy="5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44" name="Rectangle 228"/>
                <p:cNvSpPr>
                  <a:spLocks noChangeArrowheads="1"/>
                </p:cNvSpPr>
                <p:nvPr/>
              </p:nvSpPr>
              <p:spPr bwMode="auto">
                <a:xfrm>
                  <a:off x="968" y="3398"/>
                  <a:ext cx="150" cy="102"/>
                </a:xfrm>
                <a:prstGeom prst="rect">
                  <a:avLst/>
                </a:prstGeom>
                <a:solidFill>
                  <a:srgbClr val="FFFFFF"/>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45" name="Line 229"/>
                <p:cNvSpPr>
                  <a:spLocks noChangeShapeType="1"/>
                </p:cNvSpPr>
                <p:nvPr/>
              </p:nvSpPr>
              <p:spPr bwMode="auto">
                <a:xfrm flipH="1">
                  <a:off x="1091" y="3546"/>
                  <a:ext cx="61" cy="1"/>
                </a:xfrm>
                <a:prstGeom prst="line">
                  <a:avLst/>
                </a:prstGeom>
                <a:noFill/>
                <a:ln w="7938">
                  <a:solidFill>
                    <a:srgbClr val="000000"/>
                  </a:solidFill>
                  <a:round/>
                  <a:headEnd/>
                  <a:tailEnd/>
                </a:ln>
              </p:spPr>
              <p:txBody>
                <a:bodyPr/>
                <a:lstStyle/>
                <a:p>
                  <a:endParaRPr lang="zh-CN" altLang="en-US" b="1">
                    <a:latin typeface="华文新魏" pitchFamily="2" charset="-122"/>
                    <a:ea typeface="华文新魏" pitchFamily="2" charset="-122"/>
                  </a:endParaRPr>
                </a:p>
              </p:txBody>
            </p:sp>
            <p:grpSp>
              <p:nvGrpSpPr>
                <p:cNvPr id="9227" name="Group 230"/>
                <p:cNvGrpSpPr>
                  <a:grpSpLocks/>
                </p:cNvGrpSpPr>
                <p:nvPr/>
              </p:nvGrpSpPr>
              <p:grpSpPr bwMode="auto">
                <a:xfrm>
                  <a:off x="906" y="3587"/>
                  <a:ext cx="275" cy="39"/>
                  <a:chOff x="906" y="3587"/>
                  <a:chExt cx="275" cy="39"/>
                </a:xfrm>
              </p:grpSpPr>
              <p:sp>
                <p:nvSpPr>
                  <p:cNvPr id="9347" name="Freeform 23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48" name="Freeform 23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49" name="Rectangle 233"/>
                  <p:cNvSpPr>
                    <a:spLocks noChangeArrowheads="1"/>
                  </p:cNvSpPr>
                  <p:nvPr/>
                </p:nvSpPr>
                <p:spPr bwMode="auto">
                  <a:xfrm>
                    <a:off x="907" y="3614"/>
                    <a:ext cx="272" cy="12"/>
                  </a:xfrm>
                  <a:prstGeom prst="rect">
                    <a:avLst/>
                  </a:prstGeom>
                  <a:solidFill>
                    <a:srgbClr val="BAB79D"/>
                  </a:solidFill>
                  <a:ln w="9525">
                    <a:noFill/>
                    <a:miter lim="800000"/>
                    <a:headEnd/>
                    <a:tailEnd/>
                  </a:ln>
                </p:spPr>
                <p:txBody>
                  <a:bodyPr/>
                  <a:lstStyle/>
                  <a:p>
                    <a:endParaRPr lang="zh-CN" altLang="en-US" b="1">
                      <a:latin typeface="华文新魏" pitchFamily="2" charset="-122"/>
                      <a:ea typeface="华文新魏" pitchFamily="2" charset="-122"/>
                    </a:endParaRPr>
                  </a:p>
                </p:txBody>
              </p:sp>
            </p:grpSp>
          </p:grpSp>
        </p:grpSp>
        <p:grpSp>
          <p:nvGrpSpPr>
            <p:cNvPr id="9228" name="Group 234"/>
            <p:cNvGrpSpPr>
              <a:grpSpLocks/>
            </p:cNvGrpSpPr>
            <p:nvPr/>
          </p:nvGrpSpPr>
          <p:grpSpPr bwMode="auto">
            <a:xfrm>
              <a:off x="2603500" y="5346700"/>
              <a:ext cx="444500" cy="839788"/>
              <a:chOff x="1660" y="3427"/>
              <a:chExt cx="217" cy="339"/>
            </a:xfrm>
          </p:grpSpPr>
          <p:grpSp>
            <p:nvGrpSpPr>
              <p:cNvPr id="9237" name="Group 235"/>
              <p:cNvGrpSpPr>
                <a:grpSpLocks/>
              </p:cNvGrpSpPr>
              <p:nvPr/>
            </p:nvGrpSpPr>
            <p:grpSpPr bwMode="auto">
              <a:xfrm>
                <a:off x="1665" y="3433"/>
                <a:ext cx="212" cy="333"/>
                <a:chOff x="1665" y="3433"/>
                <a:chExt cx="212" cy="333"/>
              </a:xfrm>
            </p:grpSpPr>
            <p:sp>
              <p:nvSpPr>
                <p:cNvPr id="9327" name="Freeform 236"/>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28" name="Freeform 237"/>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29" name="Freeform 238"/>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30" name="Freeform 239"/>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31" name="Rectangle 240"/>
                <p:cNvSpPr>
                  <a:spLocks noChangeArrowheads="1"/>
                </p:cNvSpPr>
                <p:nvPr/>
              </p:nvSpPr>
              <p:spPr bwMode="auto">
                <a:xfrm>
                  <a:off x="1665" y="3496"/>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32" name="Rectangle 241"/>
                <p:cNvSpPr>
                  <a:spLocks noChangeArrowheads="1"/>
                </p:cNvSpPr>
                <p:nvPr/>
              </p:nvSpPr>
              <p:spPr bwMode="auto">
                <a:xfrm>
                  <a:off x="1671" y="3509"/>
                  <a:ext cx="65" cy="43"/>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33" name="Line 242"/>
                <p:cNvSpPr>
                  <a:spLocks noChangeShapeType="1"/>
                </p:cNvSpPr>
                <p:nvPr/>
              </p:nvSpPr>
              <p:spPr bwMode="auto">
                <a:xfrm>
                  <a:off x="1676" y="3534"/>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334" name="Line 243"/>
                <p:cNvSpPr>
                  <a:spLocks noChangeShapeType="1"/>
                </p:cNvSpPr>
                <p:nvPr/>
              </p:nvSpPr>
              <p:spPr bwMode="auto">
                <a:xfrm flipH="1">
                  <a:off x="1665" y="3709"/>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335" name="Line 244"/>
                <p:cNvSpPr>
                  <a:spLocks noChangeShapeType="1"/>
                </p:cNvSpPr>
                <p:nvPr/>
              </p:nvSpPr>
              <p:spPr bwMode="auto">
                <a:xfrm flipH="1">
                  <a:off x="1665" y="3596"/>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9238" name="Group 245"/>
              <p:cNvGrpSpPr>
                <a:grpSpLocks/>
              </p:cNvGrpSpPr>
              <p:nvPr/>
            </p:nvGrpSpPr>
            <p:grpSpPr bwMode="auto">
              <a:xfrm>
                <a:off x="1660" y="3427"/>
                <a:ext cx="212" cy="333"/>
                <a:chOff x="1660" y="3427"/>
                <a:chExt cx="212" cy="333"/>
              </a:xfrm>
            </p:grpSpPr>
            <p:sp>
              <p:nvSpPr>
                <p:cNvPr id="9318" name="Freeform 246"/>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19" name="Freeform 247"/>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20" name="Freeform 248"/>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21" name="Freeform 249"/>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22" name="Rectangle 250"/>
                <p:cNvSpPr>
                  <a:spLocks noChangeArrowheads="1"/>
                </p:cNvSpPr>
                <p:nvPr/>
              </p:nvSpPr>
              <p:spPr bwMode="auto">
                <a:xfrm>
                  <a:off x="1660" y="3490"/>
                  <a:ext cx="116" cy="270"/>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23" name="Rectangle 251"/>
                <p:cNvSpPr>
                  <a:spLocks noChangeArrowheads="1"/>
                </p:cNvSpPr>
                <p:nvPr/>
              </p:nvSpPr>
              <p:spPr bwMode="auto">
                <a:xfrm>
                  <a:off x="1665" y="3502"/>
                  <a:ext cx="66"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24" name="Line 252"/>
                <p:cNvSpPr>
                  <a:spLocks noChangeShapeType="1"/>
                </p:cNvSpPr>
                <p:nvPr/>
              </p:nvSpPr>
              <p:spPr bwMode="auto">
                <a:xfrm>
                  <a:off x="1676" y="3521"/>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325" name="Line 253"/>
                <p:cNvSpPr>
                  <a:spLocks noChangeShapeType="1"/>
                </p:cNvSpPr>
                <p:nvPr/>
              </p:nvSpPr>
              <p:spPr bwMode="auto">
                <a:xfrm flipH="1">
                  <a:off x="1665" y="3703"/>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326" name="Line 254"/>
                <p:cNvSpPr>
                  <a:spLocks noChangeShapeType="1"/>
                </p:cNvSpPr>
                <p:nvPr/>
              </p:nvSpPr>
              <p:spPr bwMode="auto">
                <a:xfrm flipH="1">
                  <a:off x="1665" y="3590"/>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9243" name="Rectangle 255"/>
            <p:cNvSpPr>
              <a:spLocks noChangeArrowheads="1"/>
            </p:cNvSpPr>
            <p:nvPr/>
          </p:nvSpPr>
          <p:spPr bwMode="auto">
            <a:xfrm>
              <a:off x="2370138" y="3798888"/>
              <a:ext cx="857250" cy="619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244" name="Rectangle 256"/>
            <p:cNvSpPr>
              <a:spLocks noChangeArrowheads="1"/>
            </p:cNvSpPr>
            <p:nvPr/>
          </p:nvSpPr>
          <p:spPr bwMode="auto">
            <a:xfrm>
              <a:off x="2470150" y="3938588"/>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校园网</a:t>
              </a:r>
            </a:p>
          </p:txBody>
        </p:sp>
        <p:sp>
          <p:nvSpPr>
            <p:cNvPr id="9245" name="Rectangle 257"/>
            <p:cNvSpPr>
              <a:spLocks noChangeArrowheads="1"/>
            </p:cNvSpPr>
            <p:nvPr/>
          </p:nvSpPr>
          <p:spPr bwMode="auto">
            <a:xfrm>
              <a:off x="3192463" y="5832475"/>
              <a:ext cx="1074737" cy="620713"/>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246" name="Rectangle 258"/>
            <p:cNvSpPr>
              <a:spLocks noChangeArrowheads="1"/>
            </p:cNvSpPr>
            <p:nvPr/>
          </p:nvSpPr>
          <p:spPr bwMode="auto">
            <a:xfrm>
              <a:off x="3527425" y="5949950"/>
              <a:ext cx="2032000" cy="609600"/>
            </a:xfrm>
            <a:prstGeom prst="rect">
              <a:avLst/>
            </a:prstGeom>
            <a:noFill/>
            <a:ln w="9525">
              <a:noFill/>
              <a:miter lim="800000"/>
              <a:headEnd/>
              <a:tailEnd/>
            </a:ln>
          </p:spPr>
          <p:txBody>
            <a:bodyPr wrap="none" lIns="0" tIns="0" rIns="0" bIns="0">
              <a:spAutoFit/>
            </a:bodyPr>
            <a:lstStyle/>
            <a:p>
              <a:pPr algn="ctr"/>
              <a:r>
                <a:rPr kumimoji="1" lang="zh-CN" altLang="en-US" sz="2000" b="1">
                  <a:latin typeface="华文新魏" pitchFamily="2" charset="-122"/>
                  <a:ea typeface="华文新魏" pitchFamily="2" charset="-122"/>
                </a:rPr>
                <a:t>校园网的高速缓存</a:t>
              </a:r>
            </a:p>
            <a:p>
              <a:pPr algn="ctr"/>
              <a:r>
                <a:rPr kumimoji="1" lang="zh-CN" altLang="en-US" sz="2000" b="1">
                  <a:latin typeface="华文新魏" pitchFamily="2" charset="-122"/>
                  <a:ea typeface="华文新魏" pitchFamily="2" charset="-122"/>
                </a:rPr>
                <a:t>（代理服务器）</a:t>
              </a:r>
            </a:p>
          </p:txBody>
        </p:sp>
        <p:grpSp>
          <p:nvGrpSpPr>
            <p:cNvPr id="9239" name="Group 259"/>
            <p:cNvGrpSpPr>
              <a:grpSpLocks/>
            </p:cNvGrpSpPr>
            <p:nvPr/>
          </p:nvGrpSpPr>
          <p:grpSpPr bwMode="auto">
            <a:xfrm>
              <a:off x="8070850" y="3213100"/>
              <a:ext cx="392113" cy="661988"/>
              <a:chOff x="4305" y="2335"/>
              <a:chExt cx="216" cy="339"/>
            </a:xfrm>
          </p:grpSpPr>
          <p:grpSp>
            <p:nvGrpSpPr>
              <p:cNvPr id="9240" name="Group 260"/>
              <p:cNvGrpSpPr>
                <a:grpSpLocks/>
              </p:cNvGrpSpPr>
              <p:nvPr/>
            </p:nvGrpSpPr>
            <p:grpSpPr bwMode="auto">
              <a:xfrm>
                <a:off x="4310" y="2341"/>
                <a:ext cx="211" cy="333"/>
                <a:chOff x="4310" y="2341"/>
                <a:chExt cx="211" cy="333"/>
              </a:xfrm>
            </p:grpSpPr>
            <p:sp>
              <p:nvSpPr>
                <p:cNvPr id="9307" name="Freeform 261"/>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08" name="Freeform 262"/>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09" name="Freeform 263"/>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10" name="Freeform 264"/>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11" name="Rectangle 265"/>
                <p:cNvSpPr>
                  <a:spLocks noChangeArrowheads="1"/>
                </p:cNvSpPr>
                <p:nvPr/>
              </p:nvSpPr>
              <p:spPr bwMode="auto">
                <a:xfrm>
                  <a:off x="4310" y="2404"/>
                  <a:ext cx="116" cy="270"/>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12" name="Rectangle 266"/>
                <p:cNvSpPr>
                  <a:spLocks noChangeArrowheads="1"/>
                </p:cNvSpPr>
                <p:nvPr/>
              </p:nvSpPr>
              <p:spPr bwMode="auto">
                <a:xfrm>
                  <a:off x="4315" y="2416"/>
                  <a:ext cx="65" cy="44"/>
                </a:xfrm>
                <a:prstGeom prst="rect">
                  <a:avLst/>
                </a:prstGeom>
                <a:solidFill>
                  <a:srgbClr val="000000"/>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13" name="Line 267"/>
                <p:cNvSpPr>
                  <a:spLocks noChangeShapeType="1"/>
                </p:cNvSpPr>
                <p:nvPr/>
              </p:nvSpPr>
              <p:spPr bwMode="auto">
                <a:xfrm>
                  <a:off x="4320" y="2441"/>
                  <a:ext cx="50"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314" name="Line 268"/>
                <p:cNvSpPr>
                  <a:spLocks noChangeShapeType="1"/>
                </p:cNvSpPr>
                <p:nvPr/>
              </p:nvSpPr>
              <p:spPr bwMode="auto">
                <a:xfrm flipH="1">
                  <a:off x="4310" y="2617"/>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9315" name="Line 269"/>
                <p:cNvSpPr>
                  <a:spLocks noChangeShapeType="1"/>
                </p:cNvSpPr>
                <p:nvPr/>
              </p:nvSpPr>
              <p:spPr bwMode="auto">
                <a:xfrm flipH="1">
                  <a:off x="4310" y="2504"/>
                  <a:ext cx="116" cy="1"/>
                </a:xfrm>
                <a:prstGeom prst="line">
                  <a:avLst/>
                </a:prstGeom>
                <a:noFill/>
                <a:ln w="15875">
                  <a:solidFill>
                    <a:srgbClr val="000000"/>
                  </a:solidFill>
                  <a:round/>
                  <a:headEnd/>
                  <a:tailEnd/>
                </a:ln>
              </p:spPr>
              <p:txBody>
                <a:bodyPr/>
                <a:lstStyle/>
                <a:p>
                  <a:endParaRPr lang="zh-CN" altLang="en-US" b="1">
                    <a:latin typeface="华文新魏" pitchFamily="2" charset="-122"/>
                    <a:ea typeface="华文新魏" pitchFamily="2" charset="-122"/>
                  </a:endParaRPr>
                </a:p>
              </p:txBody>
            </p:sp>
          </p:grpSp>
          <p:grpSp>
            <p:nvGrpSpPr>
              <p:cNvPr id="9241" name="Group 270"/>
              <p:cNvGrpSpPr>
                <a:grpSpLocks/>
              </p:cNvGrpSpPr>
              <p:nvPr/>
            </p:nvGrpSpPr>
            <p:grpSpPr bwMode="auto">
              <a:xfrm>
                <a:off x="4305" y="2335"/>
                <a:ext cx="211" cy="332"/>
                <a:chOff x="4305" y="2335"/>
                <a:chExt cx="211" cy="332"/>
              </a:xfrm>
            </p:grpSpPr>
            <p:sp>
              <p:nvSpPr>
                <p:cNvPr id="9298" name="Freeform 271"/>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99" name="Freeform 272"/>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00" name="Freeform 273"/>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01" name="Freeform 274"/>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302" name="Rectangle 275"/>
                <p:cNvSpPr>
                  <a:spLocks noChangeArrowheads="1"/>
                </p:cNvSpPr>
                <p:nvPr/>
              </p:nvSpPr>
              <p:spPr bwMode="auto">
                <a:xfrm>
                  <a:off x="4305" y="2398"/>
                  <a:ext cx="116" cy="269"/>
                </a:xfrm>
                <a:prstGeom prst="rect">
                  <a:avLst/>
                </a:prstGeom>
                <a:solidFill>
                  <a:srgbClr val="B7B79D"/>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03" name="Rectangle 276"/>
                <p:cNvSpPr>
                  <a:spLocks noChangeArrowheads="1"/>
                </p:cNvSpPr>
                <p:nvPr/>
              </p:nvSpPr>
              <p:spPr bwMode="auto">
                <a:xfrm>
                  <a:off x="4310" y="2410"/>
                  <a:ext cx="65" cy="44"/>
                </a:xfrm>
                <a:prstGeom prst="rect">
                  <a:avLst/>
                </a:prstGeom>
                <a:solidFill>
                  <a:srgbClr val="7A7A5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304" name="Line 277"/>
                <p:cNvSpPr>
                  <a:spLocks noChangeShapeType="1"/>
                </p:cNvSpPr>
                <p:nvPr/>
              </p:nvSpPr>
              <p:spPr bwMode="auto">
                <a:xfrm>
                  <a:off x="4320" y="2429"/>
                  <a:ext cx="40"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305" name="Line 278"/>
                <p:cNvSpPr>
                  <a:spLocks noChangeShapeType="1"/>
                </p:cNvSpPr>
                <p:nvPr/>
              </p:nvSpPr>
              <p:spPr bwMode="auto">
                <a:xfrm flipH="1">
                  <a:off x="4310" y="2611"/>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sp>
              <p:nvSpPr>
                <p:cNvPr id="9306" name="Line 279"/>
                <p:cNvSpPr>
                  <a:spLocks noChangeShapeType="1"/>
                </p:cNvSpPr>
                <p:nvPr/>
              </p:nvSpPr>
              <p:spPr bwMode="auto">
                <a:xfrm flipH="1">
                  <a:off x="4310" y="2498"/>
                  <a:ext cx="106" cy="1"/>
                </a:xfrm>
                <a:prstGeom prst="line">
                  <a:avLst/>
                </a:prstGeom>
                <a:noFill/>
                <a:ln w="7938">
                  <a:solidFill>
                    <a:srgbClr val="313124"/>
                  </a:solidFill>
                  <a:round/>
                  <a:headEnd/>
                  <a:tailEnd/>
                </a:ln>
              </p:spPr>
              <p:txBody>
                <a:bodyPr/>
                <a:lstStyle/>
                <a:p>
                  <a:endParaRPr lang="zh-CN" altLang="en-US" b="1">
                    <a:latin typeface="华文新魏" pitchFamily="2" charset="-122"/>
                    <a:ea typeface="华文新魏" pitchFamily="2" charset="-122"/>
                  </a:endParaRPr>
                </a:p>
              </p:txBody>
            </p:sp>
          </p:grpSp>
        </p:grpSp>
        <p:sp>
          <p:nvSpPr>
            <p:cNvPr id="9248" name="Rectangle 280"/>
            <p:cNvSpPr>
              <a:spLocks noChangeArrowheads="1"/>
            </p:cNvSpPr>
            <p:nvPr/>
          </p:nvSpPr>
          <p:spPr bwMode="auto">
            <a:xfrm>
              <a:off x="6781800" y="3373438"/>
              <a:ext cx="1282402" cy="307777"/>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源点服务器</a:t>
              </a:r>
            </a:p>
          </p:txBody>
        </p:sp>
        <p:sp>
          <p:nvSpPr>
            <p:cNvPr id="9249" name="Rectangle 281"/>
            <p:cNvSpPr>
              <a:spLocks noChangeArrowheads="1"/>
            </p:cNvSpPr>
            <p:nvPr/>
          </p:nvSpPr>
          <p:spPr bwMode="auto">
            <a:xfrm>
              <a:off x="4178300" y="4381500"/>
              <a:ext cx="8175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250" name="Rectangle 282"/>
            <p:cNvSpPr>
              <a:spLocks noChangeArrowheads="1"/>
            </p:cNvSpPr>
            <p:nvPr/>
          </p:nvSpPr>
          <p:spPr bwMode="auto">
            <a:xfrm>
              <a:off x="4643438" y="4448175"/>
              <a:ext cx="777457"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2 Mb/s</a:t>
              </a:r>
            </a:p>
          </p:txBody>
        </p:sp>
        <p:grpSp>
          <p:nvGrpSpPr>
            <p:cNvPr id="9242" name="Group 283"/>
            <p:cNvGrpSpPr>
              <a:grpSpLocks/>
            </p:cNvGrpSpPr>
            <p:nvPr/>
          </p:nvGrpSpPr>
          <p:grpSpPr bwMode="auto">
            <a:xfrm>
              <a:off x="2863850" y="5832475"/>
              <a:ext cx="522288" cy="260350"/>
              <a:chOff x="1872" y="3676"/>
              <a:chExt cx="227" cy="136"/>
            </a:xfrm>
          </p:grpSpPr>
          <p:sp>
            <p:nvSpPr>
              <p:cNvPr id="9294" name="Line 284"/>
              <p:cNvSpPr>
                <a:spLocks noChangeShapeType="1"/>
              </p:cNvSpPr>
              <p:nvPr/>
            </p:nvSpPr>
            <p:spPr bwMode="auto">
              <a:xfrm>
                <a:off x="1919" y="3702"/>
                <a:ext cx="180" cy="11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9295" name="Freeform 285"/>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grpSp>
        <p:grpSp>
          <p:nvGrpSpPr>
            <p:cNvPr id="9247" name="Group 286"/>
            <p:cNvGrpSpPr>
              <a:grpSpLocks/>
            </p:cNvGrpSpPr>
            <p:nvPr/>
          </p:nvGrpSpPr>
          <p:grpSpPr bwMode="auto">
            <a:xfrm>
              <a:off x="6070600" y="4576763"/>
              <a:ext cx="560388" cy="374650"/>
              <a:chOff x="3202" y="3033"/>
              <a:chExt cx="309" cy="192"/>
            </a:xfrm>
          </p:grpSpPr>
          <p:sp>
            <p:nvSpPr>
              <p:cNvPr id="9269" name="Oval 287"/>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9270" name="Rectangle 288"/>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271" name="Rectangle 289"/>
              <p:cNvSpPr>
                <a:spLocks noChangeArrowheads="1"/>
              </p:cNvSpPr>
              <p:nvPr/>
            </p:nvSpPr>
            <p:spPr bwMode="auto">
              <a:xfrm>
                <a:off x="3202" y="3090"/>
                <a:ext cx="308" cy="80"/>
              </a:xfrm>
              <a:prstGeom prst="rect">
                <a:avLst/>
              </a:prstGeom>
              <a:solidFill>
                <a:srgbClr val="0078AA"/>
              </a:solid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272" name="Oval 290"/>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nvGrpSpPr>
              <p:cNvPr id="9251" name="Group 291"/>
              <p:cNvGrpSpPr>
                <a:grpSpLocks/>
              </p:cNvGrpSpPr>
              <p:nvPr/>
            </p:nvGrpSpPr>
            <p:grpSpPr bwMode="auto">
              <a:xfrm>
                <a:off x="3249" y="3046"/>
                <a:ext cx="214" cy="86"/>
                <a:chOff x="3249" y="3046"/>
                <a:chExt cx="214" cy="86"/>
              </a:xfrm>
            </p:grpSpPr>
            <p:grpSp>
              <p:nvGrpSpPr>
                <p:cNvPr id="9252" name="Group 292"/>
                <p:cNvGrpSpPr>
                  <a:grpSpLocks/>
                </p:cNvGrpSpPr>
                <p:nvPr/>
              </p:nvGrpSpPr>
              <p:grpSpPr bwMode="auto">
                <a:xfrm>
                  <a:off x="3249" y="3046"/>
                  <a:ext cx="212" cy="84"/>
                  <a:chOff x="3249" y="3046"/>
                  <a:chExt cx="212" cy="84"/>
                </a:xfrm>
              </p:grpSpPr>
              <p:sp>
                <p:nvSpPr>
                  <p:cNvPr id="9286" name="Freeform 293"/>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87" name="Freeform 294"/>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88" name="Freeform 295"/>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89" name="Freeform 296"/>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90" name="Freeform 297"/>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91" name="Freeform 298"/>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92" name="Freeform 299"/>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93" name="Freeform 300"/>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w="9525">
                    <a:noFill/>
                    <a:round/>
                    <a:headEnd/>
                    <a:tailEnd/>
                  </a:ln>
                </p:spPr>
                <p:txBody>
                  <a:bodyPr/>
                  <a:lstStyle/>
                  <a:p>
                    <a:endParaRPr lang="zh-CN" altLang="en-US" b="1">
                      <a:latin typeface="华文新魏" pitchFamily="2" charset="-122"/>
                      <a:ea typeface="华文新魏" pitchFamily="2" charset="-122"/>
                    </a:endParaRPr>
                  </a:p>
                </p:txBody>
              </p:sp>
            </p:grpSp>
            <p:grpSp>
              <p:nvGrpSpPr>
                <p:cNvPr id="9261" name="Group 301"/>
                <p:cNvGrpSpPr>
                  <a:grpSpLocks/>
                </p:cNvGrpSpPr>
                <p:nvPr/>
              </p:nvGrpSpPr>
              <p:grpSpPr bwMode="auto">
                <a:xfrm>
                  <a:off x="3251" y="3048"/>
                  <a:ext cx="212" cy="84"/>
                  <a:chOff x="3251" y="3048"/>
                  <a:chExt cx="212" cy="84"/>
                </a:xfrm>
              </p:grpSpPr>
              <p:sp>
                <p:nvSpPr>
                  <p:cNvPr id="9278" name="Freeform 302"/>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79" name="Freeform 303"/>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80" name="Freeform 304"/>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81" name="Freeform 305"/>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82" name="Freeform 306"/>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83" name="Freeform 307"/>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84" name="Freeform 308"/>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sp>
                <p:nvSpPr>
                  <p:cNvPr id="9285" name="Freeform 309"/>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w="9525">
                    <a:noFill/>
                    <a:round/>
                    <a:headEnd/>
                    <a:tailEnd/>
                  </a:ln>
                </p:spPr>
                <p:txBody>
                  <a:bodyPr/>
                  <a:lstStyle/>
                  <a:p>
                    <a:endParaRPr lang="zh-CN" altLang="en-US" b="1">
                      <a:latin typeface="华文新魏" pitchFamily="2" charset="-122"/>
                      <a:ea typeface="华文新魏" pitchFamily="2" charset="-122"/>
                    </a:endParaRPr>
                  </a:p>
                </p:txBody>
              </p:sp>
            </p:grpSp>
          </p:grpSp>
          <p:sp>
            <p:nvSpPr>
              <p:cNvPr id="9274" name="Line 310"/>
              <p:cNvSpPr>
                <a:spLocks noChangeShapeType="1"/>
              </p:cNvSpPr>
              <p:nvPr/>
            </p:nvSpPr>
            <p:spPr bwMode="auto">
              <a:xfrm>
                <a:off x="3202"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sp>
            <p:nvSpPr>
              <p:cNvPr id="9275" name="Line 311"/>
              <p:cNvSpPr>
                <a:spLocks noChangeShapeType="1"/>
              </p:cNvSpPr>
              <p:nvPr/>
            </p:nvSpPr>
            <p:spPr bwMode="auto">
              <a:xfrm>
                <a:off x="3510" y="3088"/>
                <a:ext cx="1" cy="80"/>
              </a:xfrm>
              <a:prstGeom prst="line">
                <a:avLst/>
              </a:prstGeom>
              <a:noFill/>
              <a:ln w="3175">
                <a:solidFill>
                  <a:srgbClr val="AAE6FF"/>
                </a:solidFill>
                <a:round/>
                <a:headEnd/>
                <a:tailEnd/>
              </a:ln>
            </p:spPr>
            <p:txBody>
              <a:bodyPr/>
              <a:lstStyle/>
              <a:p>
                <a:endParaRPr lang="zh-CN" altLang="en-US" b="1">
                  <a:latin typeface="华文新魏" pitchFamily="2" charset="-122"/>
                  <a:ea typeface="华文新魏" pitchFamily="2" charset="-122"/>
                </a:endParaRPr>
              </a:p>
            </p:txBody>
          </p:sp>
        </p:grpSp>
        <p:sp>
          <p:nvSpPr>
            <p:cNvPr id="9253" name="Rectangle 312"/>
            <p:cNvSpPr>
              <a:spLocks noChangeArrowheads="1"/>
            </p:cNvSpPr>
            <p:nvPr/>
          </p:nvSpPr>
          <p:spPr bwMode="auto">
            <a:xfrm>
              <a:off x="6642100" y="4152900"/>
              <a:ext cx="855663" cy="3905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254" name="Rectangle 313"/>
            <p:cNvSpPr>
              <a:spLocks noChangeArrowheads="1"/>
            </p:cNvSpPr>
            <p:nvPr/>
          </p:nvSpPr>
          <p:spPr bwMode="auto">
            <a:xfrm>
              <a:off x="6978650" y="4637088"/>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因特网</a:t>
              </a:r>
            </a:p>
          </p:txBody>
        </p:sp>
        <p:sp>
          <p:nvSpPr>
            <p:cNvPr id="9255" name="Rectangle 314"/>
            <p:cNvSpPr>
              <a:spLocks noChangeArrowheads="1"/>
            </p:cNvSpPr>
            <p:nvPr/>
          </p:nvSpPr>
          <p:spPr bwMode="auto">
            <a:xfrm>
              <a:off x="3686175" y="4240213"/>
              <a:ext cx="384175" cy="366712"/>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256" name="Rectangle 315"/>
            <p:cNvSpPr>
              <a:spLocks noChangeArrowheads="1"/>
            </p:cNvSpPr>
            <p:nvPr/>
          </p:nvSpPr>
          <p:spPr bwMode="auto">
            <a:xfrm>
              <a:off x="2863850" y="4948238"/>
              <a:ext cx="417513"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257" name="Rectangle 317"/>
            <p:cNvSpPr>
              <a:spLocks noChangeArrowheads="1"/>
            </p:cNvSpPr>
            <p:nvPr/>
          </p:nvSpPr>
          <p:spPr bwMode="auto">
            <a:xfrm>
              <a:off x="1708150" y="4594225"/>
              <a:ext cx="419100" cy="365125"/>
            </a:xfrm>
            <a:prstGeom prst="rect">
              <a:avLst/>
            </a:prstGeom>
            <a:noFill/>
            <a:ln w="9525">
              <a:noFill/>
              <a:miter lim="800000"/>
              <a:headEnd/>
              <a:tailEnd/>
            </a:ln>
          </p:spPr>
          <p:txBody>
            <a:bodyPr/>
            <a:lstStyle/>
            <a:p>
              <a:endParaRPr lang="zh-CN" altLang="en-US" b="1">
                <a:latin typeface="华文新魏" pitchFamily="2" charset="-122"/>
                <a:ea typeface="华文新魏" pitchFamily="2" charset="-122"/>
              </a:endParaRPr>
            </a:p>
          </p:txBody>
        </p:sp>
        <p:sp>
          <p:nvSpPr>
            <p:cNvPr id="9258" name="Rectangle 319"/>
            <p:cNvSpPr>
              <a:spLocks noChangeArrowheads="1"/>
            </p:cNvSpPr>
            <p:nvPr/>
          </p:nvSpPr>
          <p:spPr bwMode="auto">
            <a:xfrm>
              <a:off x="427038" y="4254500"/>
              <a:ext cx="762000" cy="304800"/>
            </a:xfrm>
            <a:prstGeom prst="rect">
              <a:avLst/>
            </a:prstGeom>
            <a:noFill/>
            <a:ln w="9525">
              <a:noFill/>
              <a:miter lim="800000"/>
              <a:headEnd/>
              <a:tailEnd/>
            </a:ln>
          </p:spPr>
          <p:txBody>
            <a:bodyPr wrap="none" lIns="0" tIns="0" rIns="0" bIns="0">
              <a:spAutoFit/>
            </a:bodyPr>
            <a:lstStyle/>
            <a:p>
              <a:r>
                <a:rPr kumimoji="1" lang="zh-CN" altLang="en-US" sz="2000" b="1">
                  <a:latin typeface="华文新魏" pitchFamily="2" charset="-122"/>
                  <a:ea typeface="华文新魏" pitchFamily="2" charset="-122"/>
                </a:rPr>
                <a:t>浏览器</a:t>
              </a:r>
            </a:p>
          </p:txBody>
        </p:sp>
        <p:sp>
          <p:nvSpPr>
            <p:cNvPr id="9259" name="Rectangle 320"/>
            <p:cNvSpPr>
              <a:spLocks noChangeArrowheads="1"/>
            </p:cNvSpPr>
            <p:nvPr/>
          </p:nvSpPr>
          <p:spPr bwMode="auto">
            <a:xfrm>
              <a:off x="3732213" y="4268788"/>
              <a:ext cx="230832"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1</a:t>
              </a:r>
            </a:p>
          </p:txBody>
        </p:sp>
        <p:sp>
          <p:nvSpPr>
            <p:cNvPr id="9260" name="Rectangle 321"/>
            <p:cNvSpPr>
              <a:spLocks noChangeArrowheads="1"/>
            </p:cNvSpPr>
            <p:nvPr/>
          </p:nvSpPr>
          <p:spPr bwMode="auto">
            <a:xfrm>
              <a:off x="5895975" y="4294188"/>
              <a:ext cx="261290" cy="307777"/>
            </a:xfrm>
            <a:prstGeom prst="rect">
              <a:avLst/>
            </a:prstGeom>
            <a:noFill/>
            <a:ln w="9525">
              <a:noFill/>
              <a:miter lim="800000"/>
              <a:headEnd/>
              <a:tailEnd/>
            </a:ln>
          </p:spPr>
          <p:txBody>
            <a:bodyPr wrap="none" lIns="0" tIns="0" rIns="0" bIns="0">
              <a:spAutoFit/>
            </a:bodyPr>
            <a:lstStyle/>
            <a:p>
              <a:r>
                <a:rPr kumimoji="1" lang="en-US" altLang="zh-CN" sz="2000" b="1">
                  <a:latin typeface="华文新魏" pitchFamily="2" charset="-122"/>
                  <a:ea typeface="华文新魏" pitchFamily="2" charset="-122"/>
                </a:rPr>
                <a:t>R</a:t>
              </a:r>
              <a:r>
                <a:rPr kumimoji="1" lang="en-US" altLang="zh-CN" sz="2000" b="1" baseline="-25000">
                  <a:latin typeface="华文新魏" pitchFamily="2" charset="-122"/>
                  <a:ea typeface="华文新魏" pitchFamily="2" charset="-122"/>
                </a:rPr>
                <a:t>2</a:t>
              </a:r>
            </a:p>
          </p:txBody>
        </p:sp>
        <p:sp>
          <p:nvSpPr>
            <p:cNvPr id="647490" name="Freeform 322"/>
            <p:cNvSpPr>
              <a:spLocks/>
            </p:cNvSpPr>
            <p:nvPr/>
          </p:nvSpPr>
          <p:spPr bwMode="auto">
            <a:xfrm>
              <a:off x="1695450" y="4557713"/>
              <a:ext cx="914400" cy="1023937"/>
            </a:xfrm>
            <a:custGeom>
              <a:avLst/>
              <a:gdLst>
                <a:gd name="T0" fmla="*/ 0 w 504"/>
                <a:gd name="T1" fmla="*/ 0 h 524"/>
                <a:gd name="T2" fmla="*/ 2147483647 w 504"/>
                <a:gd name="T3" fmla="*/ 2147483647 h 524"/>
                <a:gd name="T4" fmla="*/ 0 60000 65536"/>
                <a:gd name="T5" fmla="*/ 0 60000 65536"/>
                <a:gd name="T6" fmla="*/ 0 w 504"/>
                <a:gd name="T7" fmla="*/ 0 h 524"/>
                <a:gd name="T8" fmla="*/ 504 w 504"/>
                <a:gd name="T9" fmla="*/ 524 h 524"/>
              </a:gdLst>
              <a:ahLst/>
              <a:cxnLst>
                <a:cxn ang="T4">
                  <a:pos x="T0" y="T1"/>
                </a:cxn>
                <a:cxn ang="T5">
                  <a:pos x="T2" y="T3"/>
                </a:cxn>
              </a:cxnLst>
              <a:rect l="T6" t="T7" r="T8" b="T9"/>
              <a:pathLst>
                <a:path w="504" h="524">
                  <a:moveTo>
                    <a:pt x="0" y="0"/>
                  </a:moveTo>
                  <a:cubicBezTo>
                    <a:pt x="84" y="87"/>
                    <a:pt x="399" y="415"/>
                    <a:pt x="504" y="524"/>
                  </a:cubicBezTo>
                </a:path>
              </a:pathLst>
            </a:custGeom>
            <a:noFill/>
            <a:ln w="38100">
              <a:solidFill>
                <a:schemeClr val="hlink"/>
              </a:solidFill>
              <a:round/>
              <a:headEnd type="triangle" w="med" len="med"/>
              <a:tailEnd type="none" w="med" len="lg"/>
            </a:ln>
          </p:spPr>
          <p:txBody>
            <a:bodyPr/>
            <a:lstStyle/>
            <a:p>
              <a:endParaRPr lang="zh-CN" altLang="en-US" b="1">
                <a:latin typeface="华文新魏" pitchFamily="2" charset="-122"/>
                <a:ea typeface="华文新魏" pitchFamily="2" charset="-122"/>
              </a:endParaRPr>
            </a:p>
          </p:txBody>
        </p:sp>
        <p:sp>
          <p:nvSpPr>
            <p:cNvPr id="647494" name="Freeform 326"/>
            <p:cNvSpPr>
              <a:spLocks/>
            </p:cNvSpPr>
            <p:nvPr/>
          </p:nvSpPr>
          <p:spPr bwMode="auto">
            <a:xfrm>
              <a:off x="990600" y="4913313"/>
              <a:ext cx="1663700" cy="871537"/>
            </a:xfrm>
            <a:custGeom>
              <a:avLst/>
              <a:gdLst>
                <a:gd name="T0" fmla="*/ 0 w 917"/>
                <a:gd name="T1" fmla="*/ 0 h 446"/>
                <a:gd name="T2" fmla="*/ 2147483647 w 917"/>
                <a:gd name="T3" fmla="*/ 2147483647 h 446"/>
                <a:gd name="T4" fmla="*/ 0 60000 65536"/>
                <a:gd name="T5" fmla="*/ 0 60000 65536"/>
                <a:gd name="T6" fmla="*/ 0 w 917"/>
                <a:gd name="T7" fmla="*/ 0 h 446"/>
                <a:gd name="T8" fmla="*/ 917 w 917"/>
                <a:gd name="T9" fmla="*/ 446 h 446"/>
              </a:gdLst>
              <a:ahLst/>
              <a:cxnLst>
                <a:cxn ang="T4">
                  <a:pos x="T0" y="T1"/>
                </a:cxn>
                <a:cxn ang="T5">
                  <a:pos x="T2" y="T3"/>
                </a:cxn>
              </a:cxnLst>
              <a:rect l="T6" t="T7" r="T8" b="T9"/>
              <a:pathLst>
                <a:path w="917" h="446">
                  <a:moveTo>
                    <a:pt x="0" y="0"/>
                  </a:moveTo>
                  <a:cubicBezTo>
                    <a:pt x="153" y="74"/>
                    <a:pt x="726" y="353"/>
                    <a:pt x="917" y="446"/>
                  </a:cubicBezTo>
                </a:path>
              </a:pathLst>
            </a:custGeom>
            <a:noFill/>
            <a:ln w="38100">
              <a:solidFill>
                <a:schemeClr val="hlink"/>
              </a:solidFill>
              <a:round/>
              <a:headEnd type="triangle" w="med" len="med"/>
              <a:tailEnd type="none" w="med" len="lg"/>
            </a:ln>
          </p:spPr>
          <p:txBody>
            <a:bodyPr/>
            <a:lstStyle/>
            <a:p>
              <a:endParaRPr lang="zh-CN" altLang="en-US" b="1">
                <a:latin typeface="华文新魏" pitchFamily="2" charset="-122"/>
                <a:ea typeface="华文新魏" pitchFamily="2" charset="-122"/>
              </a:endParaRPr>
            </a:p>
          </p:txBody>
        </p:sp>
        <p:sp>
          <p:nvSpPr>
            <p:cNvPr id="647495" name="Freeform 327"/>
            <p:cNvSpPr>
              <a:spLocks/>
            </p:cNvSpPr>
            <p:nvPr/>
          </p:nvSpPr>
          <p:spPr bwMode="auto">
            <a:xfrm>
              <a:off x="1554163" y="5565775"/>
              <a:ext cx="1066800" cy="366713"/>
            </a:xfrm>
            <a:custGeom>
              <a:avLst/>
              <a:gdLst>
                <a:gd name="T0" fmla="*/ 0 w 588"/>
                <a:gd name="T1" fmla="*/ 0 h 188"/>
                <a:gd name="T2" fmla="*/ 2147483647 w 588"/>
                <a:gd name="T3" fmla="*/ 2147483647 h 188"/>
                <a:gd name="T4" fmla="*/ 0 60000 65536"/>
                <a:gd name="T5" fmla="*/ 0 60000 65536"/>
                <a:gd name="T6" fmla="*/ 0 w 588"/>
                <a:gd name="T7" fmla="*/ 0 h 188"/>
                <a:gd name="T8" fmla="*/ 588 w 588"/>
                <a:gd name="T9" fmla="*/ 188 h 188"/>
              </a:gdLst>
              <a:ahLst/>
              <a:cxnLst>
                <a:cxn ang="T4">
                  <a:pos x="T0" y="T1"/>
                </a:cxn>
                <a:cxn ang="T5">
                  <a:pos x="T2" y="T3"/>
                </a:cxn>
              </a:cxnLst>
              <a:rect l="T6" t="T7" r="T8" b="T9"/>
              <a:pathLst>
                <a:path w="588" h="188">
                  <a:moveTo>
                    <a:pt x="0" y="0"/>
                  </a:moveTo>
                  <a:cubicBezTo>
                    <a:pt x="98" y="31"/>
                    <a:pt x="466" y="149"/>
                    <a:pt x="588" y="188"/>
                  </a:cubicBezTo>
                </a:path>
              </a:pathLst>
            </a:custGeom>
            <a:noFill/>
            <a:ln w="38100">
              <a:solidFill>
                <a:schemeClr val="hlink"/>
              </a:solidFill>
              <a:round/>
              <a:headEnd type="triangle" w="med" len="med"/>
              <a:tailEnd type="none" w="med" len="lg"/>
            </a:ln>
          </p:spPr>
          <p:txBody>
            <a:bodyPr/>
            <a:lstStyle/>
            <a:p>
              <a:endParaRPr lang="zh-CN" altLang="en-US" b="1">
                <a:latin typeface="华文新魏" pitchFamily="2" charset="-122"/>
                <a:ea typeface="华文新魏" pitchFamily="2" charset="-122"/>
              </a:endParaRPr>
            </a:p>
          </p:txBody>
        </p:sp>
        <p:sp>
          <p:nvSpPr>
            <p:cNvPr id="647496" name="Freeform 328"/>
            <p:cNvSpPr>
              <a:spLocks/>
            </p:cNvSpPr>
            <p:nvPr/>
          </p:nvSpPr>
          <p:spPr bwMode="auto">
            <a:xfrm>
              <a:off x="1565275" y="3671888"/>
              <a:ext cx="1125538" cy="1776412"/>
            </a:xfrm>
            <a:custGeom>
              <a:avLst/>
              <a:gdLst>
                <a:gd name="T0" fmla="*/ 0 w 620"/>
                <a:gd name="T1" fmla="*/ 0 h 909"/>
                <a:gd name="T2" fmla="*/ 2147483647 w 620"/>
                <a:gd name="T3" fmla="*/ 2147483647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a:solidFill>
                <a:schemeClr val="hlink"/>
              </a:solidFill>
              <a:round/>
              <a:headEnd type="triangle" w="med" len="med"/>
              <a:tailEnd type="none" w="med" len="lg"/>
            </a:ln>
          </p:spPr>
          <p:txBody>
            <a:bodyPr/>
            <a:lstStyle/>
            <a:p>
              <a:endParaRPr lang="zh-CN" altLang="en-US" b="1">
                <a:latin typeface="华文新魏" pitchFamily="2" charset="-122"/>
                <a:ea typeface="华文新魏" pitchFamily="2" charset="-122"/>
              </a:endParaRPr>
            </a:p>
          </p:txBody>
        </p:sp>
        <p:sp>
          <p:nvSpPr>
            <p:cNvPr id="9265" name="Text Box 334"/>
            <p:cNvSpPr txBox="1">
              <a:spLocks noChangeArrowheads="1"/>
            </p:cNvSpPr>
            <p:nvPr/>
          </p:nvSpPr>
          <p:spPr bwMode="auto">
            <a:xfrm>
              <a:off x="611188" y="1557338"/>
              <a:ext cx="8228012" cy="1200150"/>
            </a:xfrm>
            <a:prstGeom prst="rect">
              <a:avLst/>
            </a:prstGeom>
            <a:noFill/>
            <a:ln w="9525">
              <a:noFill/>
              <a:miter lim="800000"/>
              <a:headEnd/>
              <a:tailEnd/>
            </a:ln>
          </p:spPr>
          <p:txBody>
            <a:bodyPr>
              <a:spAutoFit/>
            </a:bodyPr>
            <a:lstStyle/>
            <a:p>
              <a:r>
                <a:rPr lang="en-US" altLang="zh-CN" sz="2400" b="1">
                  <a:latin typeface="华文新魏" pitchFamily="2" charset="-122"/>
                  <a:ea typeface="华文新魏" pitchFamily="2" charset="-122"/>
                </a:rPr>
                <a:t>(5) </a:t>
              </a:r>
              <a:r>
                <a:rPr lang="zh-CN" altLang="en-US" sz="2400" b="1">
                  <a:latin typeface="华文新魏" pitchFamily="2" charset="-122"/>
                  <a:ea typeface="华文新魏" pitchFamily="2" charset="-122"/>
                </a:rPr>
                <a:t>高速缓存收到此对象后，先复制在其本地存储器中（为今后使用），然后再将该对象放在 </a:t>
              </a:r>
              <a:r>
                <a:rPr lang="en-US" altLang="zh-CN" sz="2400" b="1">
                  <a:latin typeface="华文新魏" pitchFamily="2" charset="-122"/>
                  <a:ea typeface="华文新魏" pitchFamily="2" charset="-122"/>
                </a:rPr>
                <a:t>HTTP </a:t>
              </a:r>
              <a:r>
                <a:rPr lang="zh-CN" altLang="en-US" sz="2400" b="1">
                  <a:latin typeface="华文新魏" pitchFamily="2" charset="-122"/>
                  <a:ea typeface="华文新魏" pitchFamily="2" charset="-122"/>
                </a:rPr>
                <a:t>响应报文中，通过已建立的 </a:t>
              </a:r>
              <a:r>
                <a:rPr lang="en-US" altLang="zh-CN" sz="2400" b="1">
                  <a:latin typeface="华文新魏" pitchFamily="2" charset="-122"/>
                  <a:ea typeface="华文新魏" pitchFamily="2" charset="-122"/>
                </a:rPr>
                <a:t>TCP </a:t>
              </a:r>
              <a:r>
                <a:rPr lang="zh-CN" altLang="en-US" sz="2400" b="1">
                  <a:latin typeface="华文新魏" pitchFamily="2" charset="-122"/>
                  <a:ea typeface="华文新魏" pitchFamily="2" charset="-122"/>
                </a:rPr>
                <a:t>连接，返回给请求该对象的浏览器。</a:t>
              </a:r>
            </a:p>
          </p:txBody>
        </p:sp>
      </p:grpSp>
      <p:sp>
        <p:nvSpPr>
          <p:cNvPr id="9267" name="灯片编号占位符 325"/>
          <p:cNvSpPr>
            <a:spLocks noGrp="1"/>
          </p:cNvSpPr>
          <p:nvPr>
            <p:ph type="sldNum" sz="quarter" idx="12"/>
          </p:nvPr>
        </p:nvSpPr>
        <p:spPr>
          <a:noFill/>
        </p:spPr>
        <p:txBody>
          <a:bodyPr/>
          <a:lstStyle/>
          <a:p>
            <a:fld id="{146D05FE-A90B-4A5E-86E5-63E45E88FB31}" type="slidenum">
              <a:rPr lang="en-US" altLang="zh-CN" smtClean="0"/>
              <a:pPr/>
              <a:t>62</a:t>
            </a:fld>
            <a:endParaRPr lang="en-US" altLang="zh-CN"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6"/>
          <p:cNvSpPr>
            <a:spLocks noGrp="1" noChangeArrowheads="1"/>
          </p:cNvSpPr>
          <p:nvPr>
            <p:ph type="title" idx="4294967295"/>
          </p:nvPr>
        </p:nvSpPr>
        <p:spPr>
          <a:xfrm>
            <a:off x="179512" y="188640"/>
            <a:ext cx="6300787" cy="982439"/>
          </a:xfrm>
        </p:spPr>
        <p:txBody>
          <a:bodyPr/>
          <a:lstStyle/>
          <a:p>
            <a:pPr algn="l" eaLnBrk="1" hangingPunct="1">
              <a:buFont typeface="Arial" pitchFamily="34" charset="0"/>
              <a:buChar char="•"/>
            </a:pPr>
            <a:r>
              <a:rPr lang="en-US" altLang="zh-CN" sz="3200" u="sng" dirty="0" smtClean="0"/>
              <a:t> HTTP </a:t>
            </a:r>
            <a:r>
              <a:rPr lang="zh-CN" altLang="en-US" sz="3200" u="sng" dirty="0" smtClean="0"/>
              <a:t>的报文结构 </a:t>
            </a:r>
          </a:p>
        </p:txBody>
      </p:sp>
      <p:sp>
        <p:nvSpPr>
          <p:cNvPr id="89091" name="Rectangle 37"/>
          <p:cNvSpPr>
            <a:spLocks noGrp="1" noChangeArrowheads="1"/>
          </p:cNvSpPr>
          <p:nvPr>
            <p:ph type="body" idx="1"/>
          </p:nvPr>
        </p:nvSpPr>
        <p:spPr>
          <a:xfrm>
            <a:off x="611560" y="1484784"/>
            <a:ext cx="7772400" cy="4114800"/>
          </a:xfrm>
        </p:spPr>
        <p:txBody>
          <a:bodyPr/>
          <a:lstStyle/>
          <a:p>
            <a:pPr eaLnBrk="1" hangingPunct="1">
              <a:buFont typeface="Wingdings" pitchFamily="2" charset="2"/>
              <a:buNone/>
            </a:pPr>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有两类报文：</a:t>
            </a:r>
          </a:p>
          <a:p>
            <a:pPr eaLnBrk="1" hangingPunct="1"/>
            <a:r>
              <a:rPr lang="zh-CN" altLang="en-US" dirty="0" smtClean="0">
                <a:solidFill>
                  <a:srgbClr val="FF0000"/>
                </a:solidFill>
                <a:latin typeface="华文新魏" pitchFamily="2" charset="-122"/>
                <a:ea typeface="华文新魏" pitchFamily="2" charset="-122"/>
              </a:rPr>
              <a:t>请求报文</a:t>
            </a:r>
            <a:r>
              <a:rPr lang="en-US" altLang="zh-CN" dirty="0" smtClean="0">
                <a:latin typeface="华文新魏" pitchFamily="2" charset="-122"/>
                <a:ea typeface="华文新魏" pitchFamily="2" charset="-122"/>
              </a:rPr>
              <a:t>——</a:t>
            </a:r>
            <a:r>
              <a:rPr lang="zh-CN" altLang="en-US" dirty="0" smtClean="0">
                <a:latin typeface="华文新魏" pitchFamily="2" charset="-122"/>
                <a:ea typeface="华文新魏" pitchFamily="2" charset="-122"/>
              </a:rPr>
              <a:t>从客户向服务器发送请求报文。</a:t>
            </a:r>
          </a:p>
          <a:p>
            <a:pPr eaLnBrk="1" hangingPunct="1"/>
            <a:r>
              <a:rPr lang="zh-CN" altLang="en-US" dirty="0" smtClean="0">
                <a:solidFill>
                  <a:srgbClr val="FF0000"/>
                </a:solidFill>
                <a:latin typeface="华文新魏" pitchFamily="2" charset="-122"/>
                <a:ea typeface="华文新魏" pitchFamily="2" charset="-122"/>
              </a:rPr>
              <a:t>响应报文</a:t>
            </a:r>
            <a:r>
              <a:rPr lang="en-US" altLang="zh-CN" dirty="0" smtClean="0">
                <a:latin typeface="华文新魏" pitchFamily="2" charset="-122"/>
                <a:ea typeface="华文新魏" pitchFamily="2" charset="-122"/>
              </a:rPr>
              <a:t>——</a:t>
            </a:r>
            <a:r>
              <a:rPr lang="zh-CN" altLang="en-US" dirty="0" smtClean="0">
                <a:latin typeface="华文新魏" pitchFamily="2" charset="-122"/>
                <a:ea typeface="华文新魏" pitchFamily="2" charset="-122"/>
              </a:rPr>
              <a:t>从服务器到客户的回答。</a:t>
            </a:r>
          </a:p>
          <a:p>
            <a:pPr eaLnBrk="1" hangingPunct="1"/>
            <a:r>
              <a:rPr lang="zh-CN" altLang="en-US" dirty="0" smtClean="0">
                <a:latin typeface="华文新魏" pitchFamily="2" charset="-122"/>
                <a:ea typeface="华文新魏" pitchFamily="2" charset="-122"/>
              </a:rPr>
              <a:t>由于 </a:t>
            </a:r>
            <a:r>
              <a:rPr lang="en-US" altLang="zh-CN" dirty="0" smtClean="0">
                <a:latin typeface="华文新魏" pitchFamily="2" charset="-122"/>
                <a:ea typeface="华文新魏" pitchFamily="2" charset="-122"/>
              </a:rPr>
              <a:t>HTTP </a:t>
            </a:r>
            <a:r>
              <a:rPr lang="zh-CN" altLang="en-US" dirty="0" smtClean="0">
                <a:latin typeface="华文新魏" pitchFamily="2" charset="-122"/>
                <a:ea typeface="华文新魏" pitchFamily="2" charset="-122"/>
              </a:rPr>
              <a:t>是面向正文的</a:t>
            </a:r>
            <a:r>
              <a:rPr lang="en-US" altLang="zh-CN" dirty="0" smtClean="0">
                <a:latin typeface="华文新魏" pitchFamily="2" charset="-122"/>
                <a:ea typeface="华文新魏" pitchFamily="2" charset="-122"/>
              </a:rPr>
              <a:t>(text-oriented)</a:t>
            </a:r>
            <a:r>
              <a:rPr lang="zh-CN" altLang="en-US" dirty="0" smtClean="0">
                <a:latin typeface="华文新魏" pitchFamily="2" charset="-122"/>
                <a:ea typeface="华文新魏" pitchFamily="2" charset="-122"/>
              </a:rPr>
              <a:t>，因此在报文中的每一个字段都是一些 </a:t>
            </a:r>
            <a:r>
              <a:rPr lang="en-US" altLang="zh-CN" dirty="0" smtClean="0">
                <a:latin typeface="华文新魏" pitchFamily="2" charset="-122"/>
                <a:ea typeface="华文新魏" pitchFamily="2" charset="-122"/>
              </a:rPr>
              <a:t>ASCII </a:t>
            </a:r>
            <a:r>
              <a:rPr lang="zh-CN" altLang="en-US" dirty="0" smtClean="0">
                <a:latin typeface="华文新魏" pitchFamily="2" charset="-122"/>
                <a:ea typeface="华文新魏" pitchFamily="2" charset="-122"/>
              </a:rPr>
              <a:t>码串，因而每个字段的长度都是不确定的。</a:t>
            </a:r>
          </a:p>
        </p:txBody>
      </p:sp>
      <p:sp>
        <p:nvSpPr>
          <p:cNvPr id="89093" name="灯片编号占位符 5"/>
          <p:cNvSpPr>
            <a:spLocks noGrp="1"/>
          </p:cNvSpPr>
          <p:nvPr>
            <p:ph type="sldNum" sz="quarter" idx="12"/>
          </p:nvPr>
        </p:nvSpPr>
        <p:spPr>
          <a:noFill/>
        </p:spPr>
        <p:txBody>
          <a:bodyPr/>
          <a:lstStyle/>
          <a:p>
            <a:fld id="{A49089DB-9798-44B9-B76C-32348328856D}" type="slidenum">
              <a:rPr lang="en-US" altLang="zh-CN" smtClean="0"/>
              <a:pPr/>
              <a:t>63</a:t>
            </a:fld>
            <a:endParaRPr lang="en-US" altLang="zh-CN"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04664"/>
            <a:ext cx="7772400" cy="5259387"/>
          </a:xfrm>
        </p:spPr>
        <p:txBody>
          <a:bodyPr/>
          <a:lstStyle/>
          <a:p>
            <a:pPr eaLnBrk="1" hangingPunct="1">
              <a:defRPr/>
            </a:pPr>
            <a:r>
              <a:rPr lang="zh-CN" altLang="zh-CN" sz="2400" b="1" u="sng" dirty="0" smtClean="0">
                <a:latin typeface="华文新魏" pitchFamily="2" charset="-122"/>
                <a:ea typeface="华文新魏" pitchFamily="2" charset="-122"/>
              </a:rPr>
              <a:t>请求报文的发送过程与结构</a:t>
            </a:r>
            <a:endParaRPr lang="zh-CN" altLang="en-US" sz="24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405A4A46-E306-4F81-8F9A-0559D52E92D4}" type="slidenum">
              <a:rPr lang="zh-CN" altLang="en-US">
                <a:solidFill>
                  <a:srgbClr val="000000"/>
                </a:solidFill>
              </a:rPr>
              <a:pPr>
                <a:defRPr/>
              </a:pPr>
              <a:t>64</a:t>
            </a:fld>
            <a:endParaRPr lang="en-US" altLang="zh-CN">
              <a:solidFill>
                <a:srgbClr val="000000"/>
              </a:solidFill>
            </a:endParaRPr>
          </a:p>
        </p:txBody>
      </p:sp>
      <p:sp>
        <p:nvSpPr>
          <p:cNvPr id="615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mtClean="0">
              <a:solidFill>
                <a:srgbClr val="3333CC"/>
              </a:solidFill>
              <a:latin typeface="Arial" charset="0"/>
              <a:ea typeface="华文行楷" pitchFamily="2" charset="-122"/>
            </a:endParaRPr>
          </a:p>
        </p:txBody>
      </p:sp>
      <p:graphicFrame>
        <p:nvGraphicFramePr>
          <p:cNvPr id="6146" name="Object 6" descr="蓝色面巾纸"/>
          <p:cNvGraphicFramePr>
            <a:graphicFrameLocks noChangeAspect="1"/>
          </p:cNvGraphicFramePr>
          <p:nvPr/>
        </p:nvGraphicFramePr>
        <p:xfrm>
          <a:off x="827584" y="1124744"/>
          <a:ext cx="7272808" cy="5061765"/>
        </p:xfrm>
        <a:graphic>
          <a:graphicData uri="http://schemas.openxmlformats.org/presentationml/2006/ole">
            <p:oleObj spid="_x0000_s359426" name="Visio" r:id="rId3" imgW="3933136" imgH="2754540" progId="Visio.Drawing.11">
              <p:embed/>
            </p:oleObj>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2"/>
          <p:cNvSpPr>
            <a:spLocks noGrp="1" noChangeArrowheads="1"/>
          </p:cNvSpPr>
          <p:nvPr>
            <p:ph type="title" idx="4294967295"/>
          </p:nvPr>
        </p:nvSpPr>
        <p:spPr>
          <a:xfrm>
            <a:off x="251520" y="188640"/>
            <a:ext cx="7793037" cy="839787"/>
          </a:xfrm>
        </p:spPr>
        <p:txBody>
          <a:bodyPr/>
          <a:lstStyle/>
          <a:p>
            <a:pPr algn="l" eaLnBrk="1" hangingPunct="1">
              <a:buFont typeface="Arial" pitchFamily="34" charset="0"/>
              <a:buChar char="•"/>
            </a:pPr>
            <a:r>
              <a:rPr lang="en-US" altLang="zh-CN" sz="3200" u="sng" dirty="0" smtClean="0"/>
              <a:t> HTTP </a:t>
            </a:r>
            <a:r>
              <a:rPr lang="zh-CN" altLang="en-US" sz="3200" u="sng" dirty="0" smtClean="0"/>
              <a:t>的报文结构（请求报文） </a:t>
            </a:r>
          </a:p>
        </p:txBody>
      </p:sp>
      <p:grpSp>
        <p:nvGrpSpPr>
          <p:cNvPr id="61" name="组合 60"/>
          <p:cNvGrpSpPr/>
          <p:nvPr/>
        </p:nvGrpSpPr>
        <p:grpSpPr>
          <a:xfrm>
            <a:off x="374650" y="1052513"/>
            <a:ext cx="8023721" cy="4646910"/>
            <a:chOff x="374650" y="1052513"/>
            <a:chExt cx="8023721" cy="4646910"/>
          </a:xfrm>
        </p:grpSpPr>
        <p:sp>
          <p:nvSpPr>
            <p:cNvPr id="90114" name="Rectangle 51"/>
            <p:cNvSpPr>
              <a:spLocks noChangeArrowheads="1"/>
            </p:cNvSpPr>
            <p:nvPr/>
          </p:nvSpPr>
          <p:spPr bwMode="auto">
            <a:xfrm>
              <a:off x="1884363" y="2935288"/>
              <a:ext cx="3136900" cy="407987"/>
            </a:xfrm>
            <a:prstGeom prst="rect">
              <a:avLst/>
            </a:prstGeom>
            <a:solidFill>
              <a:srgbClr val="FFFF99"/>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15" name="Rectangle 43"/>
            <p:cNvSpPr>
              <a:spLocks noChangeArrowheads="1"/>
            </p:cNvSpPr>
            <p:nvPr/>
          </p:nvSpPr>
          <p:spPr bwMode="auto">
            <a:xfrm>
              <a:off x="1884363" y="2119313"/>
              <a:ext cx="3136900" cy="407987"/>
            </a:xfrm>
            <a:prstGeom prst="rect">
              <a:avLst/>
            </a:prstGeom>
            <a:solidFill>
              <a:srgbClr val="FFFF99"/>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16" name="Rectangle 34"/>
            <p:cNvSpPr>
              <a:spLocks noChangeArrowheads="1"/>
            </p:cNvSpPr>
            <p:nvPr/>
          </p:nvSpPr>
          <p:spPr bwMode="auto">
            <a:xfrm>
              <a:off x="1884363" y="1712913"/>
              <a:ext cx="4802187" cy="406400"/>
            </a:xfrm>
            <a:prstGeom prst="rect">
              <a:avLst/>
            </a:prstGeom>
            <a:solidFill>
              <a:srgbClr val="FFFF99"/>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18" name="Rectangle 23"/>
            <p:cNvSpPr>
              <a:spLocks noChangeArrowheads="1"/>
            </p:cNvSpPr>
            <p:nvPr/>
          </p:nvSpPr>
          <p:spPr bwMode="auto">
            <a:xfrm>
              <a:off x="4133850" y="2944813"/>
              <a:ext cx="887413" cy="388937"/>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19" name="Rectangle 24"/>
            <p:cNvSpPr>
              <a:spLocks noChangeArrowheads="1"/>
            </p:cNvSpPr>
            <p:nvPr/>
          </p:nvSpPr>
          <p:spPr bwMode="auto">
            <a:xfrm>
              <a:off x="1890713" y="3362325"/>
              <a:ext cx="909637" cy="387350"/>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20" name="Rectangle 25"/>
            <p:cNvSpPr>
              <a:spLocks noChangeArrowheads="1"/>
            </p:cNvSpPr>
            <p:nvPr/>
          </p:nvSpPr>
          <p:spPr bwMode="auto">
            <a:xfrm>
              <a:off x="4133850" y="2128838"/>
              <a:ext cx="887413" cy="398462"/>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21" name="Rectangle 26"/>
            <p:cNvSpPr>
              <a:spLocks noChangeArrowheads="1"/>
            </p:cNvSpPr>
            <p:nvPr/>
          </p:nvSpPr>
          <p:spPr bwMode="auto">
            <a:xfrm>
              <a:off x="3578225" y="2944813"/>
              <a:ext cx="120650" cy="398462"/>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22" name="Rectangle 27"/>
            <p:cNvSpPr>
              <a:spLocks noChangeArrowheads="1"/>
            </p:cNvSpPr>
            <p:nvPr/>
          </p:nvSpPr>
          <p:spPr bwMode="auto">
            <a:xfrm>
              <a:off x="3578225" y="2128838"/>
              <a:ext cx="111125" cy="398462"/>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23" name="Line 28"/>
            <p:cNvSpPr>
              <a:spLocks noChangeShapeType="1"/>
            </p:cNvSpPr>
            <p:nvPr/>
          </p:nvSpPr>
          <p:spPr bwMode="auto">
            <a:xfrm>
              <a:off x="3440113" y="2935288"/>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24" name="Line 29"/>
            <p:cNvSpPr>
              <a:spLocks noChangeShapeType="1"/>
            </p:cNvSpPr>
            <p:nvPr/>
          </p:nvSpPr>
          <p:spPr bwMode="auto">
            <a:xfrm>
              <a:off x="4133850" y="2935288"/>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25" name="Line 30"/>
            <p:cNvSpPr>
              <a:spLocks noChangeShapeType="1"/>
            </p:cNvSpPr>
            <p:nvPr/>
          </p:nvSpPr>
          <p:spPr bwMode="auto">
            <a:xfrm>
              <a:off x="3578225" y="2935288"/>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26" name="Rectangle 31"/>
            <p:cNvSpPr>
              <a:spLocks noChangeArrowheads="1"/>
            </p:cNvSpPr>
            <p:nvPr/>
          </p:nvSpPr>
          <p:spPr bwMode="auto">
            <a:xfrm>
              <a:off x="5770563" y="1722438"/>
              <a:ext cx="915987" cy="396875"/>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27" name="Rectangle 32"/>
            <p:cNvSpPr>
              <a:spLocks noChangeArrowheads="1"/>
            </p:cNvSpPr>
            <p:nvPr/>
          </p:nvSpPr>
          <p:spPr bwMode="auto">
            <a:xfrm>
              <a:off x="4438650" y="1722438"/>
              <a:ext cx="111125" cy="396875"/>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28" name="Rectangle 33"/>
            <p:cNvSpPr>
              <a:spLocks noChangeArrowheads="1"/>
            </p:cNvSpPr>
            <p:nvPr/>
          </p:nvSpPr>
          <p:spPr bwMode="auto">
            <a:xfrm>
              <a:off x="3106738" y="1722438"/>
              <a:ext cx="111125" cy="396875"/>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29" name="Text Box 35"/>
            <p:cNvSpPr txBox="1">
              <a:spLocks noChangeArrowheads="1"/>
            </p:cNvSpPr>
            <p:nvPr/>
          </p:nvSpPr>
          <p:spPr bwMode="auto">
            <a:xfrm>
              <a:off x="2055813" y="1701800"/>
              <a:ext cx="912429"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方   法</a:t>
              </a:r>
            </a:p>
          </p:txBody>
        </p:sp>
        <p:sp>
          <p:nvSpPr>
            <p:cNvPr id="90130" name="Line 36"/>
            <p:cNvSpPr>
              <a:spLocks noChangeShapeType="1"/>
            </p:cNvSpPr>
            <p:nvPr/>
          </p:nvSpPr>
          <p:spPr bwMode="auto">
            <a:xfrm>
              <a:off x="3106738"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31" name="Line 37"/>
            <p:cNvSpPr>
              <a:spLocks noChangeShapeType="1"/>
            </p:cNvSpPr>
            <p:nvPr/>
          </p:nvSpPr>
          <p:spPr bwMode="auto">
            <a:xfrm>
              <a:off x="3217863"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32" name="Line 38"/>
            <p:cNvSpPr>
              <a:spLocks noChangeShapeType="1"/>
            </p:cNvSpPr>
            <p:nvPr/>
          </p:nvSpPr>
          <p:spPr bwMode="auto">
            <a:xfrm>
              <a:off x="4438650"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33" name="Line 39"/>
            <p:cNvSpPr>
              <a:spLocks noChangeShapeType="1"/>
            </p:cNvSpPr>
            <p:nvPr/>
          </p:nvSpPr>
          <p:spPr bwMode="auto">
            <a:xfrm>
              <a:off x="4549775"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34" name="Line 40"/>
            <p:cNvSpPr>
              <a:spLocks noChangeShapeType="1"/>
            </p:cNvSpPr>
            <p:nvPr/>
          </p:nvSpPr>
          <p:spPr bwMode="auto">
            <a:xfrm>
              <a:off x="5770563"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35" name="Text Box 41"/>
            <p:cNvSpPr txBox="1">
              <a:spLocks noChangeArrowheads="1"/>
            </p:cNvSpPr>
            <p:nvPr/>
          </p:nvSpPr>
          <p:spPr bwMode="auto">
            <a:xfrm>
              <a:off x="3430588" y="1701800"/>
              <a:ext cx="660758"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URL</a:t>
              </a:r>
            </a:p>
          </p:txBody>
        </p:sp>
        <p:sp>
          <p:nvSpPr>
            <p:cNvPr id="90136" name="Text Box 42"/>
            <p:cNvSpPr txBox="1">
              <a:spLocks noChangeArrowheads="1"/>
            </p:cNvSpPr>
            <p:nvPr/>
          </p:nvSpPr>
          <p:spPr bwMode="auto">
            <a:xfrm>
              <a:off x="4676775" y="1701800"/>
              <a:ext cx="912429"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版   本</a:t>
              </a:r>
            </a:p>
          </p:txBody>
        </p:sp>
        <p:sp>
          <p:nvSpPr>
            <p:cNvPr id="90137" name="Text Box 44"/>
            <p:cNvSpPr txBox="1">
              <a:spLocks noChangeArrowheads="1"/>
            </p:cNvSpPr>
            <p:nvPr/>
          </p:nvSpPr>
          <p:spPr bwMode="auto">
            <a:xfrm>
              <a:off x="1892300" y="2114550"/>
              <a:ext cx="1475084"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首部字段名</a:t>
              </a:r>
            </a:p>
          </p:txBody>
        </p:sp>
        <p:sp>
          <p:nvSpPr>
            <p:cNvPr id="90138" name="Line 45"/>
            <p:cNvSpPr>
              <a:spLocks noChangeShapeType="1"/>
            </p:cNvSpPr>
            <p:nvPr/>
          </p:nvSpPr>
          <p:spPr bwMode="auto">
            <a:xfrm>
              <a:off x="3440113" y="2119313"/>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39" name="Line 46"/>
            <p:cNvSpPr>
              <a:spLocks noChangeShapeType="1"/>
            </p:cNvSpPr>
            <p:nvPr/>
          </p:nvSpPr>
          <p:spPr bwMode="auto">
            <a:xfrm>
              <a:off x="4133850" y="2119313"/>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40" name="Text Box 47"/>
            <p:cNvSpPr txBox="1">
              <a:spLocks noChangeArrowheads="1"/>
            </p:cNvSpPr>
            <p:nvPr/>
          </p:nvSpPr>
          <p:spPr bwMode="auto">
            <a:xfrm>
              <a:off x="5251450" y="2530475"/>
              <a:ext cx="958917"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首部行</a:t>
              </a:r>
            </a:p>
          </p:txBody>
        </p:sp>
        <p:sp>
          <p:nvSpPr>
            <p:cNvPr id="90141" name="Line 48"/>
            <p:cNvSpPr>
              <a:spLocks noChangeShapeType="1"/>
            </p:cNvSpPr>
            <p:nvPr/>
          </p:nvSpPr>
          <p:spPr bwMode="auto">
            <a:xfrm>
              <a:off x="3578225" y="2119313"/>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42" name="Text Box 49"/>
            <p:cNvSpPr txBox="1">
              <a:spLocks noChangeArrowheads="1"/>
            </p:cNvSpPr>
            <p:nvPr/>
          </p:nvSpPr>
          <p:spPr bwMode="auto">
            <a:xfrm>
              <a:off x="3367088" y="2116138"/>
              <a:ext cx="268287" cy="396875"/>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a:t>
              </a:r>
            </a:p>
          </p:txBody>
        </p:sp>
        <p:sp>
          <p:nvSpPr>
            <p:cNvPr id="90143" name="Text Box 50"/>
            <p:cNvSpPr txBox="1">
              <a:spLocks noChangeArrowheads="1"/>
            </p:cNvSpPr>
            <p:nvPr/>
          </p:nvSpPr>
          <p:spPr bwMode="auto">
            <a:xfrm>
              <a:off x="3700463" y="2122488"/>
              <a:ext cx="442750"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值</a:t>
              </a:r>
            </a:p>
          </p:txBody>
        </p:sp>
        <p:sp>
          <p:nvSpPr>
            <p:cNvPr id="90144" name="Text Box 52"/>
            <p:cNvSpPr txBox="1">
              <a:spLocks noChangeArrowheads="1"/>
            </p:cNvSpPr>
            <p:nvPr/>
          </p:nvSpPr>
          <p:spPr bwMode="auto">
            <a:xfrm>
              <a:off x="1887538" y="2922588"/>
              <a:ext cx="1475084"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首部字段名</a:t>
              </a:r>
            </a:p>
          </p:txBody>
        </p:sp>
        <p:sp>
          <p:nvSpPr>
            <p:cNvPr id="90145" name="Text Box 53"/>
            <p:cNvSpPr txBox="1">
              <a:spLocks noChangeArrowheads="1"/>
            </p:cNvSpPr>
            <p:nvPr/>
          </p:nvSpPr>
          <p:spPr bwMode="auto">
            <a:xfrm>
              <a:off x="3724275" y="2935288"/>
              <a:ext cx="439738"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值</a:t>
              </a:r>
            </a:p>
          </p:txBody>
        </p:sp>
        <p:sp>
          <p:nvSpPr>
            <p:cNvPr id="90146" name="Text Box 54"/>
            <p:cNvSpPr txBox="1">
              <a:spLocks noChangeArrowheads="1"/>
            </p:cNvSpPr>
            <p:nvPr/>
          </p:nvSpPr>
          <p:spPr bwMode="auto">
            <a:xfrm>
              <a:off x="3328988" y="3554413"/>
              <a:ext cx="268287" cy="396875"/>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a:t>
              </a:r>
            </a:p>
          </p:txBody>
        </p:sp>
        <p:sp>
          <p:nvSpPr>
            <p:cNvPr id="90147" name="Text Box 55"/>
            <p:cNvSpPr txBox="1">
              <a:spLocks noChangeArrowheads="1"/>
            </p:cNvSpPr>
            <p:nvPr/>
          </p:nvSpPr>
          <p:spPr bwMode="auto">
            <a:xfrm rot="-5400000">
              <a:off x="2634457" y="2559844"/>
              <a:ext cx="439737" cy="396875"/>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a:t>
              </a:r>
            </a:p>
          </p:txBody>
        </p:sp>
        <p:sp>
          <p:nvSpPr>
            <p:cNvPr id="90148" name="AutoShape 56"/>
            <p:cNvSpPr>
              <a:spLocks/>
            </p:cNvSpPr>
            <p:nvPr/>
          </p:nvSpPr>
          <p:spPr bwMode="auto">
            <a:xfrm>
              <a:off x="5091113" y="2171700"/>
              <a:ext cx="222250" cy="1171575"/>
            </a:xfrm>
            <a:prstGeom prst="rightBrace">
              <a:avLst>
                <a:gd name="adj1" fmla="val 43929"/>
                <a:gd name="adj2" fmla="val 50000"/>
              </a:avLst>
            </a:prstGeom>
            <a:noFill/>
            <a:ln w="19050">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49" name="Rectangle 57"/>
            <p:cNvSpPr>
              <a:spLocks noChangeArrowheads="1"/>
            </p:cNvSpPr>
            <p:nvPr/>
          </p:nvSpPr>
          <p:spPr bwMode="auto">
            <a:xfrm>
              <a:off x="1884363" y="3749675"/>
              <a:ext cx="4997450" cy="917575"/>
            </a:xfrm>
            <a:prstGeom prst="rect">
              <a:avLst/>
            </a:prstGeom>
            <a:solidFill>
              <a:srgbClr val="FFCCFF"/>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50" name="Text Box 58"/>
            <p:cNvSpPr txBox="1">
              <a:spLocks noChangeArrowheads="1"/>
            </p:cNvSpPr>
            <p:nvPr/>
          </p:nvSpPr>
          <p:spPr bwMode="auto">
            <a:xfrm>
              <a:off x="3465704" y="3843338"/>
              <a:ext cx="1733168" cy="70788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实体主体</a:t>
              </a:r>
            </a:p>
            <a:p>
              <a:pPr algn="ctr"/>
              <a:r>
                <a:rPr kumimoji="1" lang="zh-CN" altLang="en-US" sz="2000" b="1">
                  <a:latin typeface="华文新魏" pitchFamily="2" charset="-122"/>
                  <a:ea typeface="华文新魏" pitchFamily="2" charset="-122"/>
                </a:rPr>
                <a:t>（通常不用）</a:t>
              </a:r>
            </a:p>
          </p:txBody>
        </p:sp>
        <p:sp>
          <p:nvSpPr>
            <p:cNvPr id="90151" name="Text Box 59"/>
            <p:cNvSpPr txBox="1">
              <a:spLocks noChangeArrowheads="1"/>
            </p:cNvSpPr>
            <p:nvPr/>
          </p:nvSpPr>
          <p:spPr bwMode="auto">
            <a:xfrm>
              <a:off x="6650038" y="1701800"/>
              <a:ext cx="958917"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请求行</a:t>
              </a:r>
            </a:p>
          </p:txBody>
        </p:sp>
        <p:sp>
          <p:nvSpPr>
            <p:cNvPr id="90152" name="Line 60"/>
            <p:cNvSpPr>
              <a:spLocks noChangeShapeType="1"/>
            </p:cNvSpPr>
            <p:nvPr/>
          </p:nvSpPr>
          <p:spPr bwMode="auto">
            <a:xfrm>
              <a:off x="1884363" y="2527300"/>
              <a:ext cx="0" cy="407988"/>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53" name="Line 61"/>
            <p:cNvSpPr>
              <a:spLocks noChangeShapeType="1"/>
            </p:cNvSpPr>
            <p:nvPr/>
          </p:nvSpPr>
          <p:spPr bwMode="auto">
            <a:xfrm>
              <a:off x="1884363" y="3343275"/>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54" name="Line 62"/>
            <p:cNvSpPr>
              <a:spLocks noChangeShapeType="1"/>
            </p:cNvSpPr>
            <p:nvPr/>
          </p:nvSpPr>
          <p:spPr bwMode="auto">
            <a:xfrm>
              <a:off x="2800350" y="3343275"/>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55" name="Line 63"/>
            <p:cNvSpPr>
              <a:spLocks noChangeShapeType="1"/>
            </p:cNvSpPr>
            <p:nvPr/>
          </p:nvSpPr>
          <p:spPr bwMode="auto">
            <a:xfrm>
              <a:off x="5021263" y="2527300"/>
              <a:ext cx="0" cy="407988"/>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56" name="Text Box 64"/>
            <p:cNvSpPr txBox="1">
              <a:spLocks noChangeArrowheads="1"/>
            </p:cNvSpPr>
            <p:nvPr/>
          </p:nvSpPr>
          <p:spPr bwMode="auto">
            <a:xfrm>
              <a:off x="3449638" y="1052513"/>
              <a:ext cx="697627"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空格</a:t>
              </a:r>
            </a:p>
          </p:txBody>
        </p:sp>
        <p:sp>
          <p:nvSpPr>
            <p:cNvPr id="90157" name="Text Box 65"/>
            <p:cNvSpPr txBox="1">
              <a:spLocks noChangeArrowheads="1"/>
            </p:cNvSpPr>
            <p:nvPr/>
          </p:nvSpPr>
          <p:spPr bwMode="auto">
            <a:xfrm>
              <a:off x="5386388" y="1052513"/>
              <a:ext cx="1217000"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回车换行</a:t>
              </a:r>
            </a:p>
          </p:txBody>
        </p:sp>
        <p:sp>
          <p:nvSpPr>
            <p:cNvPr id="90158" name="Line 66"/>
            <p:cNvSpPr>
              <a:spLocks noChangeShapeType="1"/>
            </p:cNvSpPr>
            <p:nvPr/>
          </p:nvSpPr>
          <p:spPr bwMode="auto">
            <a:xfrm>
              <a:off x="4059238" y="1406525"/>
              <a:ext cx="407987" cy="306388"/>
            </a:xfrm>
            <a:prstGeom prst="line">
              <a:avLst/>
            </a:prstGeom>
            <a:noFill/>
            <a:ln w="19050">
              <a:solidFill>
                <a:srgbClr val="333399"/>
              </a:solidFill>
              <a:round/>
              <a:headEnd/>
              <a:tailEnd type="triangle" w="sm" len="med"/>
            </a:ln>
          </p:spPr>
          <p:txBody>
            <a:bodyPr wrap="none" anchor="ctr"/>
            <a:lstStyle/>
            <a:p>
              <a:endParaRPr lang="zh-CN" altLang="en-US" b="1">
                <a:latin typeface="华文新魏" pitchFamily="2" charset="-122"/>
                <a:ea typeface="华文新魏" pitchFamily="2" charset="-122"/>
              </a:endParaRPr>
            </a:p>
          </p:txBody>
        </p:sp>
        <p:sp>
          <p:nvSpPr>
            <p:cNvPr id="90159" name="Line 67"/>
            <p:cNvSpPr>
              <a:spLocks noChangeShapeType="1"/>
            </p:cNvSpPr>
            <p:nvPr/>
          </p:nvSpPr>
          <p:spPr bwMode="auto">
            <a:xfrm flipH="1">
              <a:off x="3133725" y="1406525"/>
              <a:ext cx="444500" cy="306388"/>
            </a:xfrm>
            <a:prstGeom prst="line">
              <a:avLst/>
            </a:prstGeom>
            <a:noFill/>
            <a:ln w="19050">
              <a:solidFill>
                <a:srgbClr val="333399"/>
              </a:solidFill>
              <a:round/>
              <a:headEnd/>
              <a:tailEnd type="triangle" w="sm" len="med"/>
            </a:ln>
          </p:spPr>
          <p:txBody>
            <a:bodyPr wrap="none" anchor="ctr"/>
            <a:lstStyle/>
            <a:p>
              <a:endParaRPr lang="zh-CN" altLang="en-US" b="1">
                <a:latin typeface="华文新魏" pitchFamily="2" charset="-122"/>
                <a:ea typeface="华文新魏" pitchFamily="2" charset="-122"/>
              </a:endParaRPr>
            </a:p>
          </p:txBody>
        </p:sp>
        <p:sp>
          <p:nvSpPr>
            <p:cNvPr id="90160" name="Line 68"/>
            <p:cNvSpPr>
              <a:spLocks noChangeShapeType="1"/>
            </p:cNvSpPr>
            <p:nvPr/>
          </p:nvSpPr>
          <p:spPr bwMode="auto">
            <a:xfrm>
              <a:off x="5983288" y="1406525"/>
              <a:ext cx="222250" cy="306388"/>
            </a:xfrm>
            <a:prstGeom prst="line">
              <a:avLst/>
            </a:prstGeom>
            <a:noFill/>
            <a:ln w="19050">
              <a:solidFill>
                <a:srgbClr val="333399"/>
              </a:solidFill>
              <a:round/>
              <a:headEnd/>
              <a:tailEnd type="triangle" w="sm" len="med"/>
            </a:ln>
          </p:spPr>
          <p:txBody>
            <a:bodyPr wrap="none" anchor="ctr"/>
            <a:lstStyle/>
            <a:p>
              <a:endParaRPr lang="zh-CN" altLang="en-US" b="1">
                <a:latin typeface="华文新魏" pitchFamily="2" charset="-122"/>
                <a:ea typeface="华文新魏" pitchFamily="2" charset="-122"/>
              </a:endParaRPr>
            </a:p>
          </p:txBody>
        </p:sp>
        <p:sp>
          <p:nvSpPr>
            <p:cNvPr id="90161" name="Line 69"/>
            <p:cNvSpPr>
              <a:spLocks noChangeShapeType="1"/>
            </p:cNvSpPr>
            <p:nvPr/>
          </p:nvSpPr>
          <p:spPr bwMode="auto">
            <a:xfrm>
              <a:off x="3689350" y="2935288"/>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62" name="Line 70"/>
            <p:cNvSpPr>
              <a:spLocks noChangeShapeType="1"/>
            </p:cNvSpPr>
            <p:nvPr/>
          </p:nvSpPr>
          <p:spPr bwMode="auto">
            <a:xfrm>
              <a:off x="3689350" y="2119313"/>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0163" name="Text Box 71"/>
            <p:cNvSpPr txBox="1">
              <a:spLocks noChangeArrowheads="1"/>
            </p:cNvSpPr>
            <p:nvPr/>
          </p:nvSpPr>
          <p:spPr bwMode="auto">
            <a:xfrm>
              <a:off x="3367088" y="2936875"/>
              <a:ext cx="268287" cy="396875"/>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a:t>
              </a:r>
            </a:p>
          </p:txBody>
        </p:sp>
        <p:sp>
          <p:nvSpPr>
            <p:cNvPr id="90164" name="Text Box 72"/>
            <p:cNvSpPr txBox="1">
              <a:spLocks noChangeArrowheads="1"/>
            </p:cNvSpPr>
            <p:nvPr/>
          </p:nvSpPr>
          <p:spPr bwMode="auto">
            <a:xfrm>
              <a:off x="5729288" y="1701800"/>
              <a:ext cx="771365"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CRLF</a:t>
              </a:r>
            </a:p>
          </p:txBody>
        </p:sp>
        <p:sp>
          <p:nvSpPr>
            <p:cNvPr id="90165" name="Text Box 73"/>
            <p:cNvSpPr txBox="1">
              <a:spLocks noChangeArrowheads="1"/>
            </p:cNvSpPr>
            <p:nvPr/>
          </p:nvSpPr>
          <p:spPr bwMode="auto">
            <a:xfrm>
              <a:off x="4148138" y="2943225"/>
              <a:ext cx="849312" cy="400110"/>
            </a:xfrm>
            <a:prstGeom prst="rect">
              <a:avLst/>
            </a:prstGeom>
            <a:noFill/>
            <a:ln w="9525">
              <a:noFill/>
              <a:miter lim="800000"/>
              <a:headEnd/>
              <a:tailEnd/>
            </a:ln>
          </p:spPr>
          <p:txBody>
            <a:bodyPr>
              <a:spAutoFit/>
            </a:bodyPr>
            <a:lstStyle/>
            <a:p>
              <a:r>
                <a:rPr kumimoji="1" lang="en-US" altLang="zh-CN" sz="2000" b="1">
                  <a:latin typeface="华文新魏" pitchFamily="2" charset="-122"/>
                  <a:ea typeface="华文新魏" pitchFamily="2" charset="-122"/>
                </a:rPr>
                <a:t>CRLF</a:t>
              </a:r>
            </a:p>
          </p:txBody>
        </p:sp>
        <p:sp>
          <p:nvSpPr>
            <p:cNvPr id="90166" name="Text Box 74"/>
            <p:cNvSpPr txBox="1">
              <a:spLocks noChangeArrowheads="1"/>
            </p:cNvSpPr>
            <p:nvPr/>
          </p:nvSpPr>
          <p:spPr bwMode="auto">
            <a:xfrm>
              <a:off x="4154488" y="2133600"/>
              <a:ext cx="771365"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CRLF</a:t>
              </a:r>
            </a:p>
          </p:txBody>
        </p:sp>
        <p:sp>
          <p:nvSpPr>
            <p:cNvPr id="90167" name="Text Box 75"/>
            <p:cNvSpPr txBox="1">
              <a:spLocks noChangeArrowheads="1"/>
            </p:cNvSpPr>
            <p:nvPr/>
          </p:nvSpPr>
          <p:spPr bwMode="auto">
            <a:xfrm>
              <a:off x="1887538" y="3335338"/>
              <a:ext cx="771365"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CRLF</a:t>
              </a:r>
            </a:p>
          </p:txBody>
        </p:sp>
        <p:sp>
          <p:nvSpPr>
            <p:cNvPr id="90168" name="Text Box 131"/>
            <p:cNvSpPr txBox="1">
              <a:spLocks noChangeArrowheads="1"/>
            </p:cNvSpPr>
            <p:nvPr/>
          </p:nvSpPr>
          <p:spPr bwMode="auto">
            <a:xfrm>
              <a:off x="611560" y="4869160"/>
              <a:ext cx="7786811" cy="830263"/>
            </a:xfrm>
            <a:prstGeom prst="rect">
              <a:avLst/>
            </a:prstGeom>
            <a:noFill/>
            <a:ln w="9525">
              <a:noFill/>
              <a:miter lim="800000"/>
              <a:headEnd/>
              <a:tailEnd/>
            </a:ln>
          </p:spPr>
          <p:txBody>
            <a:bodyPr wrap="square">
              <a:spAutoFit/>
            </a:bodyPr>
            <a:lstStyle/>
            <a:p>
              <a:r>
                <a:rPr lang="zh-CN" altLang="en-US" sz="2400" b="1" dirty="0">
                  <a:latin typeface="华文新魏" pitchFamily="2" charset="-122"/>
                  <a:ea typeface="华文新魏" pitchFamily="2" charset="-122"/>
                </a:rPr>
                <a:t>报文由三个部分组成，即开始行、首部行和实体主体。</a:t>
              </a:r>
            </a:p>
            <a:p>
              <a:r>
                <a:rPr lang="zh-CN" altLang="en-US" sz="2400" b="1" dirty="0">
                  <a:latin typeface="华文新魏" pitchFamily="2" charset="-122"/>
                  <a:ea typeface="华文新魏" pitchFamily="2" charset="-122"/>
                </a:rPr>
                <a:t>在请求报文中，开始行就是请求行。</a:t>
              </a:r>
            </a:p>
          </p:txBody>
        </p:sp>
        <p:grpSp>
          <p:nvGrpSpPr>
            <p:cNvPr id="2" name="Group 134"/>
            <p:cNvGrpSpPr>
              <a:grpSpLocks/>
            </p:cNvGrpSpPr>
            <p:nvPr/>
          </p:nvGrpSpPr>
          <p:grpSpPr bwMode="auto">
            <a:xfrm>
              <a:off x="374650" y="1628775"/>
              <a:ext cx="7869238" cy="576263"/>
              <a:chOff x="236" y="1026"/>
              <a:chExt cx="4957" cy="363"/>
            </a:xfrm>
          </p:grpSpPr>
          <p:sp>
            <p:nvSpPr>
              <p:cNvPr id="90173" name="Rectangle 132"/>
              <p:cNvSpPr>
                <a:spLocks noChangeArrowheads="1"/>
              </p:cNvSpPr>
              <p:nvPr/>
            </p:nvSpPr>
            <p:spPr bwMode="auto">
              <a:xfrm>
                <a:off x="1111" y="1026"/>
                <a:ext cx="4082" cy="363"/>
              </a:xfrm>
              <a:prstGeom prst="rect">
                <a:avLst/>
              </a:prstGeom>
              <a:noFill/>
              <a:ln w="57150">
                <a:solidFill>
                  <a:schemeClr val="hlink"/>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0174" name="Text Box 133"/>
              <p:cNvSpPr txBox="1">
                <a:spLocks noChangeArrowheads="1"/>
              </p:cNvSpPr>
              <p:nvPr/>
            </p:nvSpPr>
            <p:spPr bwMode="auto">
              <a:xfrm>
                <a:off x="236" y="1027"/>
                <a:ext cx="798" cy="330"/>
              </a:xfrm>
              <a:prstGeom prst="rect">
                <a:avLst/>
              </a:prstGeom>
              <a:noFill/>
              <a:ln w="9525">
                <a:noFill/>
                <a:miter lim="800000"/>
                <a:headEnd/>
                <a:tailEnd/>
              </a:ln>
            </p:spPr>
            <p:txBody>
              <a:bodyPr wrap="none">
                <a:spAutoFit/>
              </a:bodyPr>
              <a:lstStyle/>
              <a:p>
                <a:r>
                  <a:rPr lang="zh-CN" altLang="en-US" sz="2800" b="1">
                    <a:latin typeface="华文新魏" pitchFamily="2" charset="-122"/>
                    <a:ea typeface="华文新魏" pitchFamily="2" charset="-122"/>
                  </a:rPr>
                  <a:t>开始行</a:t>
                </a:r>
              </a:p>
            </p:txBody>
          </p:sp>
        </p:grpSp>
      </p:grpSp>
      <p:sp>
        <p:nvSpPr>
          <p:cNvPr id="90171" name="灯片编号占位符 60"/>
          <p:cNvSpPr>
            <a:spLocks noGrp="1"/>
          </p:cNvSpPr>
          <p:nvPr>
            <p:ph type="sldNum" sz="quarter" idx="12"/>
          </p:nvPr>
        </p:nvSpPr>
        <p:spPr>
          <a:noFill/>
        </p:spPr>
        <p:txBody>
          <a:bodyPr/>
          <a:lstStyle/>
          <a:p>
            <a:fld id="{14EE0285-B73C-4130-BFD3-AC02D7B842FD}" type="slidenum">
              <a:rPr lang="en-US" altLang="zh-CN" smtClean="0"/>
              <a:pPr/>
              <a:t>65</a:t>
            </a:fld>
            <a:endParaRPr lang="en-US" altLang="zh-CN" smtClean="0"/>
          </a:p>
        </p:txBody>
      </p:sp>
      <p:sp>
        <p:nvSpPr>
          <p:cNvPr id="62" name="Text Box 56"/>
          <p:cNvSpPr txBox="1">
            <a:spLocks noChangeArrowheads="1"/>
          </p:cNvSpPr>
          <p:nvPr/>
        </p:nvSpPr>
        <p:spPr bwMode="auto">
          <a:xfrm>
            <a:off x="251520" y="5733256"/>
            <a:ext cx="8642350" cy="830997"/>
          </a:xfrm>
          <a:prstGeom prst="rect">
            <a:avLst/>
          </a:prstGeom>
          <a:noFill/>
          <a:ln w="9525">
            <a:noFill/>
            <a:miter lim="800000"/>
            <a:headEnd/>
            <a:tailEnd/>
          </a:ln>
        </p:spPr>
        <p:txBody>
          <a:bodyPr wrap="square">
            <a:spAutoFit/>
          </a:bodyPr>
          <a:lstStyle/>
          <a:p>
            <a:r>
              <a:rPr lang="zh-CN" altLang="en-US" sz="2400" b="1" dirty="0" smtClean="0">
                <a:latin typeface="华文新魏" pitchFamily="2" charset="-122"/>
                <a:ea typeface="华文新魏" pitchFamily="2" charset="-122"/>
              </a:rPr>
              <a:t>“方法”</a:t>
            </a:r>
            <a:r>
              <a:rPr lang="zh-CN" altLang="en-US" sz="2400" b="1" dirty="0">
                <a:latin typeface="华文新魏" pitchFamily="2" charset="-122"/>
                <a:ea typeface="华文新魏" pitchFamily="2" charset="-122"/>
              </a:rPr>
              <a:t>就是对所请求的对象进行的操作</a:t>
            </a:r>
            <a:r>
              <a:rPr lang="zh-CN" altLang="en-US" sz="2400" b="1" dirty="0" smtClean="0">
                <a:latin typeface="华文新魏" pitchFamily="2" charset="-122"/>
                <a:ea typeface="华文新魏" pitchFamily="2" charset="-122"/>
              </a:rPr>
              <a:t>，实际上</a:t>
            </a:r>
            <a:r>
              <a:rPr lang="zh-CN" altLang="en-US" sz="2400" b="1" dirty="0">
                <a:latin typeface="华文新魏" pitchFamily="2" charset="-122"/>
                <a:ea typeface="华文新魏" pitchFamily="2" charset="-122"/>
              </a:rPr>
              <a:t>也就是一些命令。因此，请求报文的类型是由它所采用的方法决定的。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251520" y="260648"/>
            <a:ext cx="7772400" cy="936104"/>
          </a:xfrm>
        </p:spPr>
        <p:txBody>
          <a:bodyPr/>
          <a:lstStyle/>
          <a:p>
            <a:pPr algn="l" eaLnBrk="1" hangingPunct="1">
              <a:buFont typeface="Arial" pitchFamily="34" charset="0"/>
              <a:buChar char="•"/>
            </a:pPr>
            <a:r>
              <a:rPr lang="en-US" altLang="zh-CN" sz="3200" u="sng" dirty="0" smtClean="0"/>
              <a:t> HTTP </a:t>
            </a:r>
            <a:r>
              <a:rPr lang="zh-CN" altLang="en-US" sz="3200" u="sng" dirty="0" smtClean="0"/>
              <a:t>请求报文的一些方法 </a:t>
            </a:r>
          </a:p>
        </p:txBody>
      </p:sp>
      <p:sp>
        <p:nvSpPr>
          <p:cNvPr id="92163" name="Rectangle 3"/>
          <p:cNvSpPr>
            <a:spLocks noGrp="1" noChangeArrowheads="1"/>
          </p:cNvSpPr>
          <p:nvPr>
            <p:ph type="body" idx="1"/>
          </p:nvPr>
        </p:nvSpPr>
        <p:spPr>
          <a:xfrm>
            <a:off x="719137" y="1628800"/>
            <a:ext cx="8424863" cy="4608512"/>
          </a:xfrm>
        </p:spPr>
        <p:txBody>
          <a:bodyPr/>
          <a:lstStyle/>
          <a:p>
            <a:pPr eaLnBrk="1" hangingPunct="1">
              <a:lnSpc>
                <a:spcPct val="90000"/>
              </a:lnSpc>
              <a:spcAft>
                <a:spcPct val="30000"/>
              </a:spcAft>
              <a:buFont typeface="Wingdings" pitchFamily="2" charset="2"/>
              <a:buNone/>
              <a:tabLst>
                <a:tab pos="2147888" algn="l"/>
              </a:tabLst>
            </a:pPr>
            <a:r>
              <a:rPr lang="zh-CN" altLang="en-US" dirty="0" smtClean="0">
                <a:solidFill>
                  <a:schemeClr val="accent6"/>
                </a:solidFill>
                <a:latin typeface="华文新魏" pitchFamily="2" charset="-122"/>
                <a:ea typeface="华文新魏" pitchFamily="2" charset="-122"/>
              </a:rPr>
              <a:t>方法（操作）                   意义</a:t>
            </a:r>
          </a:p>
          <a:p>
            <a:pPr eaLnBrk="1" hangingPunct="1">
              <a:lnSpc>
                <a:spcPct val="90000"/>
              </a:lnSpc>
              <a:buFont typeface="Wingdings" pitchFamily="2" charset="2"/>
              <a:buNone/>
              <a:tabLst>
                <a:tab pos="2147888" algn="l"/>
              </a:tabLst>
            </a:pPr>
            <a:r>
              <a:rPr lang="en-US" altLang="zh-CN" dirty="0" smtClean="0">
                <a:latin typeface="华文新魏" pitchFamily="2" charset="-122"/>
                <a:ea typeface="华文新魏" pitchFamily="2" charset="-122"/>
              </a:rPr>
              <a:t>OPTION       	</a:t>
            </a:r>
            <a:r>
              <a:rPr lang="zh-CN" altLang="en-US" dirty="0" smtClean="0">
                <a:latin typeface="华文新魏" pitchFamily="2" charset="-122"/>
                <a:ea typeface="华文新魏" pitchFamily="2" charset="-122"/>
              </a:rPr>
              <a:t>请求一些选项的信息</a:t>
            </a:r>
          </a:p>
          <a:p>
            <a:pPr eaLnBrk="1" hangingPunct="1">
              <a:lnSpc>
                <a:spcPct val="90000"/>
              </a:lnSpc>
              <a:buFont typeface="Wingdings" pitchFamily="2" charset="2"/>
              <a:buNone/>
              <a:tabLst>
                <a:tab pos="2147888" algn="l"/>
              </a:tabLst>
            </a:pPr>
            <a:r>
              <a:rPr lang="en-US" altLang="zh-CN" dirty="0" smtClean="0">
                <a:latin typeface="华文新魏" pitchFamily="2" charset="-122"/>
                <a:ea typeface="华文新魏" pitchFamily="2" charset="-122"/>
              </a:rPr>
              <a:t>GET           </a:t>
            </a:r>
            <a:r>
              <a:rPr lang="en-US" altLang="zh-CN" dirty="0" smtClean="0">
                <a:latin typeface="华文新魏" pitchFamily="2" charset="-122"/>
                <a:ea typeface="华文新魏" pitchFamily="2" charset="-122"/>
              </a:rPr>
              <a:t>	</a:t>
            </a:r>
            <a:r>
              <a:rPr lang="zh-CN" altLang="en-US" dirty="0" smtClean="0">
                <a:latin typeface="华文新魏" pitchFamily="2" charset="-122"/>
                <a:ea typeface="华文新魏" pitchFamily="2" charset="-122"/>
              </a:rPr>
              <a:t>请求</a:t>
            </a:r>
            <a:r>
              <a:rPr lang="zh-CN" altLang="en-US" dirty="0" smtClean="0">
                <a:latin typeface="华文新魏" pitchFamily="2" charset="-122"/>
                <a:ea typeface="华文新魏" pitchFamily="2" charset="-122"/>
              </a:rPr>
              <a:t>读取由 </a:t>
            </a:r>
            <a:r>
              <a:rPr lang="en-US" altLang="zh-CN" dirty="0" smtClean="0">
                <a:latin typeface="华文新魏" pitchFamily="2" charset="-122"/>
                <a:ea typeface="华文新魏" pitchFamily="2" charset="-122"/>
              </a:rPr>
              <a:t>URL</a:t>
            </a:r>
            <a:r>
              <a:rPr lang="zh-CN" altLang="en-US" dirty="0" smtClean="0">
                <a:latin typeface="华文新魏" pitchFamily="2" charset="-122"/>
                <a:ea typeface="华文新魏" pitchFamily="2" charset="-122"/>
              </a:rPr>
              <a:t>所标志的信息</a:t>
            </a:r>
          </a:p>
          <a:p>
            <a:pPr eaLnBrk="1" hangingPunct="1">
              <a:lnSpc>
                <a:spcPct val="90000"/>
              </a:lnSpc>
              <a:buFont typeface="Wingdings" pitchFamily="2" charset="2"/>
              <a:buNone/>
              <a:tabLst>
                <a:tab pos="2147888" algn="l"/>
              </a:tabLst>
            </a:pPr>
            <a:r>
              <a:rPr lang="en-US" altLang="zh-CN" dirty="0" smtClean="0">
                <a:latin typeface="华文新魏" pitchFamily="2" charset="-122"/>
                <a:ea typeface="华文新魏" pitchFamily="2" charset="-122"/>
              </a:rPr>
              <a:t>HEAD          </a:t>
            </a:r>
            <a:r>
              <a:rPr lang="en-US" altLang="zh-CN" dirty="0" smtClean="0">
                <a:latin typeface="华文新魏" pitchFamily="2" charset="-122"/>
                <a:ea typeface="华文新魏" pitchFamily="2" charset="-122"/>
              </a:rPr>
              <a:t>	</a:t>
            </a:r>
            <a:r>
              <a:rPr lang="zh-CN" altLang="en-US" dirty="0" smtClean="0">
                <a:latin typeface="华文新魏" pitchFamily="2" charset="-122"/>
                <a:ea typeface="华文新魏" pitchFamily="2" charset="-122"/>
              </a:rPr>
              <a:t>请求</a:t>
            </a:r>
            <a:r>
              <a:rPr lang="zh-CN" altLang="en-US" dirty="0" smtClean="0">
                <a:latin typeface="华文新魏" pitchFamily="2" charset="-122"/>
                <a:ea typeface="华文新魏" pitchFamily="2" charset="-122"/>
              </a:rPr>
              <a:t>读取由 </a:t>
            </a:r>
            <a:r>
              <a:rPr lang="en-US" altLang="zh-CN" dirty="0" smtClean="0">
                <a:latin typeface="华文新魏" pitchFamily="2" charset="-122"/>
                <a:ea typeface="华文新魏" pitchFamily="2" charset="-122"/>
              </a:rPr>
              <a:t>URL</a:t>
            </a:r>
            <a:r>
              <a:rPr lang="zh-CN" altLang="en-US" dirty="0" smtClean="0">
                <a:latin typeface="华文新魏" pitchFamily="2" charset="-122"/>
                <a:ea typeface="华文新魏" pitchFamily="2" charset="-122"/>
              </a:rPr>
              <a:t>所标志的信息的首部</a:t>
            </a:r>
          </a:p>
          <a:p>
            <a:pPr eaLnBrk="1" hangingPunct="1">
              <a:lnSpc>
                <a:spcPct val="90000"/>
              </a:lnSpc>
              <a:buFont typeface="Wingdings" pitchFamily="2" charset="2"/>
              <a:buNone/>
              <a:tabLst>
                <a:tab pos="2147888" algn="l"/>
              </a:tabLst>
            </a:pPr>
            <a:r>
              <a:rPr lang="en-US" altLang="zh-CN" dirty="0" smtClean="0">
                <a:latin typeface="华文新魏" pitchFamily="2" charset="-122"/>
                <a:ea typeface="华文新魏" pitchFamily="2" charset="-122"/>
              </a:rPr>
              <a:t>POST     	</a:t>
            </a:r>
            <a:r>
              <a:rPr lang="zh-CN" altLang="en-US" dirty="0" smtClean="0">
                <a:latin typeface="华文新魏" pitchFamily="2" charset="-122"/>
                <a:ea typeface="华文新魏" pitchFamily="2" charset="-122"/>
              </a:rPr>
              <a:t>给服务器添加信息（例如，注释）</a:t>
            </a:r>
          </a:p>
          <a:p>
            <a:pPr eaLnBrk="1" hangingPunct="1">
              <a:lnSpc>
                <a:spcPct val="90000"/>
              </a:lnSpc>
              <a:buFont typeface="Wingdings" pitchFamily="2" charset="2"/>
              <a:buNone/>
              <a:tabLst>
                <a:tab pos="2147888" algn="l"/>
              </a:tabLst>
            </a:pPr>
            <a:r>
              <a:rPr lang="en-US" altLang="zh-CN" dirty="0" smtClean="0">
                <a:latin typeface="华文新魏" pitchFamily="2" charset="-122"/>
                <a:ea typeface="华文新魏" pitchFamily="2" charset="-122"/>
              </a:rPr>
              <a:t>PUT        	</a:t>
            </a:r>
            <a:r>
              <a:rPr lang="zh-CN" altLang="en-US" dirty="0" smtClean="0">
                <a:latin typeface="华文新魏" pitchFamily="2" charset="-122"/>
                <a:ea typeface="华文新魏" pitchFamily="2" charset="-122"/>
              </a:rPr>
              <a:t>在指明的 </a:t>
            </a:r>
            <a:r>
              <a:rPr lang="en-US" altLang="zh-CN" dirty="0" smtClean="0">
                <a:latin typeface="华文新魏" pitchFamily="2" charset="-122"/>
                <a:ea typeface="华文新魏" pitchFamily="2" charset="-122"/>
              </a:rPr>
              <a:t>URL</a:t>
            </a:r>
            <a:r>
              <a:rPr lang="zh-CN" altLang="en-US" dirty="0" smtClean="0">
                <a:latin typeface="华文新魏" pitchFamily="2" charset="-122"/>
                <a:ea typeface="华文新魏" pitchFamily="2" charset="-122"/>
              </a:rPr>
              <a:t>下存储一个文档</a:t>
            </a:r>
          </a:p>
          <a:p>
            <a:pPr eaLnBrk="1" hangingPunct="1">
              <a:lnSpc>
                <a:spcPct val="90000"/>
              </a:lnSpc>
              <a:buFont typeface="Wingdings" pitchFamily="2" charset="2"/>
              <a:buNone/>
              <a:tabLst>
                <a:tab pos="2147888" algn="l"/>
              </a:tabLst>
            </a:pPr>
            <a:r>
              <a:rPr lang="en-US" altLang="zh-CN" dirty="0" smtClean="0">
                <a:latin typeface="华文新魏" pitchFamily="2" charset="-122"/>
                <a:ea typeface="华文新魏" pitchFamily="2" charset="-122"/>
              </a:rPr>
              <a:t>DELETE  	</a:t>
            </a:r>
            <a:r>
              <a:rPr lang="zh-CN" altLang="en-US" dirty="0" smtClean="0">
                <a:latin typeface="华文新魏" pitchFamily="2" charset="-122"/>
                <a:ea typeface="华文新魏" pitchFamily="2" charset="-122"/>
              </a:rPr>
              <a:t>删除指明的 </a:t>
            </a:r>
            <a:r>
              <a:rPr lang="en-US" altLang="zh-CN" dirty="0" smtClean="0">
                <a:latin typeface="华文新魏" pitchFamily="2" charset="-122"/>
                <a:ea typeface="华文新魏" pitchFamily="2" charset="-122"/>
              </a:rPr>
              <a:t>URL</a:t>
            </a:r>
            <a:r>
              <a:rPr lang="zh-CN" altLang="en-US" dirty="0" smtClean="0">
                <a:latin typeface="华文新魏" pitchFamily="2" charset="-122"/>
                <a:ea typeface="华文新魏" pitchFamily="2" charset="-122"/>
              </a:rPr>
              <a:t>所标志的资源</a:t>
            </a:r>
          </a:p>
          <a:p>
            <a:pPr eaLnBrk="1" hangingPunct="1">
              <a:lnSpc>
                <a:spcPct val="90000"/>
              </a:lnSpc>
              <a:buFont typeface="Wingdings" pitchFamily="2" charset="2"/>
              <a:buNone/>
              <a:tabLst>
                <a:tab pos="2147888" algn="l"/>
              </a:tabLst>
            </a:pPr>
            <a:r>
              <a:rPr lang="en-US" altLang="zh-CN" dirty="0" smtClean="0">
                <a:latin typeface="华文新魏" pitchFamily="2" charset="-122"/>
                <a:ea typeface="华文新魏" pitchFamily="2" charset="-122"/>
              </a:rPr>
              <a:t>TRACE       	</a:t>
            </a:r>
            <a:r>
              <a:rPr lang="zh-CN" altLang="en-US" dirty="0" smtClean="0">
                <a:latin typeface="华文新魏" pitchFamily="2" charset="-122"/>
                <a:ea typeface="华文新魏" pitchFamily="2" charset="-122"/>
              </a:rPr>
              <a:t>用来进行环回测试的请求报文</a:t>
            </a:r>
          </a:p>
          <a:p>
            <a:pPr eaLnBrk="1" hangingPunct="1">
              <a:lnSpc>
                <a:spcPct val="90000"/>
              </a:lnSpc>
              <a:buFont typeface="Wingdings" pitchFamily="2" charset="2"/>
              <a:buNone/>
              <a:tabLst>
                <a:tab pos="2147888" algn="l"/>
              </a:tabLst>
            </a:pPr>
            <a:r>
              <a:rPr lang="en-US" altLang="zh-CN" dirty="0" smtClean="0">
                <a:latin typeface="华文新魏" pitchFamily="2" charset="-122"/>
                <a:ea typeface="华文新魏" pitchFamily="2" charset="-122"/>
              </a:rPr>
              <a:t>CONNECT	</a:t>
            </a:r>
            <a:r>
              <a:rPr lang="zh-CN" altLang="en-US" dirty="0" smtClean="0">
                <a:latin typeface="华文新魏" pitchFamily="2" charset="-122"/>
                <a:ea typeface="华文新魏" pitchFamily="2" charset="-122"/>
              </a:rPr>
              <a:t>用于代理服务器</a:t>
            </a:r>
          </a:p>
        </p:txBody>
      </p:sp>
      <p:sp>
        <p:nvSpPr>
          <p:cNvPr id="92164" name="Line 4"/>
          <p:cNvSpPr>
            <a:spLocks noChangeShapeType="1"/>
          </p:cNvSpPr>
          <p:nvPr/>
        </p:nvSpPr>
        <p:spPr bwMode="auto">
          <a:xfrm>
            <a:off x="395536" y="2060848"/>
            <a:ext cx="8496300" cy="0"/>
          </a:xfrm>
          <a:prstGeom prst="line">
            <a:avLst/>
          </a:prstGeom>
          <a:noFill/>
          <a:ln w="28575">
            <a:solidFill>
              <a:srgbClr val="333399"/>
            </a:solidFill>
            <a:round/>
            <a:headEnd/>
            <a:tailEnd/>
          </a:ln>
        </p:spPr>
        <p:txBody>
          <a:bodyPr/>
          <a:lstStyle/>
          <a:p>
            <a:endParaRPr lang="zh-CN" altLang="en-US"/>
          </a:p>
        </p:txBody>
      </p:sp>
      <p:sp>
        <p:nvSpPr>
          <p:cNvPr id="92165" name="Line 5"/>
          <p:cNvSpPr>
            <a:spLocks noChangeShapeType="1"/>
          </p:cNvSpPr>
          <p:nvPr/>
        </p:nvSpPr>
        <p:spPr bwMode="auto">
          <a:xfrm rot="5400000">
            <a:off x="485230" y="3606280"/>
            <a:ext cx="4465637" cy="0"/>
          </a:xfrm>
          <a:prstGeom prst="line">
            <a:avLst/>
          </a:prstGeom>
          <a:noFill/>
          <a:ln w="28575">
            <a:solidFill>
              <a:srgbClr val="333399"/>
            </a:solidFill>
            <a:round/>
            <a:headEnd/>
            <a:tailEnd/>
          </a:ln>
        </p:spPr>
        <p:txBody>
          <a:bodyPr/>
          <a:lstStyle/>
          <a:p>
            <a:endParaRPr lang="zh-CN" altLang="en-US"/>
          </a:p>
        </p:txBody>
      </p:sp>
      <p:sp>
        <p:nvSpPr>
          <p:cNvPr id="92167" name="灯片编号占位符 7"/>
          <p:cNvSpPr>
            <a:spLocks noGrp="1"/>
          </p:cNvSpPr>
          <p:nvPr>
            <p:ph type="sldNum" sz="quarter" idx="12"/>
          </p:nvPr>
        </p:nvSpPr>
        <p:spPr>
          <a:noFill/>
        </p:spPr>
        <p:txBody>
          <a:bodyPr/>
          <a:lstStyle/>
          <a:p>
            <a:fld id="{EC10274B-A625-4457-BA10-2931A943D171}" type="slidenum">
              <a:rPr lang="en-US" altLang="zh-CN" smtClean="0"/>
              <a:pPr/>
              <a:t>66</a:t>
            </a:fld>
            <a:endParaRPr lang="en-US" altLang="zh-CN"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404664"/>
            <a:ext cx="7413625" cy="5259387"/>
          </a:xfrm>
        </p:spPr>
        <p:txBody>
          <a:bodyPr/>
          <a:lstStyle/>
          <a:p>
            <a:pPr eaLnBrk="1" hangingPunct="1">
              <a:defRPr/>
            </a:pPr>
            <a:r>
              <a:rPr lang="en-US" altLang="zh-CN" sz="2400" b="1" u="sng" dirty="0" smtClean="0">
                <a:ea typeface="华文新魏" pitchFamily="2" charset="-122"/>
              </a:rPr>
              <a:t>HTTP</a:t>
            </a:r>
            <a:r>
              <a:rPr lang="zh-CN" altLang="zh-CN" sz="2400" b="1" u="sng" dirty="0" smtClean="0">
                <a:ea typeface="华文新魏" pitchFamily="2" charset="-122"/>
              </a:rPr>
              <a:t>应答报文结构</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A7D9CC2C-320A-4759-8EDA-3C8FBA84A945}" type="slidenum">
              <a:rPr lang="zh-CN" altLang="en-US">
                <a:solidFill>
                  <a:srgbClr val="000000"/>
                </a:solidFill>
              </a:rPr>
              <a:pPr>
                <a:defRPr/>
              </a:pPr>
              <a:t>67</a:t>
            </a:fld>
            <a:endParaRPr lang="en-US" altLang="zh-CN">
              <a:solidFill>
                <a:srgbClr val="000000"/>
              </a:solidFill>
            </a:endParaRPr>
          </a:p>
        </p:txBody>
      </p:sp>
      <p:sp>
        <p:nvSpPr>
          <p:cNvPr id="717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mtClean="0">
              <a:solidFill>
                <a:srgbClr val="3333CC"/>
              </a:solidFill>
              <a:latin typeface="Arial" charset="0"/>
              <a:ea typeface="华文行楷" pitchFamily="2" charset="-122"/>
            </a:endParaRPr>
          </a:p>
        </p:txBody>
      </p:sp>
      <p:graphicFrame>
        <p:nvGraphicFramePr>
          <p:cNvPr id="7170" name="Object 6" descr="蓝色面巾纸"/>
          <p:cNvGraphicFramePr>
            <a:graphicFrameLocks noChangeAspect="1"/>
          </p:cNvGraphicFramePr>
          <p:nvPr/>
        </p:nvGraphicFramePr>
        <p:xfrm>
          <a:off x="899592" y="1124744"/>
          <a:ext cx="6984776" cy="5249396"/>
        </p:xfrm>
        <a:graphic>
          <a:graphicData uri="http://schemas.openxmlformats.org/presentationml/2006/ole">
            <p:oleObj spid="_x0000_s361474" name="Visio" r:id="rId3" imgW="3863711" imgH="2898450" progId="Visio.Drawing.11">
              <p:embed/>
            </p:oleObj>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Grp="1" noChangeArrowheads="1"/>
          </p:cNvSpPr>
          <p:nvPr>
            <p:ph type="title" idx="4294967295"/>
          </p:nvPr>
        </p:nvSpPr>
        <p:spPr>
          <a:xfrm>
            <a:off x="179512" y="188640"/>
            <a:ext cx="7793037" cy="839787"/>
          </a:xfrm>
        </p:spPr>
        <p:txBody>
          <a:bodyPr/>
          <a:lstStyle/>
          <a:p>
            <a:pPr algn="l" eaLnBrk="1" hangingPunct="1">
              <a:buFont typeface="Arial" pitchFamily="34" charset="0"/>
              <a:buChar char="•"/>
            </a:pPr>
            <a:r>
              <a:rPr lang="en-US" altLang="zh-CN" sz="3200" u="sng" dirty="0" smtClean="0"/>
              <a:t> HTTP </a:t>
            </a:r>
            <a:r>
              <a:rPr lang="zh-CN" altLang="en-US" sz="3200" u="sng" dirty="0" smtClean="0"/>
              <a:t>的报文结构（响应报文） </a:t>
            </a:r>
          </a:p>
        </p:txBody>
      </p:sp>
      <p:sp>
        <p:nvSpPr>
          <p:cNvPr id="95288" name="Text Box 56"/>
          <p:cNvSpPr txBox="1">
            <a:spLocks noChangeArrowheads="1"/>
          </p:cNvSpPr>
          <p:nvPr/>
        </p:nvSpPr>
        <p:spPr bwMode="auto">
          <a:xfrm>
            <a:off x="467544" y="4869160"/>
            <a:ext cx="8208963" cy="1200329"/>
          </a:xfrm>
          <a:prstGeom prst="rect">
            <a:avLst/>
          </a:prstGeom>
          <a:noFill/>
          <a:ln w="9525">
            <a:noFill/>
            <a:miter lim="800000"/>
            <a:headEnd/>
            <a:tailEnd/>
          </a:ln>
        </p:spPr>
        <p:txBody>
          <a:bodyPr>
            <a:spAutoFit/>
          </a:bodyPr>
          <a:lstStyle/>
          <a:p>
            <a:r>
              <a:rPr lang="zh-CN" altLang="en-US" sz="2400" b="1" dirty="0">
                <a:latin typeface="华文新魏" pitchFamily="2" charset="-122"/>
                <a:ea typeface="华文新魏" pitchFamily="2" charset="-122"/>
              </a:rPr>
              <a:t>响应报文的开始行是状态行。</a:t>
            </a:r>
          </a:p>
          <a:p>
            <a:r>
              <a:rPr lang="zh-CN" altLang="en-US" sz="2400" b="1" dirty="0">
                <a:latin typeface="华文新魏" pitchFamily="2" charset="-122"/>
                <a:ea typeface="华文新魏" pitchFamily="2" charset="-122"/>
              </a:rPr>
              <a:t>状态行包括三项内容，即 </a:t>
            </a:r>
            <a:r>
              <a:rPr lang="en-US" altLang="zh-CN" sz="2400" b="1" dirty="0">
                <a:solidFill>
                  <a:srgbClr val="FF0000"/>
                </a:solidFill>
                <a:latin typeface="华文新魏" pitchFamily="2" charset="-122"/>
                <a:ea typeface="华文新魏" pitchFamily="2" charset="-122"/>
              </a:rPr>
              <a:t>HTTP </a:t>
            </a:r>
            <a:r>
              <a:rPr lang="zh-CN" altLang="en-US" sz="2400" b="1" dirty="0">
                <a:solidFill>
                  <a:srgbClr val="FF0000"/>
                </a:solidFill>
                <a:latin typeface="华文新魏" pitchFamily="2" charset="-122"/>
                <a:ea typeface="华文新魏" pitchFamily="2" charset="-122"/>
              </a:rPr>
              <a:t>的版本</a:t>
            </a:r>
            <a:r>
              <a:rPr lang="zh-CN" altLang="en-US" sz="2400" b="1" dirty="0">
                <a:latin typeface="华文新魏" pitchFamily="2" charset="-122"/>
                <a:ea typeface="华文新魏" pitchFamily="2" charset="-122"/>
              </a:rPr>
              <a:t>，</a:t>
            </a:r>
            <a:r>
              <a:rPr lang="zh-CN" altLang="en-US" sz="2400" b="1" dirty="0">
                <a:solidFill>
                  <a:srgbClr val="FF0000"/>
                </a:solidFill>
                <a:latin typeface="华文新魏" pitchFamily="2" charset="-122"/>
                <a:ea typeface="华文新魏" pitchFamily="2" charset="-122"/>
              </a:rPr>
              <a:t>状态码</a:t>
            </a:r>
            <a:r>
              <a:rPr lang="zh-CN" altLang="en-US" sz="2400" b="1" dirty="0">
                <a:latin typeface="华文新魏" pitchFamily="2" charset="-122"/>
                <a:ea typeface="华文新魏" pitchFamily="2" charset="-122"/>
              </a:rPr>
              <a:t>，以及</a:t>
            </a:r>
            <a:r>
              <a:rPr lang="zh-CN" altLang="en-US" sz="2400" b="1" dirty="0">
                <a:solidFill>
                  <a:srgbClr val="FF0000"/>
                </a:solidFill>
                <a:latin typeface="华文新魏" pitchFamily="2" charset="-122"/>
                <a:ea typeface="华文新魏" pitchFamily="2" charset="-122"/>
              </a:rPr>
              <a:t>解释状态码的简单短语</a:t>
            </a:r>
            <a:r>
              <a:rPr lang="zh-CN" altLang="en-US" sz="2400" b="1" dirty="0">
                <a:latin typeface="华文新魏" pitchFamily="2" charset="-122"/>
                <a:ea typeface="华文新魏" pitchFamily="2" charset="-122"/>
              </a:rPr>
              <a:t>。 </a:t>
            </a:r>
          </a:p>
        </p:txBody>
      </p:sp>
      <p:grpSp>
        <p:nvGrpSpPr>
          <p:cNvPr id="61" name="组合 60"/>
          <p:cNvGrpSpPr/>
          <p:nvPr/>
        </p:nvGrpSpPr>
        <p:grpSpPr>
          <a:xfrm>
            <a:off x="374650" y="1052513"/>
            <a:ext cx="7869238" cy="3614737"/>
            <a:chOff x="374650" y="1052513"/>
            <a:chExt cx="7869238" cy="3614737"/>
          </a:xfrm>
        </p:grpSpPr>
        <p:sp>
          <p:nvSpPr>
            <p:cNvPr id="95234" name="Rectangle 2"/>
            <p:cNvSpPr>
              <a:spLocks noChangeArrowheads="1"/>
            </p:cNvSpPr>
            <p:nvPr/>
          </p:nvSpPr>
          <p:spPr bwMode="auto">
            <a:xfrm>
              <a:off x="1884363" y="2935288"/>
              <a:ext cx="3136900" cy="407987"/>
            </a:xfrm>
            <a:prstGeom prst="rect">
              <a:avLst/>
            </a:prstGeom>
            <a:solidFill>
              <a:srgbClr val="FFFF99"/>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35" name="Rectangle 3"/>
            <p:cNvSpPr>
              <a:spLocks noChangeArrowheads="1"/>
            </p:cNvSpPr>
            <p:nvPr/>
          </p:nvSpPr>
          <p:spPr bwMode="auto">
            <a:xfrm>
              <a:off x="1884363" y="2119313"/>
              <a:ext cx="3136900" cy="407987"/>
            </a:xfrm>
            <a:prstGeom prst="rect">
              <a:avLst/>
            </a:prstGeom>
            <a:solidFill>
              <a:srgbClr val="FFFF99"/>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36" name="Rectangle 4"/>
            <p:cNvSpPr>
              <a:spLocks noChangeArrowheads="1"/>
            </p:cNvSpPr>
            <p:nvPr/>
          </p:nvSpPr>
          <p:spPr bwMode="auto">
            <a:xfrm>
              <a:off x="1884363" y="1712913"/>
              <a:ext cx="4802187" cy="406400"/>
            </a:xfrm>
            <a:prstGeom prst="rect">
              <a:avLst/>
            </a:prstGeom>
            <a:solidFill>
              <a:srgbClr val="FFFF99"/>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38" name="Rectangle 6"/>
            <p:cNvSpPr>
              <a:spLocks noChangeArrowheads="1"/>
            </p:cNvSpPr>
            <p:nvPr/>
          </p:nvSpPr>
          <p:spPr bwMode="auto">
            <a:xfrm>
              <a:off x="4133850" y="2944813"/>
              <a:ext cx="887413" cy="388937"/>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39" name="Rectangle 7"/>
            <p:cNvSpPr>
              <a:spLocks noChangeArrowheads="1"/>
            </p:cNvSpPr>
            <p:nvPr/>
          </p:nvSpPr>
          <p:spPr bwMode="auto">
            <a:xfrm>
              <a:off x="1890713" y="3362325"/>
              <a:ext cx="909637" cy="387350"/>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40" name="Rectangle 8"/>
            <p:cNvSpPr>
              <a:spLocks noChangeArrowheads="1"/>
            </p:cNvSpPr>
            <p:nvPr/>
          </p:nvSpPr>
          <p:spPr bwMode="auto">
            <a:xfrm>
              <a:off x="4133850" y="2128838"/>
              <a:ext cx="887413" cy="398462"/>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41" name="Rectangle 9"/>
            <p:cNvSpPr>
              <a:spLocks noChangeArrowheads="1"/>
            </p:cNvSpPr>
            <p:nvPr/>
          </p:nvSpPr>
          <p:spPr bwMode="auto">
            <a:xfrm>
              <a:off x="3578225" y="2944813"/>
              <a:ext cx="120650" cy="398462"/>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42" name="Rectangle 10"/>
            <p:cNvSpPr>
              <a:spLocks noChangeArrowheads="1"/>
            </p:cNvSpPr>
            <p:nvPr/>
          </p:nvSpPr>
          <p:spPr bwMode="auto">
            <a:xfrm>
              <a:off x="3578225" y="2128838"/>
              <a:ext cx="111125" cy="398462"/>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43" name="Line 11"/>
            <p:cNvSpPr>
              <a:spLocks noChangeShapeType="1"/>
            </p:cNvSpPr>
            <p:nvPr/>
          </p:nvSpPr>
          <p:spPr bwMode="auto">
            <a:xfrm>
              <a:off x="3440113" y="2935288"/>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44" name="Line 12"/>
            <p:cNvSpPr>
              <a:spLocks noChangeShapeType="1"/>
            </p:cNvSpPr>
            <p:nvPr/>
          </p:nvSpPr>
          <p:spPr bwMode="auto">
            <a:xfrm>
              <a:off x="4133850" y="2935288"/>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45" name="Line 13"/>
            <p:cNvSpPr>
              <a:spLocks noChangeShapeType="1"/>
            </p:cNvSpPr>
            <p:nvPr/>
          </p:nvSpPr>
          <p:spPr bwMode="auto">
            <a:xfrm>
              <a:off x="3578225" y="2935288"/>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46" name="Rectangle 14"/>
            <p:cNvSpPr>
              <a:spLocks noChangeArrowheads="1"/>
            </p:cNvSpPr>
            <p:nvPr/>
          </p:nvSpPr>
          <p:spPr bwMode="auto">
            <a:xfrm>
              <a:off x="5770563" y="1722438"/>
              <a:ext cx="915987" cy="396875"/>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47" name="Rectangle 15"/>
            <p:cNvSpPr>
              <a:spLocks noChangeArrowheads="1"/>
            </p:cNvSpPr>
            <p:nvPr/>
          </p:nvSpPr>
          <p:spPr bwMode="auto">
            <a:xfrm>
              <a:off x="4438650" y="1722438"/>
              <a:ext cx="111125" cy="396875"/>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48" name="Rectangle 16"/>
            <p:cNvSpPr>
              <a:spLocks noChangeArrowheads="1"/>
            </p:cNvSpPr>
            <p:nvPr/>
          </p:nvSpPr>
          <p:spPr bwMode="auto">
            <a:xfrm>
              <a:off x="3106738" y="1722438"/>
              <a:ext cx="111125" cy="396875"/>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49" name="Text Box 17"/>
            <p:cNvSpPr txBox="1">
              <a:spLocks noChangeArrowheads="1"/>
            </p:cNvSpPr>
            <p:nvPr/>
          </p:nvSpPr>
          <p:spPr bwMode="auto">
            <a:xfrm>
              <a:off x="2055813" y="1701800"/>
              <a:ext cx="903287"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版   本</a:t>
              </a:r>
            </a:p>
          </p:txBody>
        </p:sp>
        <p:sp>
          <p:nvSpPr>
            <p:cNvPr id="95250" name="Line 18"/>
            <p:cNvSpPr>
              <a:spLocks noChangeShapeType="1"/>
            </p:cNvSpPr>
            <p:nvPr/>
          </p:nvSpPr>
          <p:spPr bwMode="auto">
            <a:xfrm>
              <a:off x="3106738"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51" name="Line 19"/>
            <p:cNvSpPr>
              <a:spLocks noChangeShapeType="1"/>
            </p:cNvSpPr>
            <p:nvPr/>
          </p:nvSpPr>
          <p:spPr bwMode="auto">
            <a:xfrm>
              <a:off x="3217863"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52" name="Line 20"/>
            <p:cNvSpPr>
              <a:spLocks noChangeShapeType="1"/>
            </p:cNvSpPr>
            <p:nvPr/>
          </p:nvSpPr>
          <p:spPr bwMode="auto">
            <a:xfrm>
              <a:off x="4438650"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53" name="Line 21"/>
            <p:cNvSpPr>
              <a:spLocks noChangeShapeType="1"/>
            </p:cNvSpPr>
            <p:nvPr/>
          </p:nvSpPr>
          <p:spPr bwMode="auto">
            <a:xfrm>
              <a:off x="4549775"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54" name="Line 22"/>
            <p:cNvSpPr>
              <a:spLocks noChangeShapeType="1"/>
            </p:cNvSpPr>
            <p:nvPr/>
          </p:nvSpPr>
          <p:spPr bwMode="auto">
            <a:xfrm>
              <a:off x="5770563" y="1712913"/>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55" name="Text Box 23"/>
            <p:cNvSpPr txBox="1">
              <a:spLocks noChangeArrowheads="1"/>
            </p:cNvSpPr>
            <p:nvPr/>
          </p:nvSpPr>
          <p:spPr bwMode="auto">
            <a:xfrm>
              <a:off x="3348038" y="1687513"/>
              <a:ext cx="946150"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状态码</a:t>
              </a:r>
            </a:p>
          </p:txBody>
        </p:sp>
        <p:sp>
          <p:nvSpPr>
            <p:cNvPr id="95256" name="Text Box 24"/>
            <p:cNvSpPr txBox="1">
              <a:spLocks noChangeArrowheads="1"/>
            </p:cNvSpPr>
            <p:nvPr/>
          </p:nvSpPr>
          <p:spPr bwMode="auto">
            <a:xfrm>
              <a:off x="4676775" y="1701800"/>
              <a:ext cx="903288"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短   语</a:t>
              </a:r>
            </a:p>
          </p:txBody>
        </p:sp>
        <p:sp>
          <p:nvSpPr>
            <p:cNvPr id="95257" name="Text Box 25"/>
            <p:cNvSpPr txBox="1">
              <a:spLocks noChangeArrowheads="1"/>
            </p:cNvSpPr>
            <p:nvPr/>
          </p:nvSpPr>
          <p:spPr bwMode="auto">
            <a:xfrm>
              <a:off x="1892300" y="2114550"/>
              <a:ext cx="1454150"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首部字段名</a:t>
              </a:r>
            </a:p>
          </p:txBody>
        </p:sp>
        <p:sp>
          <p:nvSpPr>
            <p:cNvPr id="95258" name="Line 26"/>
            <p:cNvSpPr>
              <a:spLocks noChangeShapeType="1"/>
            </p:cNvSpPr>
            <p:nvPr/>
          </p:nvSpPr>
          <p:spPr bwMode="auto">
            <a:xfrm>
              <a:off x="3440113" y="2119313"/>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59" name="Line 27"/>
            <p:cNvSpPr>
              <a:spLocks noChangeShapeType="1"/>
            </p:cNvSpPr>
            <p:nvPr/>
          </p:nvSpPr>
          <p:spPr bwMode="auto">
            <a:xfrm>
              <a:off x="4133850" y="2119313"/>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60" name="Text Box 28"/>
            <p:cNvSpPr txBox="1">
              <a:spLocks noChangeArrowheads="1"/>
            </p:cNvSpPr>
            <p:nvPr/>
          </p:nvSpPr>
          <p:spPr bwMode="auto">
            <a:xfrm>
              <a:off x="5251450" y="2530475"/>
              <a:ext cx="947738"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首部行</a:t>
              </a:r>
            </a:p>
          </p:txBody>
        </p:sp>
        <p:sp>
          <p:nvSpPr>
            <p:cNvPr id="95261" name="Line 29"/>
            <p:cNvSpPr>
              <a:spLocks noChangeShapeType="1"/>
            </p:cNvSpPr>
            <p:nvPr/>
          </p:nvSpPr>
          <p:spPr bwMode="auto">
            <a:xfrm>
              <a:off x="3578225" y="2119313"/>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62" name="Text Box 30"/>
            <p:cNvSpPr txBox="1">
              <a:spLocks noChangeArrowheads="1"/>
            </p:cNvSpPr>
            <p:nvPr/>
          </p:nvSpPr>
          <p:spPr bwMode="auto">
            <a:xfrm>
              <a:off x="3367088" y="2116138"/>
              <a:ext cx="268287" cy="396875"/>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a:t>
              </a:r>
            </a:p>
          </p:txBody>
        </p:sp>
        <p:sp>
          <p:nvSpPr>
            <p:cNvPr id="95263" name="Text Box 31"/>
            <p:cNvSpPr txBox="1">
              <a:spLocks noChangeArrowheads="1"/>
            </p:cNvSpPr>
            <p:nvPr/>
          </p:nvSpPr>
          <p:spPr bwMode="auto">
            <a:xfrm>
              <a:off x="3700463" y="2122488"/>
              <a:ext cx="438150"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值</a:t>
              </a:r>
            </a:p>
          </p:txBody>
        </p:sp>
        <p:sp>
          <p:nvSpPr>
            <p:cNvPr id="95264" name="Text Box 32"/>
            <p:cNvSpPr txBox="1">
              <a:spLocks noChangeArrowheads="1"/>
            </p:cNvSpPr>
            <p:nvPr/>
          </p:nvSpPr>
          <p:spPr bwMode="auto">
            <a:xfrm>
              <a:off x="1887538" y="2922588"/>
              <a:ext cx="1455737"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首部字段名</a:t>
              </a:r>
            </a:p>
          </p:txBody>
        </p:sp>
        <p:sp>
          <p:nvSpPr>
            <p:cNvPr id="95265" name="Text Box 33"/>
            <p:cNvSpPr txBox="1">
              <a:spLocks noChangeArrowheads="1"/>
            </p:cNvSpPr>
            <p:nvPr/>
          </p:nvSpPr>
          <p:spPr bwMode="auto">
            <a:xfrm>
              <a:off x="3724275" y="2935288"/>
              <a:ext cx="439738"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值</a:t>
              </a:r>
            </a:p>
          </p:txBody>
        </p:sp>
        <p:sp>
          <p:nvSpPr>
            <p:cNvPr id="95266" name="Text Box 34"/>
            <p:cNvSpPr txBox="1">
              <a:spLocks noChangeArrowheads="1"/>
            </p:cNvSpPr>
            <p:nvPr/>
          </p:nvSpPr>
          <p:spPr bwMode="auto">
            <a:xfrm>
              <a:off x="3328988" y="3554413"/>
              <a:ext cx="268287" cy="396875"/>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a:t>
              </a:r>
            </a:p>
          </p:txBody>
        </p:sp>
        <p:sp>
          <p:nvSpPr>
            <p:cNvPr id="95267" name="Text Box 35"/>
            <p:cNvSpPr txBox="1">
              <a:spLocks noChangeArrowheads="1"/>
            </p:cNvSpPr>
            <p:nvPr/>
          </p:nvSpPr>
          <p:spPr bwMode="auto">
            <a:xfrm rot="-5400000">
              <a:off x="2634457" y="2559844"/>
              <a:ext cx="439737" cy="396875"/>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a:t>
              </a:r>
            </a:p>
          </p:txBody>
        </p:sp>
        <p:sp>
          <p:nvSpPr>
            <p:cNvPr id="95268" name="AutoShape 36"/>
            <p:cNvSpPr>
              <a:spLocks/>
            </p:cNvSpPr>
            <p:nvPr/>
          </p:nvSpPr>
          <p:spPr bwMode="auto">
            <a:xfrm>
              <a:off x="5091113" y="2171700"/>
              <a:ext cx="222250" cy="1171575"/>
            </a:xfrm>
            <a:prstGeom prst="rightBrace">
              <a:avLst>
                <a:gd name="adj1" fmla="val 43929"/>
                <a:gd name="adj2" fmla="val 50000"/>
              </a:avLst>
            </a:prstGeom>
            <a:noFill/>
            <a:ln w="19050">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69" name="Rectangle 37"/>
            <p:cNvSpPr>
              <a:spLocks noChangeArrowheads="1"/>
            </p:cNvSpPr>
            <p:nvPr/>
          </p:nvSpPr>
          <p:spPr bwMode="auto">
            <a:xfrm>
              <a:off x="1884363" y="3749675"/>
              <a:ext cx="4997450" cy="917575"/>
            </a:xfrm>
            <a:prstGeom prst="rect">
              <a:avLst/>
            </a:prstGeom>
            <a:solidFill>
              <a:srgbClr val="FFCCFF"/>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70" name="Text Box 38"/>
            <p:cNvSpPr txBox="1">
              <a:spLocks noChangeArrowheads="1"/>
            </p:cNvSpPr>
            <p:nvPr/>
          </p:nvSpPr>
          <p:spPr bwMode="auto">
            <a:xfrm>
              <a:off x="2970213" y="3843338"/>
              <a:ext cx="2724150" cy="701675"/>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实体主体</a:t>
              </a:r>
            </a:p>
            <a:p>
              <a:pPr algn="ctr"/>
              <a:r>
                <a:rPr kumimoji="1" lang="zh-CN" altLang="en-US" sz="2000" b="1">
                  <a:latin typeface="华文新魏" pitchFamily="2" charset="-122"/>
                  <a:ea typeface="华文新魏" pitchFamily="2" charset="-122"/>
                </a:rPr>
                <a:t>（有些响应报文不用）</a:t>
              </a:r>
            </a:p>
          </p:txBody>
        </p:sp>
        <p:sp>
          <p:nvSpPr>
            <p:cNvPr id="95271" name="Text Box 39"/>
            <p:cNvSpPr txBox="1">
              <a:spLocks noChangeArrowheads="1"/>
            </p:cNvSpPr>
            <p:nvPr/>
          </p:nvSpPr>
          <p:spPr bwMode="auto">
            <a:xfrm>
              <a:off x="6650038" y="1701800"/>
              <a:ext cx="946150"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状态行</a:t>
              </a:r>
            </a:p>
          </p:txBody>
        </p:sp>
        <p:sp>
          <p:nvSpPr>
            <p:cNvPr id="95272" name="Line 40"/>
            <p:cNvSpPr>
              <a:spLocks noChangeShapeType="1"/>
            </p:cNvSpPr>
            <p:nvPr/>
          </p:nvSpPr>
          <p:spPr bwMode="auto">
            <a:xfrm>
              <a:off x="1884363" y="2527300"/>
              <a:ext cx="0" cy="407988"/>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73" name="Line 41"/>
            <p:cNvSpPr>
              <a:spLocks noChangeShapeType="1"/>
            </p:cNvSpPr>
            <p:nvPr/>
          </p:nvSpPr>
          <p:spPr bwMode="auto">
            <a:xfrm>
              <a:off x="1884363" y="3343275"/>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74" name="Line 42"/>
            <p:cNvSpPr>
              <a:spLocks noChangeShapeType="1"/>
            </p:cNvSpPr>
            <p:nvPr/>
          </p:nvSpPr>
          <p:spPr bwMode="auto">
            <a:xfrm>
              <a:off x="2800350" y="3343275"/>
              <a:ext cx="0" cy="40640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75" name="Line 43"/>
            <p:cNvSpPr>
              <a:spLocks noChangeShapeType="1"/>
            </p:cNvSpPr>
            <p:nvPr/>
          </p:nvSpPr>
          <p:spPr bwMode="auto">
            <a:xfrm>
              <a:off x="5021263" y="2527300"/>
              <a:ext cx="0" cy="407988"/>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76" name="Text Box 44"/>
            <p:cNvSpPr txBox="1">
              <a:spLocks noChangeArrowheads="1"/>
            </p:cNvSpPr>
            <p:nvPr/>
          </p:nvSpPr>
          <p:spPr bwMode="auto">
            <a:xfrm>
              <a:off x="3449638" y="1052513"/>
              <a:ext cx="697627"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空格</a:t>
              </a:r>
            </a:p>
          </p:txBody>
        </p:sp>
        <p:sp>
          <p:nvSpPr>
            <p:cNvPr id="95277" name="Text Box 45"/>
            <p:cNvSpPr txBox="1">
              <a:spLocks noChangeArrowheads="1"/>
            </p:cNvSpPr>
            <p:nvPr/>
          </p:nvSpPr>
          <p:spPr bwMode="auto">
            <a:xfrm>
              <a:off x="5386388" y="1052513"/>
              <a:ext cx="1201737"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回车换行</a:t>
              </a:r>
            </a:p>
          </p:txBody>
        </p:sp>
        <p:sp>
          <p:nvSpPr>
            <p:cNvPr id="95278" name="Line 46"/>
            <p:cNvSpPr>
              <a:spLocks noChangeShapeType="1"/>
            </p:cNvSpPr>
            <p:nvPr/>
          </p:nvSpPr>
          <p:spPr bwMode="auto">
            <a:xfrm>
              <a:off x="4059238" y="1406525"/>
              <a:ext cx="407987" cy="306388"/>
            </a:xfrm>
            <a:prstGeom prst="line">
              <a:avLst/>
            </a:prstGeom>
            <a:noFill/>
            <a:ln w="19050">
              <a:solidFill>
                <a:srgbClr val="333399"/>
              </a:solidFill>
              <a:round/>
              <a:headEnd/>
              <a:tailEnd type="triangle" w="sm" len="med"/>
            </a:ln>
          </p:spPr>
          <p:txBody>
            <a:bodyPr wrap="none" anchor="ctr"/>
            <a:lstStyle/>
            <a:p>
              <a:endParaRPr lang="zh-CN" altLang="en-US" b="1">
                <a:latin typeface="华文新魏" pitchFamily="2" charset="-122"/>
                <a:ea typeface="华文新魏" pitchFamily="2" charset="-122"/>
              </a:endParaRPr>
            </a:p>
          </p:txBody>
        </p:sp>
        <p:sp>
          <p:nvSpPr>
            <p:cNvPr id="95279" name="Line 47"/>
            <p:cNvSpPr>
              <a:spLocks noChangeShapeType="1"/>
            </p:cNvSpPr>
            <p:nvPr/>
          </p:nvSpPr>
          <p:spPr bwMode="auto">
            <a:xfrm flipH="1">
              <a:off x="3133725" y="1406525"/>
              <a:ext cx="444500" cy="306388"/>
            </a:xfrm>
            <a:prstGeom prst="line">
              <a:avLst/>
            </a:prstGeom>
            <a:noFill/>
            <a:ln w="19050">
              <a:solidFill>
                <a:srgbClr val="333399"/>
              </a:solidFill>
              <a:round/>
              <a:headEnd/>
              <a:tailEnd type="triangle" w="sm" len="med"/>
            </a:ln>
          </p:spPr>
          <p:txBody>
            <a:bodyPr wrap="none" anchor="ctr"/>
            <a:lstStyle/>
            <a:p>
              <a:endParaRPr lang="zh-CN" altLang="en-US" b="1">
                <a:latin typeface="华文新魏" pitchFamily="2" charset="-122"/>
                <a:ea typeface="华文新魏" pitchFamily="2" charset="-122"/>
              </a:endParaRPr>
            </a:p>
          </p:txBody>
        </p:sp>
        <p:sp>
          <p:nvSpPr>
            <p:cNvPr id="95280" name="Line 48"/>
            <p:cNvSpPr>
              <a:spLocks noChangeShapeType="1"/>
            </p:cNvSpPr>
            <p:nvPr/>
          </p:nvSpPr>
          <p:spPr bwMode="auto">
            <a:xfrm>
              <a:off x="5983288" y="1406525"/>
              <a:ext cx="222250" cy="306388"/>
            </a:xfrm>
            <a:prstGeom prst="line">
              <a:avLst/>
            </a:prstGeom>
            <a:noFill/>
            <a:ln w="19050">
              <a:solidFill>
                <a:srgbClr val="333399"/>
              </a:solidFill>
              <a:round/>
              <a:headEnd/>
              <a:tailEnd type="triangle" w="sm" len="med"/>
            </a:ln>
          </p:spPr>
          <p:txBody>
            <a:bodyPr wrap="none" anchor="ctr"/>
            <a:lstStyle/>
            <a:p>
              <a:endParaRPr lang="zh-CN" altLang="en-US" b="1">
                <a:latin typeface="华文新魏" pitchFamily="2" charset="-122"/>
                <a:ea typeface="华文新魏" pitchFamily="2" charset="-122"/>
              </a:endParaRPr>
            </a:p>
          </p:txBody>
        </p:sp>
        <p:sp>
          <p:nvSpPr>
            <p:cNvPr id="95281" name="Line 49"/>
            <p:cNvSpPr>
              <a:spLocks noChangeShapeType="1"/>
            </p:cNvSpPr>
            <p:nvPr/>
          </p:nvSpPr>
          <p:spPr bwMode="auto">
            <a:xfrm>
              <a:off x="3689350" y="2935288"/>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82" name="Line 50"/>
            <p:cNvSpPr>
              <a:spLocks noChangeShapeType="1"/>
            </p:cNvSpPr>
            <p:nvPr/>
          </p:nvSpPr>
          <p:spPr bwMode="auto">
            <a:xfrm>
              <a:off x="3689350" y="2119313"/>
              <a:ext cx="0" cy="4079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95283" name="Text Box 51"/>
            <p:cNvSpPr txBox="1">
              <a:spLocks noChangeArrowheads="1"/>
            </p:cNvSpPr>
            <p:nvPr/>
          </p:nvSpPr>
          <p:spPr bwMode="auto">
            <a:xfrm>
              <a:off x="3367088" y="2936875"/>
              <a:ext cx="268287" cy="396875"/>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a:t>
              </a:r>
            </a:p>
          </p:txBody>
        </p:sp>
        <p:sp>
          <p:nvSpPr>
            <p:cNvPr id="95284" name="Text Box 52"/>
            <p:cNvSpPr txBox="1">
              <a:spLocks noChangeArrowheads="1"/>
            </p:cNvSpPr>
            <p:nvPr/>
          </p:nvSpPr>
          <p:spPr bwMode="auto">
            <a:xfrm>
              <a:off x="5729288" y="1701800"/>
              <a:ext cx="771365"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CRLF</a:t>
              </a:r>
            </a:p>
          </p:txBody>
        </p:sp>
        <p:sp>
          <p:nvSpPr>
            <p:cNvPr id="95285" name="Text Box 53"/>
            <p:cNvSpPr txBox="1">
              <a:spLocks noChangeArrowheads="1"/>
            </p:cNvSpPr>
            <p:nvPr/>
          </p:nvSpPr>
          <p:spPr bwMode="auto">
            <a:xfrm>
              <a:off x="4148138" y="2943225"/>
              <a:ext cx="849312" cy="396875"/>
            </a:xfrm>
            <a:prstGeom prst="rect">
              <a:avLst/>
            </a:prstGeom>
            <a:noFill/>
            <a:ln w="9525">
              <a:noFill/>
              <a:miter lim="800000"/>
              <a:headEnd/>
              <a:tailEnd/>
            </a:ln>
          </p:spPr>
          <p:txBody>
            <a:bodyPr>
              <a:spAutoFit/>
            </a:bodyPr>
            <a:lstStyle/>
            <a:p>
              <a:r>
                <a:rPr kumimoji="1" lang="en-US" altLang="zh-CN" sz="2000" b="1">
                  <a:latin typeface="华文新魏" pitchFamily="2" charset="-122"/>
                  <a:ea typeface="华文新魏" pitchFamily="2" charset="-122"/>
                </a:rPr>
                <a:t>CRLF</a:t>
              </a:r>
            </a:p>
          </p:txBody>
        </p:sp>
        <p:sp>
          <p:nvSpPr>
            <p:cNvPr id="95286" name="Text Box 54"/>
            <p:cNvSpPr txBox="1">
              <a:spLocks noChangeArrowheads="1"/>
            </p:cNvSpPr>
            <p:nvPr/>
          </p:nvSpPr>
          <p:spPr bwMode="auto">
            <a:xfrm>
              <a:off x="4154488" y="2133600"/>
              <a:ext cx="771365"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CRLF</a:t>
              </a:r>
            </a:p>
          </p:txBody>
        </p:sp>
        <p:sp>
          <p:nvSpPr>
            <p:cNvPr id="95287" name="Text Box 55"/>
            <p:cNvSpPr txBox="1">
              <a:spLocks noChangeArrowheads="1"/>
            </p:cNvSpPr>
            <p:nvPr/>
          </p:nvSpPr>
          <p:spPr bwMode="auto">
            <a:xfrm>
              <a:off x="1887538" y="3335338"/>
              <a:ext cx="771365"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CRLF</a:t>
              </a:r>
            </a:p>
          </p:txBody>
        </p:sp>
        <p:grpSp>
          <p:nvGrpSpPr>
            <p:cNvPr id="2" name="Group 58"/>
            <p:cNvGrpSpPr>
              <a:grpSpLocks/>
            </p:cNvGrpSpPr>
            <p:nvPr/>
          </p:nvGrpSpPr>
          <p:grpSpPr bwMode="auto">
            <a:xfrm>
              <a:off x="374650" y="1628775"/>
              <a:ext cx="7869238" cy="576263"/>
              <a:chOff x="236" y="1026"/>
              <a:chExt cx="4957" cy="363"/>
            </a:xfrm>
          </p:grpSpPr>
          <p:sp>
            <p:nvSpPr>
              <p:cNvPr id="95293" name="Rectangle 59"/>
              <p:cNvSpPr>
                <a:spLocks noChangeArrowheads="1"/>
              </p:cNvSpPr>
              <p:nvPr/>
            </p:nvSpPr>
            <p:spPr bwMode="auto">
              <a:xfrm>
                <a:off x="1111" y="1026"/>
                <a:ext cx="4082" cy="363"/>
              </a:xfrm>
              <a:prstGeom prst="rect">
                <a:avLst/>
              </a:prstGeom>
              <a:noFill/>
              <a:ln w="57150">
                <a:solidFill>
                  <a:schemeClr val="hlink"/>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95294" name="Text Box 60"/>
              <p:cNvSpPr txBox="1">
                <a:spLocks noChangeArrowheads="1"/>
              </p:cNvSpPr>
              <p:nvPr/>
            </p:nvSpPr>
            <p:spPr bwMode="auto">
              <a:xfrm>
                <a:off x="236" y="1027"/>
                <a:ext cx="788" cy="327"/>
              </a:xfrm>
              <a:prstGeom prst="rect">
                <a:avLst/>
              </a:prstGeom>
              <a:noFill/>
              <a:ln w="9525">
                <a:noFill/>
                <a:miter lim="800000"/>
                <a:headEnd/>
                <a:tailEnd/>
              </a:ln>
            </p:spPr>
            <p:txBody>
              <a:bodyPr wrap="none">
                <a:spAutoFit/>
              </a:bodyPr>
              <a:lstStyle/>
              <a:p>
                <a:r>
                  <a:rPr lang="zh-CN" altLang="en-US" sz="2800" b="1">
                    <a:latin typeface="华文新魏" pitchFamily="2" charset="-122"/>
                    <a:ea typeface="华文新魏" pitchFamily="2" charset="-122"/>
                  </a:rPr>
                  <a:t>开始行</a:t>
                </a:r>
              </a:p>
            </p:txBody>
          </p:sp>
        </p:grpSp>
      </p:grpSp>
      <p:sp>
        <p:nvSpPr>
          <p:cNvPr id="95291" name="灯片编号占位符 60"/>
          <p:cNvSpPr>
            <a:spLocks noGrp="1"/>
          </p:cNvSpPr>
          <p:nvPr>
            <p:ph type="sldNum" sz="quarter" idx="12"/>
          </p:nvPr>
        </p:nvSpPr>
        <p:spPr>
          <a:noFill/>
        </p:spPr>
        <p:txBody>
          <a:bodyPr/>
          <a:lstStyle/>
          <a:p>
            <a:fld id="{CE9CD551-658E-482D-BDDD-3C2B3410E4DD}" type="slidenum">
              <a:rPr lang="en-US" altLang="zh-CN" smtClean="0"/>
              <a:pPr/>
              <a:t>68</a:t>
            </a:fld>
            <a:endParaRPr lang="en-US" altLang="zh-CN"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395536" y="260648"/>
            <a:ext cx="7793038" cy="839787"/>
          </a:xfrm>
        </p:spPr>
        <p:txBody>
          <a:bodyPr/>
          <a:lstStyle/>
          <a:p>
            <a:pPr algn="l" eaLnBrk="1" hangingPunct="1">
              <a:buFont typeface="Arial" pitchFamily="34" charset="0"/>
              <a:buChar char="•"/>
            </a:pPr>
            <a:r>
              <a:rPr lang="zh-CN" altLang="en-US" sz="3200" u="sng" dirty="0" smtClean="0"/>
              <a:t> 状态</a:t>
            </a:r>
            <a:r>
              <a:rPr lang="zh-CN" altLang="en-US" sz="3200" u="sng" dirty="0" smtClean="0"/>
              <a:t>码都是三位数字 </a:t>
            </a:r>
          </a:p>
        </p:txBody>
      </p:sp>
      <p:sp>
        <p:nvSpPr>
          <p:cNvPr id="96259" name="Rectangle 111"/>
          <p:cNvSpPr>
            <a:spLocks noGrp="1" noChangeArrowheads="1"/>
          </p:cNvSpPr>
          <p:nvPr>
            <p:ph type="body" idx="1"/>
          </p:nvPr>
        </p:nvSpPr>
        <p:spPr>
          <a:xfrm>
            <a:off x="683568" y="1484784"/>
            <a:ext cx="7772400" cy="4114800"/>
          </a:xfrm>
        </p:spPr>
        <p:txBody>
          <a:bodyPr/>
          <a:lstStyle/>
          <a:p>
            <a:pPr eaLnBrk="1" hangingPunct="1">
              <a:lnSpc>
                <a:spcPct val="90000"/>
              </a:lnSpc>
            </a:pPr>
            <a:r>
              <a:rPr lang="en-US" altLang="zh-CN" dirty="0" smtClean="0">
                <a:latin typeface="华文新魏" pitchFamily="2" charset="-122"/>
                <a:ea typeface="华文新魏" pitchFamily="2" charset="-122"/>
              </a:rPr>
              <a:t>1xx </a:t>
            </a:r>
            <a:r>
              <a:rPr lang="zh-CN" altLang="en-US" dirty="0" smtClean="0">
                <a:latin typeface="华文新魏" pitchFamily="2" charset="-122"/>
                <a:ea typeface="华文新魏" pitchFamily="2" charset="-122"/>
              </a:rPr>
              <a:t>表示通知信息的，如请求收到了或正在进行处理。</a:t>
            </a:r>
          </a:p>
          <a:p>
            <a:pPr eaLnBrk="1" hangingPunct="1">
              <a:lnSpc>
                <a:spcPct val="90000"/>
              </a:lnSpc>
            </a:pPr>
            <a:r>
              <a:rPr lang="en-US" altLang="zh-CN" dirty="0" smtClean="0">
                <a:latin typeface="华文新魏" pitchFamily="2" charset="-122"/>
                <a:ea typeface="华文新魏" pitchFamily="2" charset="-122"/>
              </a:rPr>
              <a:t>2xx </a:t>
            </a:r>
            <a:r>
              <a:rPr lang="zh-CN" altLang="en-US" dirty="0" smtClean="0">
                <a:latin typeface="华文新魏" pitchFamily="2" charset="-122"/>
                <a:ea typeface="华文新魏" pitchFamily="2" charset="-122"/>
              </a:rPr>
              <a:t>表示成功，如接受或知道了。</a:t>
            </a:r>
          </a:p>
          <a:p>
            <a:pPr eaLnBrk="1" hangingPunct="1">
              <a:lnSpc>
                <a:spcPct val="90000"/>
              </a:lnSpc>
            </a:pPr>
            <a:r>
              <a:rPr lang="en-US" altLang="zh-CN" dirty="0" smtClean="0">
                <a:latin typeface="华文新魏" pitchFamily="2" charset="-122"/>
                <a:ea typeface="华文新魏" pitchFamily="2" charset="-122"/>
              </a:rPr>
              <a:t>3xx </a:t>
            </a:r>
            <a:r>
              <a:rPr lang="zh-CN" altLang="en-US" dirty="0" smtClean="0">
                <a:latin typeface="华文新魏" pitchFamily="2" charset="-122"/>
                <a:ea typeface="华文新魏" pitchFamily="2" charset="-122"/>
              </a:rPr>
              <a:t>表示重定向，表示要完成请求还必须采取进一步的行动。</a:t>
            </a:r>
          </a:p>
          <a:p>
            <a:pPr eaLnBrk="1" hangingPunct="1">
              <a:lnSpc>
                <a:spcPct val="90000"/>
              </a:lnSpc>
            </a:pPr>
            <a:r>
              <a:rPr lang="en-US" altLang="zh-CN" dirty="0" smtClean="0">
                <a:latin typeface="华文新魏" pitchFamily="2" charset="-122"/>
                <a:ea typeface="华文新魏" pitchFamily="2" charset="-122"/>
              </a:rPr>
              <a:t>4xx </a:t>
            </a:r>
            <a:r>
              <a:rPr lang="zh-CN" altLang="en-US" dirty="0" smtClean="0">
                <a:latin typeface="华文新魏" pitchFamily="2" charset="-122"/>
                <a:ea typeface="华文新魏" pitchFamily="2" charset="-122"/>
              </a:rPr>
              <a:t>表示客户的差错，如请求中有错误的语法或不能完成。</a:t>
            </a:r>
          </a:p>
          <a:p>
            <a:pPr eaLnBrk="1" hangingPunct="1">
              <a:lnSpc>
                <a:spcPct val="90000"/>
              </a:lnSpc>
            </a:pPr>
            <a:r>
              <a:rPr lang="en-US" altLang="zh-CN" dirty="0" smtClean="0">
                <a:latin typeface="华文新魏" pitchFamily="2" charset="-122"/>
                <a:ea typeface="华文新魏" pitchFamily="2" charset="-122"/>
              </a:rPr>
              <a:t>5xx </a:t>
            </a:r>
            <a:r>
              <a:rPr lang="zh-CN" altLang="en-US" dirty="0" smtClean="0">
                <a:latin typeface="华文新魏" pitchFamily="2" charset="-122"/>
                <a:ea typeface="华文新魏" pitchFamily="2" charset="-122"/>
              </a:rPr>
              <a:t>表示服务器的差错，如服务器失效无法完成请求。</a:t>
            </a:r>
          </a:p>
        </p:txBody>
      </p:sp>
      <p:sp>
        <p:nvSpPr>
          <p:cNvPr id="96261" name="灯片编号占位符 5"/>
          <p:cNvSpPr>
            <a:spLocks noGrp="1"/>
          </p:cNvSpPr>
          <p:nvPr>
            <p:ph type="sldNum" sz="quarter" idx="12"/>
          </p:nvPr>
        </p:nvSpPr>
        <p:spPr>
          <a:noFill/>
        </p:spPr>
        <p:txBody>
          <a:bodyPr/>
          <a:lstStyle/>
          <a:p>
            <a:fld id="{2D45CCA6-63A0-4CE2-B1E2-F877A3409B3E}" type="slidenum">
              <a:rPr lang="en-US" altLang="zh-CN" smtClean="0"/>
              <a:pPr/>
              <a:t>69</a:t>
            </a:fld>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260648"/>
            <a:ext cx="7772400" cy="1143000"/>
          </a:xfrm>
        </p:spPr>
        <p:txBody>
          <a:bodyPr/>
          <a:lstStyle/>
          <a:p>
            <a:pPr algn="l" eaLnBrk="1" hangingPunct="1">
              <a:buFont typeface="Arial" pitchFamily="34" charset="0"/>
              <a:buChar char="•"/>
              <a:defRPr/>
            </a:pPr>
            <a:r>
              <a:rPr lang="en-US" altLang="zh-CN" sz="3200" u="sng" dirty="0" smtClean="0">
                <a:latin typeface="+mn-lt"/>
                <a:ea typeface="华文新魏" pitchFamily="2" charset="-122"/>
              </a:rPr>
              <a:t> </a:t>
            </a:r>
            <a:r>
              <a:rPr lang="zh-CN" altLang="en-US" sz="3200" u="sng" dirty="0" smtClean="0">
                <a:latin typeface="+mn-lt"/>
                <a:ea typeface="华文新魏" pitchFamily="2" charset="-122"/>
              </a:rPr>
              <a:t>应用层协议</a:t>
            </a:r>
            <a:endParaRPr lang="zh-CN" altLang="en-US" sz="3200" u="sng" dirty="0" smtClean="0">
              <a:solidFill>
                <a:schemeClr val="accent6"/>
              </a:solidFill>
              <a:latin typeface="+mn-lt"/>
              <a:ea typeface="华文新魏" pitchFamily="2" charset="-122"/>
            </a:endParaRPr>
          </a:p>
        </p:txBody>
      </p:sp>
      <p:sp>
        <p:nvSpPr>
          <p:cNvPr id="5" name="灯片编号占位符 4"/>
          <p:cNvSpPr>
            <a:spLocks noGrp="1"/>
          </p:cNvSpPr>
          <p:nvPr>
            <p:ph type="sldNum" sz="quarter" idx="12"/>
          </p:nvPr>
        </p:nvSpPr>
        <p:spPr/>
        <p:txBody>
          <a:bodyPr/>
          <a:lstStyle/>
          <a:p>
            <a:pPr>
              <a:defRPr/>
            </a:pPr>
            <a:fld id="{A70F6340-B4CA-40C2-B370-E0308A1D3F54}" type="slidenum">
              <a:rPr lang="zh-CN" altLang="en-US">
                <a:solidFill>
                  <a:srgbClr val="000000"/>
                </a:solidFill>
              </a:rPr>
              <a:pPr>
                <a:defRPr/>
              </a:pPr>
              <a:t>7</a:t>
            </a:fld>
            <a:endParaRPr lang="en-US" altLang="zh-CN">
              <a:solidFill>
                <a:srgbClr val="000000"/>
              </a:solidFill>
            </a:endParaRPr>
          </a:p>
        </p:txBody>
      </p:sp>
      <p:sp>
        <p:nvSpPr>
          <p:cNvPr id="7" name="Rectangle 3"/>
          <p:cNvSpPr txBox="1">
            <a:spLocks noChangeArrowheads="1"/>
          </p:cNvSpPr>
          <p:nvPr/>
        </p:nvSpPr>
        <p:spPr bwMode="auto">
          <a:xfrm>
            <a:off x="395536" y="1412776"/>
            <a:ext cx="8496944" cy="43924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65113" marR="0" lvl="0" indent="-265113" algn="l" defTabSz="914400" rtl="0" eaLnBrk="1" fontAlgn="base" latinLnBrk="0" hangingPunct="1">
              <a:lnSpc>
                <a:spcPct val="100000"/>
              </a:lnSpc>
              <a:spcBef>
                <a:spcPct val="20000"/>
              </a:spcBef>
              <a:spcAft>
                <a:spcPts val="600"/>
              </a:spcAft>
              <a:buClrTx/>
              <a:buSzTx/>
              <a:buFont typeface="Arial" pitchFamily="34" charset="0"/>
              <a:buChar char="•"/>
              <a:tabLst/>
              <a:defRPr/>
            </a:pPr>
            <a:r>
              <a:rPr kumimoji="1" lang="zh-CN" altLang="en-US" sz="2800" b="1" kern="0" dirty="0" smtClean="0">
                <a:solidFill>
                  <a:srgbClr val="FF0000"/>
                </a:solidFill>
                <a:latin typeface="华文新魏" pitchFamily="2" charset="-122"/>
                <a:ea typeface="华文新魏" pitchFamily="2" charset="-122"/>
              </a:rPr>
              <a:t>应用层协议</a:t>
            </a:r>
            <a:r>
              <a:rPr kumimoji="1" lang="zh-CN" altLang="en-US" sz="2800" b="1" kern="0" dirty="0" smtClean="0">
                <a:latin typeface="华文新魏" pitchFamily="2" charset="-122"/>
                <a:ea typeface="华文新魏" pitchFamily="2" charset="-122"/>
              </a:rPr>
              <a:t>规定了应用程序进程之间通信所遵循的通信规则，包括如何构造进程通信的报文，报文应该包括哪些字段，每个字段的意义与交互过程等等。</a:t>
            </a:r>
            <a:endParaRPr kumimoji="1" lang="en-US" altLang="zh-CN" sz="2800" b="1" kern="0" dirty="0" smtClean="0">
              <a:latin typeface="华文新魏" pitchFamily="2" charset="-122"/>
              <a:ea typeface="华文新魏" pitchFamily="2" charset="-122"/>
            </a:endParaRPr>
          </a:p>
          <a:p>
            <a:pPr marL="265113" marR="0" lvl="0" indent="-265113" algn="l" defTabSz="914400" rtl="0" eaLnBrk="1" fontAlgn="base" latinLnBrk="0" hangingPunct="1">
              <a:lnSpc>
                <a:spcPct val="100000"/>
              </a:lnSpc>
              <a:spcBef>
                <a:spcPct val="20000"/>
              </a:spcBef>
              <a:spcAft>
                <a:spcPts val="600"/>
              </a:spcAft>
              <a:buClrTx/>
              <a:buSzTx/>
              <a:buFont typeface="Arial" pitchFamily="34" charset="0"/>
              <a:buChar char="•"/>
              <a:tabLst/>
              <a:defRPr/>
            </a:pPr>
            <a:r>
              <a:rPr kumimoji="1" lang="zh-CN" altLang="en-US" sz="2800" b="1" kern="0" dirty="0" smtClean="0">
                <a:solidFill>
                  <a:srgbClr val="FF0000"/>
                </a:solidFill>
                <a:latin typeface="华文新魏" pitchFamily="2" charset="-122"/>
                <a:ea typeface="华文新魏" pitchFamily="2" charset="-122"/>
              </a:rPr>
              <a:t>网络应用程序</a:t>
            </a:r>
            <a:r>
              <a:rPr kumimoji="1" lang="zh-CN" altLang="en-US" sz="2800" b="1" kern="0" dirty="0" smtClean="0">
                <a:latin typeface="华文新魏" pitchFamily="2" charset="-122"/>
                <a:ea typeface="华文新魏" pitchFamily="2" charset="-122"/>
              </a:rPr>
              <a:t>是基于网络的应用程序。</a:t>
            </a:r>
            <a:endParaRPr kumimoji="1" lang="en-US" altLang="zh-CN" sz="2800" b="1" kern="0" dirty="0" smtClean="0">
              <a:latin typeface="华文新魏" pitchFamily="2" charset="-122"/>
              <a:ea typeface="华文新魏" pitchFamily="2" charset="-122"/>
            </a:endParaRPr>
          </a:p>
          <a:p>
            <a:pPr marL="0" marR="0" lvl="0" indent="0" algn="l" defTabSz="914400" rtl="0" eaLnBrk="1" fontAlgn="base" latinLnBrk="0" hangingPunct="1">
              <a:lnSpc>
                <a:spcPct val="100000"/>
              </a:lnSpc>
              <a:spcBef>
                <a:spcPct val="20000"/>
              </a:spcBef>
              <a:spcAft>
                <a:spcPts val="600"/>
              </a:spcAft>
              <a:buClrTx/>
              <a:buSzTx/>
              <a:buFont typeface="Wingdings" pitchFamily="2" charset="2"/>
              <a:buNone/>
              <a:tabLst/>
              <a:defRPr/>
            </a:pPr>
            <a:endPar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0" marR="0" lvl="0" indent="0" algn="l" defTabSz="914400" rtl="0" eaLnBrk="1" fontAlgn="base" latinLnBrk="0" hangingPunct="1">
              <a:lnSpc>
                <a:spcPct val="100000"/>
              </a:lnSpc>
              <a:spcBef>
                <a:spcPct val="20000"/>
              </a:spcBef>
              <a:spcAft>
                <a:spcPts val="600"/>
              </a:spcAft>
              <a:buClrTx/>
              <a:buSzTx/>
              <a:buFont typeface="Wingdings" pitchFamily="2" charset="2"/>
              <a:buNone/>
              <a:tabLst/>
              <a:defRPr/>
            </a:pP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如：邮件应用程序</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邮件服务器程序、邮件客户端程序</a:t>
            </a:r>
            <a:endPar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633413" marR="0" lvl="0" indent="-633413" algn="l" defTabSz="914400" rtl="0" eaLnBrk="1" fontAlgn="base" latinLnBrk="0" hangingPunct="1">
              <a:lnSpc>
                <a:spcPct val="100000"/>
              </a:lnSpc>
              <a:spcBef>
                <a:spcPct val="20000"/>
              </a:spcBef>
              <a:spcAft>
                <a:spcPts val="600"/>
              </a:spcAft>
              <a:buClrTx/>
              <a:buSzTx/>
              <a:buFont typeface="Wingdings" pitchFamily="2" charset="2"/>
              <a:buNone/>
              <a:tabLst/>
              <a:defRPr/>
            </a:pPr>
            <a:r>
              <a:rPr kumimoji="1" lang="en-US" altLang="zh-CN" sz="2400" b="1" kern="0" noProof="0" dirty="0" smtClean="0">
                <a:latin typeface="华文新魏" pitchFamily="2" charset="-122"/>
                <a:ea typeface="华文新魏" pitchFamily="2" charset="-122"/>
              </a:rPr>
              <a:t>        </a:t>
            </a:r>
            <a:r>
              <a:rPr kumimoji="1" lang="zh-CN" altLang="en-US" sz="2400" b="1" kern="0" noProof="0" dirty="0" smtClean="0">
                <a:latin typeface="华文新魏" pitchFamily="2" charset="-122"/>
                <a:ea typeface="华文新魏" pitchFamily="2" charset="-122"/>
              </a:rPr>
              <a:t>邮件应用层协议</a:t>
            </a:r>
            <a:r>
              <a:rPr kumimoji="1" lang="en-US" altLang="zh-CN" sz="2400" b="1" kern="0" noProof="0" dirty="0" smtClean="0">
                <a:latin typeface="华文新魏" pitchFamily="2" charset="-122"/>
                <a:ea typeface="华文新魏" pitchFamily="2" charset="-122"/>
              </a:rPr>
              <a:t>SMTP——</a:t>
            </a:r>
            <a:r>
              <a:rPr kumimoji="1" lang="zh-CN" altLang="en-US" sz="2400" b="1" kern="0" noProof="0" dirty="0" smtClean="0">
                <a:latin typeface="华文新魏" pitchFamily="2" charset="-122"/>
                <a:ea typeface="华文新魏" pitchFamily="2" charset="-122"/>
              </a:rPr>
              <a:t>服务器之间、服务器与邮件客户端程序之间传送报文的格式、会话过程与交互顺序。</a:t>
            </a:r>
            <a:endPar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6"/>
          <p:cNvSpPr>
            <a:spLocks noGrp="1"/>
          </p:cNvSpPr>
          <p:nvPr>
            <p:ph type="sldNum" sz="quarter" idx="12"/>
          </p:nvPr>
        </p:nvSpPr>
        <p:spPr>
          <a:noFill/>
        </p:spPr>
        <p:txBody>
          <a:bodyPr/>
          <a:lstStyle/>
          <a:p>
            <a:fld id="{7D2FFC36-0060-483E-93A4-E5C4374B8B14}" type="slidenum">
              <a:rPr lang="zh-CN" altLang="en-US" smtClean="0"/>
              <a:pPr/>
              <a:t>70</a:t>
            </a:fld>
            <a:endParaRPr lang="en-US" altLang="zh-CN" smtClean="0"/>
          </a:p>
        </p:txBody>
      </p:sp>
      <p:pic>
        <p:nvPicPr>
          <p:cNvPr id="97283" name="Picture 8"/>
          <p:cNvPicPr>
            <a:picLocks noChangeAspect="1" noChangeArrowheads="1"/>
          </p:cNvPicPr>
          <p:nvPr/>
        </p:nvPicPr>
        <p:blipFill>
          <a:blip r:embed="rId2" cstate="print"/>
          <a:srcRect b="6395"/>
          <a:stretch>
            <a:fillRect/>
          </a:stretch>
        </p:blipFill>
        <p:spPr bwMode="auto">
          <a:xfrm>
            <a:off x="0" y="549275"/>
            <a:ext cx="8820150" cy="5903913"/>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p:cNvSpPr>
            <a:spLocks noGrp="1"/>
          </p:cNvSpPr>
          <p:nvPr>
            <p:ph type="sldNum" sz="quarter" idx="12"/>
          </p:nvPr>
        </p:nvSpPr>
        <p:spPr>
          <a:noFill/>
        </p:spPr>
        <p:txBody>
          <a:bodyPr/>
          <a:lstStyle/>
          <a:p>
            <a:fld id="{14EED4D2-DE84-48FE-B161-BA3B77C1A452}" type="slidenum">
              <a:rPr lang="zh-CN" altLang="en-US" smtClean="0"/>
              <a:pPr/>
              <a:t>71</a:t>
            </a:fld>
            <a:endParaRPr lang="en-US" altLang="zh-CN" smtClean="0"/>
          </a:p>
        </p:txBody>
      </p:sp>
      <p:pic>
        <p:nvPicPr>
          <p:cNvPr id="98307" name="Picture 3"/>
          <p:cNvPicPr>
            <a:picLocks noGrp="1" noChangeAspect="1" noChangeArrowheads="1"/>
          </p:cNvPicPr>
          <p:nvPr>
            <p:ph type="body" idx="1"/>
          </p:nvPr>
        </p:nvPicPr>
        <p:blipFill>
          <a:blip r:embed="rId2" cstate="print"/>
          <a:srcRect/>
          <a:stretch>
            <a:fillRect/>
          </a:stretch>
        </p:blipFill>
        <p:spPr>
          <a:xfrm>
            <a:off x="0" y="404813"/>
            <a:ext cx="8777288" cy="6048375"/>
          </a:xfr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476672"/>
            <a:ext cx="6405563" cy="5330825"/>
          </a:xfrm>
        </p:spPr>
        <p:txBody>
          <a:bodyPr/>
          <a:lstStyle/>
          <a:p>
            <a:pPr eaLnBrk="1" hangingPunct="1">
              <a:defRPr/>
            </a:pPr>
            <a:r>
              <a:rPr lang="en-US" altLang="zh-CN" sz="2400" b="1" u="sng" dirty="0" smtClean="0">
                <a:ea typeface="华文新魏" pitchFamily="2" charset="-122"/>
              </a:rPr>
              <a:t>HTTP</a:t>
            </a:r>
            <a:r>
              <a:rPr lang="zh-CN" altLang="zh-CN" sz="2400" b="1" u="sng" dirty="0" smtClean="0">
                <a:ea typeface="华文新魏" pitchFamily="2" charset="-122"/>
              </a:rPr>
              <a:t>工作原理示意图</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EDDB649C-4064-473B-898E-70C343338119}" type="slidenum">
              <a:rPr lang="zh-CN" altLang="en-US">
                <a:solidFill>
                  <a:srgbClr val="000000"/>
                </a:solidFill>
              </a:rPr>
              <a:pPr>
                <a:defRPr/>
              </a:pPr>
              <a:t>72</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619672" y="1196752"/>
            <a:ext cx="5904656" cy="51125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539552" y="476672"/>
            <a:ext cx="7772400" cy="587375"/>
          </a:xfrm>
        </p:spPr>
        <p:txBody>
          <a:bodyPr/>
          <a:lstStyle/>
          <a:p>
            <a:pPr algn="l" eaLnBrk="1" hangingPunct="1">
              <a:defRPr/>
            </a:pPr>
            <a:r>
              <a:rPr lang="en-US" altLang="zh-CN" sz="3200" u="sng" dirty="0" smtClean="0">
                <a:latin typeface="+mn-lt"/>
                <a:ea typeface="华文新魏" pitchFamily="2" charset="-122"/>
              </a:rPr>
              <a:t>7.5.3  </a:t>
            </a:r>
            <a:r>
              <a:rPr lang="zh-CN" altLang="zh-CN" sz="3200" u="sng" dirty="0" smtClean="0">
                <a:latin typeface="+mn-lt"/>
                <a:ea typeface="华文新魏" pitchFamily="2" charset="-122"/>
              </a:rPr>
              <a:t>超文本标记语言</a:t>
            </a:r>
            <a:r>
              <a:rPr lang="en-US" altLang="zh-CN" sz="3200" u="sng" dirty="0" smtClean="0">
                <a:latin typeface="+mn-lt"/>
                <a:ea typeface="华文新魏" pitchFamily="2" charset="-122"/>
              </a:rPr>
              <a:t>HTML</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684213" y="1557338"/>
            <a:ext cx="7772400" cy="4538662"/>
          </a:xfrm>
        </p:spPr>
        <p:txBody>
          <a:bodyPr/>
          <a:lstStyle/>
          <a:p>
            <a:pPr eaLnBrk="1" hangingPunct="1">
              <a:defRPr/>
            </a:pPr>
            <a:r>
              <a:rPr lang="zh-CN" altLang="zh-CN" sz="2400" b="1" u="sng" dirty="0" smtClean="0">
                <a:ea typeface="华文新魏" pitchFamily="2" charset="-122"/>
              </a:rPr>
              <a:t>一个</a:t>
            </a:r>
            <a:r>
              <a:rPr lang="en-US" altLang="zh-CN" sz="2400" b="1" u="sng" dirty="0" smtClean="0">
                <a:ea typeface="华文新魏" pitchFamily="2" charset="-122"/>
              </a:rPr>
              <a:t>HTML</a:t>
            </a:r>
            <a:r>
              <a:rPr lang="zh-CN" altLang="zh-CN" sz="2400" b="1" u="sng" dirty="0" smtClean="0">
                <a:ea typeface="华文新魏" pitchFamily="2" charset="-122"/>
              </a:rPr>
              <a:t>标记的例子</a:t>
            </a:r>
            <a:endParaRPr lang="en-US" altLang="zh-CN" sz="2400" b="1" u="sng" dirty="0" smtClean="0">
              <a:ea typeface="华文新魏" pitchFamily="2" charset="-122"/>
            </a:endParaRPr>
          </a:p>
          <a:p>
            <a:pPr eaLnBrk="1" hangingPunct="1">
              <a:defRPr/>
            </a:pPr>
            <a:endParaRPr lang="en-US" altLang="zh-CN" sz="2400" b="1" u="sng" dirty="0" smtClean="0">
              <a:ea typeface="华文新魏" pitchFamily="2" charset="-122"/>
            </a:endParaRPr>
          </a:p>
          <a:p>
            <a:pPr eaLnBrk="1" hangingPunct="1">
              <a:defRPr/>
            </a:pPr>
            <a:endParaRPr lang="en-US" altLang="zh-CN" sz="2400" b="1" u="sng" dirty="0" smtClean="0">
              <a:ea typeface="华文新魏" pitchFamily="2" charset="-122"/>
            </a:endParaRPr>
          </a:p>
          <a:p>
            <a:pPr eaLnBrk="1" hangingPunct="1">
              <a:defRPr/>
            </a:pPr>
            <a:endParaRPr lang="en-US" altLang="zh-CN" sz="2400" b="1" u="sng" dirty="0" smtClean="0">
              <a:ea typeface="华文新魏" pitchFamily="2" charset="-122"/>
            </a:endParaRPr>
          </a:p>
          <a:p>
            <a:pPr eaLnBrk="1" hangingPunct="1">
              <a:defRPr/>
            </a:pPr>
            <a:endParaRPr lang="en-US" altLang="zh-CN" sz="2400" dirty="0" smtClean="0"/>
          </a:p>
        </p:txBody>
      </p:sp>
      <p:sp>
        <p:nvSpPr>
          <p:cNvPr id="5" name="灯片编号占位符 4"/>
          <p:cNvSpPr>
            <a:spLocks noGrp="1"/>
          </p:cNvSpPr>
          <p:nvPr>
            <p:ph type="sldNum" sz="quarter" idx="12"/>
          </p:nvPr>
        </p:nvSpPr>
        <p:spPr/>
        <p:txBody>
          <a:bodyPr/>
          <a:lstStyle/>
          <a:p>
            <a:pPr>
              <a:defRPr/>
            </a:pPr>
            <a:fld id="{CB92F62F-DC50-4375-AB04-E4864AD320CC}" type="slidenum">
              <a:rPr lang="zh-CN" altLang="en-US">
                <a:solidFill>
                  <a:srgbClr val="000000"/>
                </a:solidFill>
              </a:rPr>
              <a:pPr>
                <a:defRPr/>
              </a:pPr>
              <a:t>73</a:t>
            </a:fld>
            <a:endParaRPr lang="en-US" altLang="zh-CN">
              <a:solidFill>
                <a:srgbClr val="000000"/>
              </a:solidFill>
            </a:endParaRPr>
          </a:p>
        </p:txBody>
      </p:sp>
      <p:sp>
        <p:nvSpPr>
          <p:cNvPr id="8199"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mtClean="0">
              <a:solidFill>
                <a:srgbClr val="3333CC"/>
              </a:solidFill>
              <a:latin typeface="Arial" charset="0"/>
              <a:ea typeface="华文行楷" pitchFamily="2" charset="-122"/>
            </a:endParaRPr>
          </a:p>
        </p:txBody>
      </p:sp>
      <p:graphicFrame>
        <p:nvGraphicFramePr>
          <p:cNvPr id="8194" name="Object 6" descr="蓝色面巾纸"/>
          <p:cNvGraphicFramePr>
            <a:graphicFrameLocks noChangeAspect="1"/>
          </p:cNvGraphicFramePr>
          <p:nvPr/>
        </p:nvGraphicFramePr>
        <p:xfrm>
          <a:off x="539552" y="2276872"/>
          <a:ext cx="8021637" cy="2305050"/>
        </p:xfrm>
        <a:graphic>
          <a:graphicData uri="http://schemas.openxmlformats.org/presentationml/2006/ole">
            <p:oleObj spid="_x0000_s185356" name="Visio" r:id="rId3" imgW="4318615" imgH="1256040" progId="Visio.Drawing.11">
              <p:embed/>
            </p:oleObj>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548680"/>
            <a:ext cx="7340600" cy="5043487"/>
          </a:xfrm>
        </p:spPr>
        <p:txBody>
          <a:bodyPr/>
          <a:lstStyle/>
          <a:p>
            <a:pPr eaLnBrk="1" hangingPunct="1">
              <a:defRPr/>
            </a:pPr>
            <a:r>
              <a:rPr lang="zh-CN" altLang="zh-CN" sz="2400" b="1" u="sng" dirty="0" smtClean="0">
                <a:ea typeface="华文新魏" pitchFamily="2" charset="-122"/>
              </a:rPr>
              <a:t>常用的</a:t>
            </a:r>
            <a:r>
              <a:rPr lang="en-US" altLang="zh-CN" sz="2400" b="1" u="sng" dirty="0" smtClean="0">
                <a:ea typeface="华文新魏" pitchFamily="2" charset="-122"/>
              </a:rPr>
              <a:t>HTML</a:t>
            </a:r>
            <a:r>
              <a:rPr lang="zh-CN" altLang="zh-CN" sz="2400" b="1" u="sng" dirty="0" smtClean="0">
                <a:ea typeface="华文新魏" pitchFamily="2" charset="-122"/>
              </a:rPr>
              <a:t>标记</a:t>
            </a:r>
            <a:endParaRPr lang="zh-CN" altLang="en-US" sz="2400" b="1" u="sng" dirty="0" smtClean="0">
              <a:ea typeface="华文新魏" pitchFamily="2" charset="-122"/>
            </a:endParaRPr>
          </a:p>
          <a:p>
            <a:pPr eaLnBrk="1" hangingPunct="1">
              <a:buFontTx/>
              <a:buNone/>
              <a:defRPr/>
            </a:pPr>
            <a:endParaRPr lang="zh-CN" altLang="en-US" sz="28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F0D58012-5BE5-41F1-A1DF-B1C303A8E33B}" type="slidenum">
              <a:rPr lang="zh-CN" altLang="en-US">
                <a:solidFill>
                  <a:srgbClr val="000000"/>
                </a:solidFill>
              </a:rPr>
              <a:pPr>
                <a:defRPr/>
              </a:pPr>
              <a:t>74</a:t>
            </a:fld>
            <a:endParaRPr lang="en-US" altLang="zh-CN">
              <a:solidFill>
                <a:srgbClr val="000000"/>
              </a:solidFill>
            </a:endParaRPr>
          </a:p>
        </p:txBody>
      </p:sp>
      <p:graphicFrame>
        <p:nvGraphicFramePr>
          <p:cNvPr id="6" name="表格 5"/>
          <p:cNvGraphicFramePr>
            <a:graphicFrameLocks noGrp="1"/>
          </p:cNvGraphicFramePr>
          <p:nvPr/>
        </p:nvGraphicFramePr>
        <p:xfrm>
          <a:off x="1043608" y="1340768"/>
          <a:ext cx="6624736" cy="4608504"/>
        </p:xfrm>
        <a:graphic>
          <a:graphicData uri="http://schemas.openxmlformats.org/drawingml/2006/table">
            <a:tbl>
              <a:tblPr/>
              <a:tblGrid>
                <a:gridCol w="1806746"/>
                <a:gridCol w="1806746"/>
                <a:gridCol w="3011244"/>
              </a:tblGrid>
              <a:tr h="384042">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开始</a:t>
                      </a:r>
                      <a:r>
                        <a:rPr lang="zh-CN" sz="1600" b="1" kern="100" dirty="0">
                          <a:solidFill>
                            <a:schemeClr val="accent6"/>
                          </a:solidFill>
                          <a:latin typeface="Times New Roman"/>
                          <a:cs typeface="Times New Roman"/>
                        </a:rPr>
                        <a:t>标记</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结束</a:t>
                      </a:r>
                      <a:r>
                        <a:rPr lang="zh-CN" sz="1600" b="1" kern="100" dirty="0">
                          <a:solidFill>
                            <a:schemeClr val="accent6"/>
                          </a:solidFill>
                          <a:latin typeface="Times New Roman"/>
                          <a:cs typeface="Times New Roman"/>
                        </a:rPr>
                        <a:t>标记</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意义</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HTML&gt;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HTML&gt;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定义</a:t>
                      </a:r>
                      <a:r>
                        <a:rPr lang="en-US" sz="1600" b="1" kern="100" dirty="0">
                          <a:solidFill>
                            <a:schemeClr val="accent6"/>
                          </a:solidFill>
                          <a:latin typeface="Times New Roman"/>
                          <a:cs typeface="Times New Roman"/>
                        </a:rPr>
                        <a:t>HTML</a:t>
                      </a:r>
                      <a:r>
                        <a:rPr lang="zh-CN" sz="1600" b="1" kern="100" dirty="0">
                          <a:solidFill>
                            <a:schemeClr val="accent6"/>
                          </a:solidFill>
                          <a:latin typeface="Times New Roman"/>
                          <a:cs typeface="Times New Roman"/>
                        </a:rPr>
                        <a:t>文档</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HEAD&gt;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HEAD&gt;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定义</a:t>
                      </a:r>
                      <a:r>
                        <a:rPr lang="en-US" sz="1600" b="1" kern="100" dirty="0">
                          <a:solidFill>
                            <a:schemeClr val="accent6"/>
                          </a:solidFill>
                          <a:latin typeface="Times New Roman"/>
                          <a:cs typeface="Times New Roman"/>
                        </a:rPr>
                        <a:t>HTML</a:t>
                      </a:r>
                      <a:r>
                        <a:rPr lang="zh-CN" sz="1600" b="1" kern="100" dirty="0">
                          <a:solidFill>
                            <a:schemeClr val="accent6"/>
                          </a:solidFill>
                          <a:latin typeface="Times New Roman"/>
                          <a:cs typeface="Times New Roman"/>
                        </a:rPr>
                        <a:t>文档的报头</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BODY&gt;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BODY&gt;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定义</a:t>
                      </a:r>
                      <a:r>
                        <a:rPr lang="en-US" sz="1600" b="1" kern="100" dirty="0">
                          <a:solidFill>
                            <a:schemeClr val="accent6"/>
                          </a:solidFill>
                          <a:latin typeface="Times New Roman"/>
                          <a:cs typeface="Times New Roman"/>
                        </a:rPr>
                        <a:t>HTML</a:t>
                      </a:r>
                      <a:r>
                        <a:rPr lang="zh-CN" sz="1600" b="1" kern="100" dirty="0">
                          <a:solidFill>
                            <a:schemeClr val="accent6"/>
                          </a:solidFill>
                          <a:latin typeface="Times New Roman"/>
                          <a:cs typeface="Times New Roman"/>
                        </a:rPr>
                        <a:t>文档的正文</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TITLE&gt;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TITLE&gt;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定义</a:t>
                      </a:r>
                      <a:r>
                        <a:rPr lang="en-US" sz="1600" b="1" kern="100" dirty="0">
                          <a:solidFill>
                            <a:schemeClr val="accent6"/>
                          </a:solidFill>
                          <a:latin typeface="Times New Roman"/>
                          <a:cs typeface="Times New Roman"/>
                        </a:rPr>
                        <a:t>HTML</a:t>
                      </a:r>
                      <a:r>
                        <a:rPr lang="zh-CN" sz="1600" b="1" kern="100" dirty="0">
                          <a:solidFill>
                            <a:schemeClr val="accent6"/>
                          </a:solidFill>
                          <a:latin typeface="Times New Roman"/>
                          <a:cs typeface="Times New Roman"/>
                        </a:rPr>
                        <a:t>文档的标题</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B&gt;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B&gt;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粗</a:t>
                      </a:r>
                      <a:r>
                        <a:rPr lang="zh-CN" sz="1600" b="1" kern="100" dirty="0">
                          <a:solidFill>
                            <a:schemeClr val="accent6"/>
                          </a:solidFill>
                          <a:latin typeface="Times New Roman"/>
                          <a:cs typeface="Times New Roman"/>
                        </a:rPr>
                        <a:t>体</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I&gt;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I&gt;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斜体</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U&gt;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U &gt;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加</a:t>
                      </a:r>
                      <a:r>
                        <a:rPr lang="zh-CN" sz="1600" b="1" kern="100" dirty="0">
                          <a:solidFill>
                            <a:schemeClr val="accent6"/>
                          </a:solidFill>
                          <a:latin typeface="Times New Roman"/>
                          <a:cs typeface="Times New Roman"/>
                        </a:rPr>
                        <a:t>下划线</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CENTER&gt;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CENTER&gt;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居中</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IMG&gt;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IMG&gt;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定义</a:t>
                      </a:r>
                      <a:r>
                        <a:rPr lang="zh-CN" sz="1600" b="1" kern="100" dirty="0">
                          <a:solidFill>
                            <a:schemeClr val="accent6"/>
                          </a:solidFill>
                          <a:latin typeface="Times New Roman"/>
                          <a:cs typeface="Times New Roman"/>
                        </a:rPr>
                        <a:t>图像</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A&gt;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A&gt;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定义</a:t>
                      </a:r>
                      <a:r>
                        <a:rPr lang="zh-CN" sz="1600" b="1" kern="100" dirty="0">
                          <a:solidFill>
                            <a:schemeClr val="accent6"/>
                          </a:solidFill>
                          <a:latin typeface="Times New Roman"/>
                          <a:cs typeface="Times New Roman"/>
                        </a:rPr>
                        <a:t>地址</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4042">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APPLET&gt;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600" b="1" kern="100" dirty="0" smtClean="0">
                        <a:solidFill>
                          <a:schemeClr val="accent6"/>
                        </a:solidFill>
                        <a:latin typeface="Times New Roman"/>
                        <a:cs typeface="Times New Roman"/>
                      </a:endParaRPr>
                    </a:p>
                    <a:p>
                      <a:pPr>
                        <a:lnSpc>
                          <a:spcPts val="1200"/>
                        </a:lnSpc>
                        <a:spcAft>
                          <a:spcPts val="0"/>
                        </a:spcAft>
                      </a:pPr>
                      <a:r>
                        <a:rPr lang="en-US" sz="1600" b="1" kern="100" dirty="0" smtClean="0">
                          <a:solidFill>
                            <a:schemeClr val="accent6"/>
                          </a:solidFill>
                          <a:latin typeface="Times New Roman"/>
                          <a:cs typeface="Times New Roman"/>
                        </a:rPr>
                        <a:t>&lt;/</a:t>
                      </a:r>
                      <a:r>
                        <a:rPr lang="en-US" sz="1600" b="1" kern="100" dirty="0">
                          <a:solidFill>
                            <a:schemeClr val="accent6"/>
                          </a:solidFill>
                          <a:latin typeface="Times New Roman"/>
                          <a:cs typeface="Times New Roman"/>
                        </a:rPr>
                        <a:t>APPLET&gt;</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600" b="1" kern="100" dirty="0" smtClean="0">
                        <a:solidFill>
                          <a:schemeClr val="accent6"/>
                        </a:solidFill>
                        <a:latin typeface="Times New Roman"/>
                        <a:cs typeface="Times New Roman"/>
                      </a:endParaRPr>
                    </a:p>
                    <a:p>
                      <a:pPr>
                        <a:lnSpc>
                          <a:spcPts val="1200"/>
                        </a:lnSpc>
                        <a:spcAft>
                          <a:spcPts val="0"/>
                        </a:spcAft>
                      </a:pPr>
                      <a:r>
                        <a:rPr lang="zh-CN" sz="1600" b="1" kern="100" dirty="0" smtClean="0">
                          <a:solidFill>
                            <a:schemeClr val="accent6"/>
                          </a:solidFill>
                          <a:latin typeface="Times New Roman"/>
                          <a:cs typeface="Times New Roman"/>
                        </a:rPr>
                        <a:t>定义</a:t>
                      </a:r>
                      <a:r>
                        <a:rPr lang="zh-CN" sz="1600" b="1" kern="100" dirty="0">
                          <a:solidFill>
                            <a:schemeClr val="accent6"/>
                          </a:solidFill>
                          <a:latin typeface="Times New Roman"/>
                          <a:cs typeface="Times New Roman"/>
                        </a:rPr>
                        <a:t>小应用程序</a:t>
                      </a:r>
                      <a:endParaRPr lang="zh-CN" sz="16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33852"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fontAlgn="base" hangingPunct="0">
              <a:spcBef>
                <a:spcPct val="0"/>
              </a:spcBef>
              <a:spcAft>
                <a:spcPct val="0"/>
              </a:spcAft>
            </a:pPr>
            <a:endParaRPr kumimoji="1" lang="zh-CN" altLang="zh-CN" smtClean="0">
              <a:solidFill>
                <a:srgbClr val="3333CC"/>
              </a:solidFill>
              <a:latin typeface="Arial" charset="0"/>
              <a:ea typeface="华文行楷"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908720"/>
            <a:ext cx="7772400" cy="4827587"/>
          </a:xfrm>
        </p:spPr>
        <p:txBody>
          <a:bodyPr/>
          <a:lstStyle/>
          <a:p>
            <a:pPr eaLnBrk="1" hangingPunct="1">
              <a:defRPr/>
            </a:pPr>
            <a:r>
              <a:rPr lang="zh-CN" altLang="zh-CN" sz="2400" b="1" u="sng" dirty="0" smtClean="0">
                <a:ea typeface="华文新魏" pitchFamily="2" charset="-122"/>
              </a:rPr>
              <a:t>一个</a:t>
            </a:r>
            <a:r>
              <a:rPr lang="en-US" altLang="zh-CN" sz="2400" b="1" u="sng" dirty="0" smtClean="0">
                <a:ea typeface="华文新魏" pitchFamily="2" charset="-122"/>
              </a:rPr>
              <a:t>Web</a:t>
            </a:r>
            <a:r>
              <a:rPr lang="zh-CN" altLang="zh-CN" sz="2400" b="1" u="sng" dirty="0" smtClean="0">
                <a:ea typeface="华文新魏" pitchFamily="2" charset="-122"/>
              </a:rPr>
              <a:t>文档的例子</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1A0DCA17-CF84-4D39-AA42-C660F3320D3C}" type="slidenum">
              <a:rPr lang="zh-CN" altLang="en-US">
                <a:solidFill>
                  <a:srgbClr val="000000"/>
                </a:solidFill>
              </a:rPr>
              <a:pPr>
                <a:defRPr/>
              </a:pPr>
              <a:t>75</a:t>
            </a:fld>
            <a:endParaRPr lang="en-US" altLang="zh-CN">
              <a:solidFill>
                <a:srgbClr val="000000"/>
              </a:solidFill>
            </a:endParaRPr>
          </a:p>
        </p:txBody>
      </p:sp>
      <p:sp>
        <p:nvSpPr>
          <p:cNvPr id="9223"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mtClean="0">
              <a:solidFill>
                <a:srgbClr val="3333CC"/>
              </a:solidFill>
              <a:latin typeface="Arial" charset="0"/>
              <a:ea typeface="华文行楷" pitchFamily="2" charset="-122"/>
            </a:endParaRPr>
          </a:p>
        </p:txBody>
      </p:sp>
      <p:graphicFrame>
        <p:nvGraphicFramePr>
          <p:cNvPr id="9218" name="Object 6" descr="蓝色面巾纸"/>
          <p:cNvGraphicFramePr>
            <a:graphicFrameLocks noChangeAspect="1"/>
          </p:cNvGraphicFramePr>
          <p:nvPr/>
        </p:nvGraphicFramePr>
        <p:xfrm>
          <a:off x="468313" y="1916113"/>
          <a:ext cx="8235950" cy="3600450"/>
        </p:xfrm>
        <a:graphic>
          <a:graphicData uri="http://schemas.openxmlformats.org/presentationml/2006/ole">
            <p:oleObj spid="_x0000_s186380" name="Visio" r:id="rId3" imgW="4456923" imgH="1962360" progId="Visio.Drawing.11">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467544" y="260648"/>
            <a:ext cx="7270750" cy="1143000"/>
          </a:xfrm>
        </p:spPr>
        <p:txBody>
          <a:bodyPr/>
          <a:lstStyle/>
          <a:p>
            <a:pPr algn="l" eaLnBrk="1" hangingPunct="1">
              <a:defRPr/>
            </a:pPr>
            <a:r>
              <a:rPr lang="en-US" altLang="zh-CN" sz="2800" u="sng" dirty="0" smtClean="0">
                <a:latin typeface="+mn-lt"/>
                <a:ea typeface="华文新魏" pitchFamily="2" charset="-122"/>
              </a:rPr>
              <a:t>7.5.5  Web</a:t>
            </a:r>
            <a:r>
              <a:rPr lang="zh-CN" altLang="zh-CN" sz="2800" u="sng" dirty="0" smtClean="0">
                <a:latin typeface="+mn-lt"/>
                <a:ea typeface="华文新魏" pitchFamily="2" charset="-122"/>
              </a:rPr>
              <a:t>浏览器</a:t>
            </a:r>
            <a:endParaRPr lang="zh-CN" altLang="en-US" sz="2800" u="sng" dirty="0" smtClean="0">
              <a:solidFill>
                <a:schemeClr val="accent6"/>
              </a:solidFill>
              <a:latin typeface="+mn-lt"/>
              <a:ea typeface="华文新魏" pitchFamily="2" charset="-122"/>
            </a:endParaRPr>
          </a:p>
        </p:txBody>
      </p:sp>
      <p:sp>
        <p:nvSpPr>
          <p:cNvPr id="5" name="灯片编号占位符 4"/>
          <p:cNvSpPr>
            <a:spLocks noGrp="1"/>
          </p:cNvSpPr>
          <p:nvPr>
            <p:ph type="sldNum" sz="quarter" idx="12"/>
          </p:nvPr>
        </p:nvSpPr>
        <p:spPr/>
        <p:txBody>
          <a:bodyPr/>
          <a:lstStyle/>
          <a:p>
            <a:pPr>
              <a:defRPr/>
            </a:pPr>
            <a:fld id="{8D57A889-A9B7-47CD-89B3-D928705E2153}" type="slidenum">
              <a:rPr lang="zh-CN" altLang="en-US">
                <a:solidFill>
                  <a:srgbClr val="000000"/>
                </a:solidFill>
              </a:rPr>
              <a:pPr>
                <a:defRPr/>
              </a:pPr>
              <a:t>76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899592" y="1412776"/>
            <a:ext cx="7345363" cy="46085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332656"/>
            <a:ext cx="7124700" cy="5330825"/>
          </a:xfrm>
        </p:spPr>
        <p:txBody>
          <a:bodyPr/>
          <a:lstStyle/>
          <a:p>
            <a:pPr eaLnBrk="1" hangingPunct="1">
              <a:defRPr/>
            </a:pPr>
            <a:r>
              <a:rPr lang="en-US" altLang="zh-CN" sz="2400" b="1" u="sng" dirty="0" smtClean="0">
                <a:ea typeface="华文新魏" pitchFamily="2" charset="-122"/>
              </a:rPr>
              <a:t>Web</a:t>
            </a:r>
            <a:r>
              <a:rPr lang="zh-CN" altLang="zh-CN" sz="2400" b="1" u="sng" dirty="0" smtClean="0">
                <a:ea typeface="华文新魏" pitchFamily="2" charset="-122"/>
              </a:rPr>
              <a:t>工作原理示意图</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BDD09043-BAA2-4F7C-AB06-F32D40009BEF}" type="slidenum">
              <a:rPr lang="zh-CN" altLang="en-US">
                <a:solidFill>
                  <a:srgbClr val="000000"/>
                </a:solidFill>
              </a:rPr>
              <a:pPr>
                <a:defRPr/>
              </a:pPr>
              <a:t>77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259632" y="908720"/>
            <a:ext cx="6624736" cy="568863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188640"/>
            <a:ext cx="7772400" cy="1143000"/>
          </a:xfrm>
        </p:spPr>
        <p:txBody>
          <a:bodyPr/>
          <a:lstStyle/>
          <a:p>
            <a:pPr algn="l" eaLnBrk="1" hangingPunct="1">
              <a:defRPr/>
            </a:pPr>
            <a:r>
              <a:rPr lang="en-US" altLang="zh-CN" sz="3200" u="sng" dirty="0" smtClean="0">
                <a:latin typeface="+mn-lt"/>
                <a:ea typeface="华文新魏" pitchFamily="2" charset="-122"/>
              </a:rPr>
              <a:t>7.5.4  </a:t>
            </a:r>
            <a:r>
              <a:rPr lang="zh-CN" altLang="zh-CN" sz="3200" u="sng" dirty="0" smtClean="0">
                <a:latin typeface="+mn-lt"/>
                <a:ea typeface="华文新魏" pitchFamily="2" charset="-122"/>
              </a:rPr>
              <a:t>搜索引擎</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611560" y="1340768"/>
            <a:ext cx="7772400" cy="4538662"/>
          </a:xfrm>
        </p:spPr>
        <p:txBody>
          <a:bodyPr/>
          <a:lstStyle/>
          <a:p>
            <a:pPr eaLnBrk="1" hangingPunct="1">
              <a:defRPr/>
            </a:pPr>
            <a:r>
              <a:rPr lang="zh-CN" altLang="zh-CN" sz="2800" b="1" dirty="0" smtClean="0">
                <a:ea typeface="华文新魏" pitchFamily="2" charset="-122"/>
              </a:rPr>
              <a:t>搜索引擎（</a:t>
            </a:r>
            <a:r>
              <a:rPr lang="en-US" altLang="zh-CN" sz="2800" b="1" dirty="0" smtClean="0">
                <a:ea typeface="华文新魏" pitchFamily="2" charset="-122"/>
              </a:rPr>
              <a:t>Search Engine</a:t>
            </a:r>
            <a:r>
              <a:rPr lang="zh-CN" altLang="zh-CN" sz="2800" b="1" dirty="0" smtClean="0">
                <a:ea typeface="华文新魏" pitchFamily="2" charset="-122"/>
              </a:rPr>
              <a:t>）作为运行在</a:t>
            </a:r>
            <a:r>
              <a:rPr lang="en-US" altLang="zh-CN" sz="2800" b="1" dirty="0" smtClean="0">
                <a:ea typeface="华文新魏" pitchFamily="2" charset="-122"/>
              </a:rPr>
              <a:t>Web</a:t>
            </a:r>
            <a:r>
              <a:rPr lang="zh-CN" altLang="zh-CN" sz="2800" b="1" dirty="0" smtClean="0">
                <a:ea typeface="华文新魏" pitchFamily="2" charset="-122"/>
              </a:rPr>
              <a:t>上的应用软件系统，它以一定的策略在</a:t>
            </a:r>
            <a:r>
              <a:rPr lang="en-US" altLang="zh-CN" sz="2800" b="1" dirty="0" smtClean="0">
                <a:ea typeface="华文新魏" pitchFamily="2" charset="-122"/>
              </a:rPr>
              <a:t>Web</a:t>
            </a:r>
            <a:r>
              <a:rPr lang="zh-CN" altLang="zh-CN" sz="2800" b="1" dirty="0" smtClean="0">
                <a:ea typeface="华文新魏" pitchFamily="2" charset="-122"/>
              </a:rPr>
              <a:t>系统中搜索和发现信息，对信息进行理解、提取、组织和处理。搜索引擎技术极大地提高了</a:t>
            </a:r>
            <a:r>
              <a:rPr lang="en-US" altLang="zh-CN" sz="2800" b="1" dirty="0" smtClean="0">
                <a:ea typeface="华文新魏" pitchFamily="2" charset="-122"/>
              </a:rPr>
              <a:t>Web</a:t>
            </a:r>
            <a:r>
              <a:rPr lang="zh-CN" altLang="zh-CN" sz="2800" b="1" dirty="0" smtClean="0">
                <a:ea typeface="华文新魏" pitchFamily="2" charset="-122"/>
              </a:rPr>
              <a:t>信息资源应用的深度与广度。</a:t>
            </a:r>
            <a:endParaRPr lang="en-US" altLang="zh-CN" sz="2800" b="1" dirty="0" smtClean="0">
              <a:ea typeface="华文新魏" pitchFamily="2" charset="-122"/>
            </a:endParaRPr>
          </a:p>
          <a:p>
            <a:pPr eaLnBrk="1" hangingPunct="1">
              <a:defRPr/>
            </a:pPr>
            <a:r>
              <a:rPr lang="zh-CN" altLang="zh-CN" sz="2800" b="1" dirty="0" smtClean="0">
                <a:ea typeface="华文新魏" pitchFamily="2" charset="-122"/>
              </a:rPr>
              <a:t>搜索引擎可以分为两类：目录导航式搜索引擎与网页搜索引擎。</a:t>
            </a:r>
            <a:endParaRPr lang="en-US" altLang="zh-CN" sz="2800" b="1" dirty="0" smtClean="0">
              <a:ea typeface="华文新魏" pitchFamily="2" charset="-122"/>
            </a:endParaRPr>
          </a:p>
          <a:p>
            <a:pPr eaLnBrk="1" hangingPunct="1">
              <a:defRPr/>
            </a:pPr>
            <a:r>
              <a:rPr lang="zh-CN" altLang="zh-CN" sz="2800" b="1" dirty="0" smtClean="0">
                <a:ea typeface="华文新魏" pitchFamily="2" charset="-122"/>
              </a:rPr>
              <a:t>基于全文搜索的搜索引擎通常包括四个部分：搜索器、索引器、检索器与用户接口。</a:t>
            </a:r>
            <a:endParaRPr lang="zh-CN" altLang="en-US" sz="28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8049F4D2-AB65-4581-90F6-4FB4866610EF}" type="slidenum">
              <a:rPr lang="zh-CN" altLang="en-US">
                <a:solidFill>
                  <a:srgbClr val="000000"/>
                </a:solidFill>
              </a:rPr>
              <a:pPr>
                <a:defRPr/>
              </a:pPr>
              <a:t>78</a:t>
            </a:fld>
            <a:endParaRPr lang="en-US" altLang="zh-CN">
              <a:solidFill>
                <a:srgbClr val="00000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772400" cy="803275"/>
          </a:xfrm>
        </p:spPr>
        <p:txBody>
          <a:bodyPr/>
          <a:lstStyle/>
          <a:p>
            <a:pPr algn="l" eaLnBrk="1" hangingPunct="1">
              <a:defRPr/>
            </a:pPr>
            <a:r>
              <a:rPr lang="en-US" altLang="zh-CN" sz="3200" u="sng" dirty="0" smtClean="0">
                <a:latin typeface="+mn-lt"/>
                <a:ea typeface="华文新魏" pitchFamily="2" charset="-122"/>
              </a:rPr>
              <a:t>7.6  </a:t>
            </a:r>
            <a:r>
              <a:rPr lang="zh-CN" altLang="zh-CN" sz="3200" u="sng" dirty="0" smtClean="0">
                <a:latin typeface="+mn-lt"/>
                <a:ea typeface="华文新魏" pitchFamily="2" charset="-122"/>
              </a:rPr>
              <a:t>即时通信与</a:t>
            </a:r>
            <a:r>
              <a:rPr lang="pt-BR" altLang="zh-CN" sz="3200" u="sng" dirty="0" smtClean="0">
                <a:latin typeface="+mn-lt"/>
                <a:ea typeface="华文新魏" pitchFamily="2" charset="-122"/>
              </a:rPr>
              <a:t>SIP</a:t>
            </a:r>
            <a:r>
              <a:rPr lang="zh-CN" altLang="zh-CN" sz="3200" u="sng" dirty="0" smtClean="0">
                <a:latin typeface="+mn-lt"/>
                <a:ea typeface="华文新魏" pitchFamily="2" charset="-122"/>
              </a:rPr>
              <a:t>协议</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395536" y="908720"/>
            <a:ext cx="7772400" cy="4827587"/>
          </a:xfrm>
        </p:spPr>
        <p:txBody>
          <a:bodyPr/>
          <a:lstStyle/>
          <a:p>
            <a:pPr eaLnBrk="1" hangingPunct="1">
              <a:buFontTx/>
              <a:buNone/>
              <a:defRPr/>
            </a:pPr>
            <a:r>
              <a:rPr lang="en-US" altLang="zh-CN" sz="2800" u="sng" dirty="0" smtClean="0">
                <a:solidFill>
                  <a:schemeClr val="accent6"/>
                </a:solidFill>
                <a:ea typeface="华文新魏" pitchFamily="2" charset="-122"/>
              </a:rPr>
              <a:t>7</a:t>
            </a:r>
            <a:r>
              <a:rPr lang="en-US" altLang="zh-CN" sz="2800" b="1" u="sng" dirty="0" smtClean="0">
                <a:solidFill>
                  <a:schemeClr val="accent6"/>
                </a:solidFill>
                <a:ea typeface="华文新魏" pitchFamily="2" charset="-122"/>
              </a:rPr>
              <a:t>.6.1  </a:t>
            </a:r>
            <a:r>
              <a:rPr lang="zh-CN" altLang="zh-CN" sz="2800" b="1" u="sng" dirty="0" smtClean="0">
                <a:solidFill>
                  <a:schemeClr val="accent6"/>
                </a:solidFill>
                <a:ea typeface="华文新魏" pitchFamily="2" charset="-122"/>
              </a:rPr>
              <a:t>即时通信工作模型</a:t>
            </a:r>
            <a:endParaRPr lang="en-US" altLang="zh-CN" sz="2800" b="1" u="sng" dirty="0" smtClean="0">
              <a:solidFill>
                <a:schemeClr val="accent6"/>
              </a:solidFill>
              <a:ea typeface="华文新魏" pitchFamily="2" charset="-122"/>
            </a:endParaRPr>
          </a:p>
          <a:p>
            <a:pPr eaLnBrk="1" hangingPunct="1">
              <a:defRPr/>
            </a:pPr>
            <a:r>
              <a:rPr lang="zh-CN" altLang="zh-CN" sz="2400" b="1" u="sng" dirty="0" smtClean="0">
                <a:ea typeface="华文新魏" pitchFamily="2" charset="-122"/>
              </a:rPr>
              <a:t>典型即时通信系统</a:t>
            </a:r>
            <a:r>
              <a:rPr lang="en-US" altLang="zh-CN" sz="2400" b="1" u="sng" dirty="0" smtClean="0">
                <a:ea typeface="华文新魏" pitchFamily="2" charset="-122"/>
              </a:rPr>
              <a:t>QQ</a:t>
            </a:r>
            <a:r>
              <a:rPr lang="zh-CN" altLang="zh-CN" sz="2400" b="1" u="sng" dirty="0" smtClean="0">
                <a:ea typeface="华文新魏" pitchFamily="2" charset="-122"/>
              </a:rPr>
              <a:t>的通信过程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6E2D1A63-B675-4CAB-BCCB-00484B8B3038}" type="slidenum">
              <a:rPr lang="zh-CN" altLang="en-US">
                <a:solidFill>
                  <a:srgbClr val="000000"/>
                </a:solidFill>
              </a:rPr>
              <a:pPr>
                <a:defRPr/>
              </a:pPr>
              <a:t>79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835696" y="2276872"/>
            <a:ext cx="5905500" cy="410368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260648"/>
            <a:ext cx="7772400" cy="1143000"/>
          </a:xfrm>
        </p:spPr>
        <p:txBody>
          <a:bodyPr/>
          <a:lstStyle/>
          <a:p>
            <a:pPr algn="l" eaLnBrk="1" hangingPunct="1">
              <a:defRPr/>
            </a:pPr>
            <a:r>
              <a:rPr lang="en-US" altLang="zh-CN" sz="3200" u="sng" dirty="0" smtClean="0">
                <a:latin typeface="+mn-lt"/>
                <a:ea typeface="华文新魏" pitchFamily="2" charset="-122"/>
              </a:rPr>
              <a:t>7.1.3  </a:t>
            </a:r>
            <a:r>
              <a:rPr lang="zh-CN" altLang="zh-CN" sz="3200" u="sng" dirty="0" smtClean="0">
                <a:latin typeface="+mn-lt"/>
                <a:ea typeface="华文新魏" pitchFamily="2" charset="-122"/>
              </a:rPr>
              <a:t>应用层协议的分类</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467544" y="1196753"/>
            <a:ext cx="7772400" cy="648072"/>
          </a:xfrm>
        </p:spPr>
        <p:txBody>
          <a:bodyPr/>
          <a:lstStyle/>
          <a:p>
            <a:pPr eaLnBrk="1" hangingPunct="1">
              <a:defRPr/>
            </a:pPr>
            <a:r>
              <a:rPr lang="zh-CN" altLang="zh-CN" sz="2800" b="1" u="sng" dirty="0" smtClean="0">
                <a:latin typeface="华文新魏" pitchFamily="2" charset="-122"/>
                <a:ea typeface="华文新魏" pitchFamily="2" charset="-122"/>
              </a:rPr>
              <a:t>应用层协议与应用程序体系结构</a:t>
            </a:r>
            <a:endParaRPr lang="zh-CN" altLang="en-US" sz="28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C11E9A25-8801-47C4-96D2-4AFBC409ABA6}" type="slidenum">
              <a:rPr lang="zh-CN" altLang="en-US">
                <a:solidFill>
                  <a:srgbClr val="000000"/>
                </a:solidFill>
              </a:rPr>
              <a:pPr>
                <a:defRPr/>
              </a:pPr>
              <a:t>8</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539552" y="2132856"/>
            <a:ext cx="8208912" cy="403244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标题 15"/>
          <p:cNvSpPr>
            <a:spLocks noGrp="1"/>
          </p:cNvSpPr>
          <p:nvPr>
            <p:ph type="title"/>
          </p:nvPr>
        </p:nvSpPr>
        <p:spPr>
          <a:xfrm>
            <a:off x="467544" y="260648"/>
            <a:ext cx="7772400" cy="658813"/>
          </a:xfrm>
        </p:spPr>
        <p:txBody>
          <a:bodyPr/>
          <a:lstStyle/>
          <a:p>
            <a:pPr algn="l" eaLnBrk="1" hangingPunct="1">
              <a:defRPr/>
            </a:pPr>
            <a:r>
              <a:rPr lang="en-US" altLang="zh-CN" sz="3200" u="sng" dirty="0" smtClean="0">
                <a:latin typeface="+mn-lt"/>
                <a:ea typeface="华文新魏" pitchFamily="2" charset="-122"/>
              </a:rPr>
              <a:t>7.6.2  </a:t>
            </a:r>
            <a:r>
              <a:rPr lang="pt-BR" altLang="zh-CN" sz="3200" u="sng" dirty="0" smtClean="0">
                <a:latin typeface="+mn-lt"/>
                <a:ea typeface="华文新魏" pitchFamily="2" charset="-122"/>
              </a:rPr>
              <a:t>SIP</a:t>
            </a:r>
            <a:r>
              <a:rPr lang="zh-CN" altLang="zh-CN" sz="3200" u="sng" dirty="0" smtClean="0">
                <a:latin typeface="+mn-lt"/>
                <a:ea typeface="华文新魏" pitchFamily="2" charset="-122"/>
              </a:rPr>
              <a:t>协议的基本内容</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539552" y="908720"/>
            <a:ext cx="7772400" cy="4970462"/>
          </a:xfrm>
        </p:spPr>
        <p:txBody>
          <a:bodyPr/>
          <a:lstStyle/>
          <a:p>
            <a:pPr eaLnBrk="1" hangingPunct="1">
              <a:defRPr/>
            </a:pPr>
            <a:r>
              <a:rPr lang="pt-BR" altLang="zh-CN" sz="2400" b="1" u="sng" dirty="0" smtClean="0">
                <a:ea typeface="华文新魏" pitchFamily="2" charset="-122"/>
              </a:rPr>
              <a:t>SIP</a:t>
            </a:r>
            <a:r>
              <a:rPr lang="zh-CN" altLang="zh-CN" sz="2400" b="1" u="sng" dirty="0" smtClean="0">
                <a:ea typeface="华文新魏" pitchFamily="2" charset="-122"/>
              </a:rPr>
              <a:t>通过代理服务器建立会话连接的过程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0E5BF33E-AEF5-43A9-868E-1160222D4007}" type="slidenum">
              <a:rPr lang="zh-CN" altLang="en-US">
                <a:solidFill>
                  <a:srgbClr val="000000"/>
                </a:solidFill>
              </a:rPr>
              <a:pPr>
                <a:defRPr/>
              </a:pPr>
              <a:t>80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476375" y="1557338"/>
            <a:ext cx="6335713" cy="48244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0" y="0"/>
            <a:ext cx="7772400" cy="980728"/>
          </a:xfrm>
        </p:spPr>
        <p:txBody>
          <a:bodyPr/>
          <a:lstStyle/>
          <a:p>
            <a:pPr algn="l" eaLnBrk="1" hangingPunct="1">
              <a:defRPr/>
            </a:pPr>
            <a:r>
              <a:rPr lang="en-US" altLang="zh-CN" sz="3200" u="sng" dirty="0" smtClean="0">
                <a:latin typeface="+mn-lt"/>
                <a:ea typeface="华文新魏" pitchFamily="2" charset="-122"/>
              </a:rPr>
              <a:t>7.7  </a:t>
            </a:r>
            <a:r>
              <a:rPr lang="zh-CN" altLang="zh-CN" sz="3200" u="sng" dirty="0" smtClean="0">
                <a:latin typeface="+mn-lt"/>
                <a:ea typeface="华文新魏" pitchFamily="2" charset="-122"/>
              </a:rPr>
              <a:t>主机配置与动态主机配置协议</a:t>
            </a:r>
            <a:r>
              <a:rPr lang="en-US" altLang="zh-CN" sz="3200" u="sng" dirty="0" smtClean="0">
                <a:latin typeface="+mn-lt"/>
                <a:ea typeface="华文新魏" pitchFamily="2" charset="-122"/>
              </a:rPr>
              <a:t>DHCP</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251520" y="908720"/>
            <a:ext cx="8424936" cy="504056"/>
          </a:xfrm>
        </p:spPr>
        <p:txBody>
          <a:bodyPr/>
          <a:lstStyle/>
          <a:p>
            <a:pPr eaLnBrk="1" hangingPunct="1">
              <a:buFontTx/>
              <a:buNone/>
              <a:defRPr/>
            </a:pPr>
            <a:r>
              <a:rPr lang="en-US" altLang="zh-CN" sz="2800" b="1" u="sng" dirty="0" smtClean="0">
                <a:solidFill>
                  <a:schemeClr val="accent6"/>
                </a:solidFill>
                <a:ea typeface="华文新魏" pitchFamily="2" charset="-122"/>
              </a:rPr>
              <a:t>7.7.1  </a:t>
            </a:r>
            <a:r>
              <a:rPr lang="zh-CN" altLang="zh-CN" sz="2800" b="1" u="sng" dirty="0" smtClean="0">
                <a:solidFill>
                  <a:schemeClr val="accent6"/>
                </a:solidFill>
                <a:ea typeface="华文新魏" pitchFamily="2" charset="-122"/>
              </a:rPr>
              <a:t>动态主机配置的基本</a:t>
            </a:r>
            <a:r>
              <a:rPr lang="zh-CN" altLang="zh-CN" sz="2800" b="1" u="sng" dirty="0" smtClean="0">
                <a:solidFill>
                  <a:schemeClr val="accent6"/>
                </a:solidFill>
                <a:ea typeface="华文新魏" pitchFamily="2" charset="-122"/>
              </a:rPr>
              <a:t>概念</a:t>
            </a:r>
            <a:endParaRPr lang="en-US" altLang="zh-CN" sz="2800" b="1" u="sng" dirty="0" smtClean="0">
              <a:solidFill>
                <a:schemeClr val="accent6"/>
              </a:solidFill>
              <a:ea typeface="华文新魏" pitchFamily="2" charset="-122"/>
            </a:endParaRPr>
          </a:p>
        </p:txBody>
      </p:sp>
      <p:sp>
        <p:nvSpPr>
          <p:cNvPr id="5" name="灯片编号占位符 4"/>
          <p:cNvSpPr>
            <a:spLocks noGrp="1"/>
          </p:cNvSpPr>
          <p:nvPr>
            <p:ph type="sldNum" sz="quarter" idx="12"/>
          </p:nvPr>
        </p:nvSpPr>
        <p:spPr/>
        <p:txBody>
          <a:bodyPr/>
          <a:lstStyle/>
          <a:p>
            <a:pPr>
              <a:defRPr/>
            </a:pPr>
            <a:fld id="{4B3A5753-1576-4A22-91FF-4A2B8354BC9E}" type="slidenum">
              <a:rPr lang="zh-CN" altLang="en-US">
                <a:solidFill>
                  <a:srgbClr val="000000"/>
                </a:solidFill>
              </a:rPr>
              <a:pPr>
                <a:defRPr/>
              </a:pPr>
              <a:t>81</a:t>
            </a:fld>
            <a:endParaRPr lang="en-US" altLang="zh-CN">
              <a:solidFill>
                <a:srgbClr val="000000"/>
              </a:solidFill>
            </a:endParaRPr>
          </a:p>
        </p:txBody>
      </p:sp>
      <p:sp>
        <p:nvSpPr>
          <p:cNvPr id="6" name="Rectangle 3"/>
          <p:cNvSpPr txBox="1">
            <a:spLocks noChangeArrowheads="1"/>
          </p:cNvSpPr>
          <p:nvPr/>
        </p:nvSpPr>
        <p:spPr bwMode="auto">
          <a:xfrm>
            <a:off x="611560" y="1484784"/>
            <a:ext cx="7848872"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ts val="600"/>
              </a:spcAft>
              <a:buClrTx/>
              <a:buSzTx/>
              <a:buFontTx/>
              <a:buChar char="•"/>
              <a:tabLst/>
              <a:defRPr/>
            </a:pP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TCP/IP</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网络中，主机加入需要配置的参数</a:t>
            </a:r>
          </a:p>
          <a:p>
            <a:pPr marL="357188" marR="0" lvl="0" algn="l" defTabSz="914400" rtl="0" eaLnBrk="1" fontAlgn="base" latinLnBrk="0" hangingPunct="1">
              <a:lnSpc>
                <a:spcPct val="90000"/>
              </a:lnSpc>
              <a:spcBef>
                <a:spcPct val="20000"/>
              </a:spcBef>
              <a:spcAft>
                <a:spcPts val="0"/>
              </a:spcAft>
              <a:buClrTx/>
              <a:buSzTx/>
              <a:buFont typeface="Wingdings" pitchFamily="2" charset="2"/>
              <a:buNone/>
              <a:tabLst/>
              <a:defRPr/>
            </a:pP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  </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(1) IP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地址</a:t>
            </a:r>
          </a:p>
          <a:p>
            <a:pPr marL="357188" marR="0" lvl="0" algn="l" defTabSz="914400" rtl="0" eaLnBrk="1" fontAlgn="base" latinLnBrk="0" hangingPunct="1">
              <a:lnSpc>
                <a:spcPct val="90000"/>
              </a:lnSpc>
              <a:spcBef>
                <a:spcPct val="20000"/>
              </a:spcBef>
              <a:spcAft>
                <a:spcPts val="0"/>
              </a:spcAft>
              <a:buClrTx/>
              <a:buSzTx/>
              <a:buFont typeface="Wingdings" pitchFamily="2" charset="2"/>
              <a:buNone/>
              <a:tabLst/>
              <a:defRPr/>
            </a:pP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  </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(2)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子网掩码</a:t>
            </a:r>
          </a:p>
          <a:p>
            <a:pPr marL="357188" marR="0" lvl="0" algn="l" defTabSz="914400" rtl="0" eaLnBrk="1" fontAlgn="base" latinLnBrk="0" hangingPunct="1">
              <a:lnSpc>
                <a:spcPct val="90000"/>
              </a:lnSpc>
              <a:spcBef>
                <a:spcPct val="20000"/>
              </a:spcBef>
              <a:spcAft>
                <a:spcPts val="0"/>
              </a:spcAft>
              <a:buClrTx/>
              <a:buSzTx/>
              <a:buFont typeface="Wingdings" pitchFamily="2" charset="2"/>
              <a:buNone/>
              <a:tabLst/>
              <a:defRPr/>
            </a:pP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  </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(3)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默认路由器的 </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IP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地址</a:t>
            </a:r>
          </a:p>
          <a:p>
            <a:pPr marL="357188" marR="0" lvl="0" algn="l" defTabSz="914400" rtl="0" eaLnBrk="1" fontAlgn="base" latinLnBrk="0" hangingPunct="1">
              <a:lnSpc>
                <a:spcPct val="90000"/>
              </a:lnSpc>
              <a:spcBef>
                <a:spcPct val="20000"/>
              </a:spcBef>
              <a:spcAft>
                <a:spcPts val="0"/>
              </a:spcAft>
              <a:buClrTx/>
              <a:buSzTx/>
              <a:buFont typeface="Wingdings" pitchFamily="2" charset="2"/>
              <a:buNone/>
              <a:tabLst/>
              <a:defRPr/>
            </a:pP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  </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(4)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域名服务器的 </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IP </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地址</a:t>
            </a:r>
            <a:endPar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357188" marR="0" lvl="0" algn="l" defTabSz="914400" rtl="0" eaLnBrk="1" fontAlgn="base" latinLnBrk="0" hangingPunct="1">
              <a:lnSpc>
                <a:spcPct val="90000"/>
              </a:lnSpc>
              <a:spcBef>
                <a:spcPct val="20000"/>
              </a:spcBef>
              <a:spcAft>
                <a:spcPts val="0"/>
              </a:spcAft>
              <a:buClrTx/>
              <a:buSzTx/>
              <a:buFont typeface="Wingdings" pitchFamily="2" charset="2"/>
              <a:buNone/>
              <a:tabLst/>
              <a:defRPr/>
            </a:pP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   (5)</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最大传输单元</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MTU</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长度</a:t>
            </a:r>
            <a:endPar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357188" marR="0" lvl="0" algn="l" defTabSz="914400" rtl="0" eaLnBrk="1" fontAlgn="base" latinLnBrk="0" hangingPunct="1">
              <a:lnSpc>
                <a:spcPct val="90000"/>
              </a:lnSpc>
              <a:spcBef>
                <a:spcPct val="20000"/>
              </a:spcBef>
              <a:spcAft>
                <a:spcPts val="0"/>
              </a:spcAft>
              <a:buClrTx/>
              <a:buSzTx/>
              <a:buFont typeface="Wingdings" pitchFamily="2" charset="2"/>
              <a:buNone/>
              <a:tabLst/>
              <a:defRPr/>
            </a:pP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   (6)IP</a:t>
            </a:r>
            <a:r>
              <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分组的生存时间</a:t>
            </a:r>
            <a:r>
              <a:rPr kumimoji="1" lang="en-US" altLang="zh-CN"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rPr>
              <a:t>TTL</a:t>
            </a:r>
          </a:p>
          <a:p>
            <a:pPr marL="357188" indent="-357188">
              <a:spcBef>
                <a:spcPts val="1200"/>
              </a:spcBef>
              <a:buFont typeface="Arial" pitchFamily="34" charset="0"/>
              <a:buChar char="•"/>
              <a:defRPr/>
            </a:pPr>
            <a:r>
              <a:rPr lang="zh-CN" altLang="zh-CN" sz="2400" b="1" dirty="0" smtClean="0">
                <a:ea typeface="华文新魏" pitchFamily="2" charset="-122"/>
              </a:rPr>
              <a:t>动态主机配置协议可以为主机自动分配</a:t>
            </a:r>
            <a:r>
              <a:rPr lang="en-US" altLang="zh-CN" sz="2400" b="1" dirty="0" smtClean="0">
                <a:ea typeface="华文新魏" pitchFamily="2" charset="-122"/>
              </a:rPr>
              <a:t>IP</a:t>
            </a:r>
            <a:r>
              <a:rPr lang="zh-CN" altLang="zh-CN" sz="2400" b="1" dirty="0" smtClean="0">
                <a:ea typeface="华文新魏" pitchFamily="2" charset="-122"/>
              </a:rPr>
              <a:t>地址及其他一些重要的参数。</a:t>
            </a:r>
            <a:endParaRPr lang="en-US" altLang="zh-CN" sz="2400" b="1" dirty="0" smtClean="0">
              <a:ea typeface="华文新魏" pitchFamily="2" charset="-122"/>
            </a:endParaRPr>
          </a:p>
          <a:p>
            <a:pPr marL="357188" indent="-357188">
              <a:spcBef>
                <a:spcPts val="600"/>
              </a:spcBef>
              <a:buFont typeface="Arial" pitchFamily="34" charset="0"/>
              <a:buChar char="•"/>
              <a:defRPr/>
            </a:pPr>
            <a:r>
              <a:rPr lang="zh-CN" altLang="zh-CN" sz="2400" b="1" dirty="0" smtClean="0">
                <a:ea typeface="华文新魏" pitchFamily="2" charset="-122"/>
              </a:rPr>
              <a:t>动态主机配置协议不但运行效率高，减轻网络管理员的工作负担，更重要的是能够支持远程主机、移动设备、无盘工作站的地址共享与配置。</a:t>
            </a:r>
            <a:endParaRPr lang="zh-CN" altLang="en-US" sz="2400" b="1" u="sng" dirty="0" smtClean="0">
              <a:ea typeface="华文新魏" pitchFamily="2" charset="-122"/>
            </a:endParaRPr>
          </a:p>
          <a:p>
            <a:pPr marL="357188" marR="0" lvl="0" algn="l" defTabSz="914400" rtl="0" eaLnBrk="1" fontAlgn="base" latinLnBrk="0" hangingPunct="1">
              <a:lnSpc>
                <a:spcPct val="90000"/>
              </a:lnSpc>
              <a:spcBef>
                <a:spcPct val="20000"/>
              </a:spcBef>
              <a:spcAft>
                <a:spcPts val="0"/>
              </a:spcAft>
              <a:buClrTx/>
              <a:buSzTx/>
              <a:buFont typeface="Wingdings" pitchFamily="2" charset="2"/>
              <a:buNone/>
              <a:tabLst/>
              <a:defRPr/>
            </a:pPr>
            <a:endParaRPr kumimoji="1" lang="zh-CN" altLang="en-US" sz="2400" b="1" i="0" u="none" strike="noStrike" kern="0" cap="none" spc="0" normalizeH="0" baseline="0" noProof="0" dirty="0" smtClean="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251520" y="260648"/>
            <a:ext cx="7772400" cy="854968"/>
          </a:xfrm>
        </p:spPr>
        <p:txBody>
          <a:bodyPr/>
          <a:lstStyle/>
          <a:p>
            <a:pPr algn="l" eaLnBrk="1" hangingPunct="1">
              <a:buFont typeface="Arial" pitchFamily="34" charset="0"/>
              <a:buChar char="•"/>
            </a:pPr>
            <a:r>
              <a:rPr lang="en-US" altLang="zh-CN" sz="3200" u="sng" dirty="0" smtClean="0"/>
              <a:t> DHCP </a:t>
            </a:r>
            <a:r>
              <a:rPr lang="zh-CN" altLang="en-US" sz="3200" u="sng" dirty="0" smtClean="0"/>
              <a:t>使用客户服务器方式。</a:t>
            </a:r>
          </a:p>
        </p:txBody>
      </p:sp>
      <p:sp>
        <p:nvSpPr>
          <p:cNvPr id="721923" name="Rectangle 3"/>
          <p:cNvSpPr>
            <a:spLocks noGrp="1" noChangeArrowheads="1"/>
          </p:cNvSpPr>
          <p:nvPr>
            <p:ph type="body" idx="1"/>
          </p:nvPr>
        </p:nvSpPr>
        <p:spPr>
          <a:xfrm>
            <a:off x="467544" y="1340768"/>
            <a:ext cx="8136904" cy="5112568"/>
          </a:xfrm>
        </p:spPr>
        <p:txBody>
          <a:bodyPr/>
          <a:lstStyle/>
          <a:p>
            <a:pPr eaLnBrk="1" hangingPunct="1">
              <a:buNone/>
            </a:pPr>
            <a:r>
              <a:rPr lang="en-US" altLang="zh-CN" dirty="0" smtClean="0">
                <a:solidFill>
                  <a:schemeClr val="accent6"/>
                </a:solidFill>
                <a:latin typeface="华文新魏" pitchFamily="2" charset="-122"/>
                <a:ea typeface="华文新魏" pitchFamily="2" charset="-122"/>
              </a:rPr>
              <a:t>DHCP</a:t>
            </a:r>
            <a:r>
              <a:rPr lang="zh-CN" altLang="en-US" dirty="0" smtClean="0">
                <a:solidFill>
                  <a:schemeClr val="accent6"/>
                </a:solidFill>
                <a:latin typeface="华文新魏" pitchFamily="2" charset="-122"/>
                <a:ea typeface="华文新魏" pitchFamily="2" charset="-122"/>
              </a:rPr>
              <a:t>服务器主要功能：</a:t>
            </a:r>
            <a:endParaRPr lang="en-US" altLang="zh-CN" dirty="0" smtClean="0">
              <a:solidFill>
                <a:schemeClr val="accent6"/>
              </a:solidFill>
              <a:latin typeface="华文新魏" pitchFamily="2" charset="-122"/>
              <a:ea typeface="华文新魏" pitchFamily="2" charset="-122"/>
            </a:endParaRPr>
          </a:p>
          <a:p>
            <a:pPr indent="200025" eaLnBrk="1" hangingPunct="1">
              <a:spcBef>
                <a:spcPts val="0"/>
              </a:spcBef>
            </a:pPr>
            <a:r>
              <a:rPr lang="zh-CN" altLang="en-US" dirty="0" smtClean="0">
                <a:latin typeface="华文新魏" pitchFamily="2" charset="-122"/>
                <a:ea typeface="华文新魏" pitchFamily="2" charset="-122"/>
              </a:rPr>
              <a:t>地址存储与管理</a:t>
            </a:r>
            <a:endParaRPr lang="en-US" altLang="zh-CN" dirty="0" smtClean="0">
              <a:latin typeface="华文新魏" pitchFamily="2" charset="-122"/>
              <a:ea typeface="华文新魏" pitchFamily="2" charset="-122"/>
            </a:endParaRPr>
          </a:p>
          <a:p>
            <a:pPr indent="200025" eaLnBrk="1" hangingPunct="1">
              <a:spcBef>
                <a:spcPts val="0"/>
              </a:spcBef>
            </a:pPr>
            <a:r>
              <a:rPr lang="zh-CN" altLang="en-US" dirty="0" smtClean="0">
                <a:latin typeface="华文新魏" pitchFamily="2" charset="-122"/>
                <a:ea typeface="华文新魏" pitchFamily="2" charset="-122"/>
              </a:rPr>
              <a:t>配置参数的储存和管理</a:t>
            </a:r>
            <a:endParaRPr lang="en-US" altLang="zh-CN" dirty="0" smtClean="0">
              <a:latin typeface="华文新魏" pitchFamily="2" charset="-122"/>
              <a:ea typeface="华文新魏" pitchFamily="2" charset="-122"/>
            </a:endParaRPr>
          </a:p>
          <a:p>
            <a:pPr indent="200025" eaLnBrk="1" hangingPunct="1">
              <a:spcBef>
                <a:spcPts val="0"/>
              </a:spcBef>
            </a:pPr>
            <a:r>
              <a:rPr lang="zh-CN" altLang="en-US" dirty="0" smtClean="0">
                <a:latin typeface="华文新魏" pitchFamily="2" charset="-122"/>
                <a:ea typeface="华文新魏" pitchFamily="2" charset="-122"/>
              </a:rPr>
              <a:t>租用管理</a:t>
            </a:r>
            <a:endParaRPr lang="en-US" altLang="zh-CN" dirty="0" smtClean="0">
              <a:latin typeface="华文新魏" pitchFamily="2" charset="-122"/>
              <a:ea typeface="华文新魏" pitchFamily="2" charset="-122"/>
            </a:endParaRPr>
          </a:p>
          <a:p>
            <a:pPr indent="200025" eaLnBrk="1" hangingPunct="1">
              <a:spcBef>
                <a:spcPts val="0"/>
              </a:spcBef>
            </a:pPr>
            <a:r>
              <a:rPr lang="zh-CN" altLang="en-US" dirty="0" smtClean="0">
                <a:latin typeface="华文新魏" pitchFamily="2" charset="-122"/>
                <a:ea typeface="华文新魏" pitchFamily="2" charset="-122"/>
              </a:rPr>
              <a:t>响应客户主机请求</a:t>
            </a:r>
            <a:endParaRPr lang="en-US" altLang="zh-CN" dirty="0" smtClean="0">
              <a:latin typeface="华文新魏" pitchFamily="2" charset="-122"/>
              <a:ea typeface="华文新魏" pitchFamily="2" charset="-122"/>
            </a:endParaRPr>
          </a:p>
          <a:p>
            <a:pPr indent="200025" eaLnBrk="1" hangingPunct="1">
              <a:spcBef>
                <a:spcPts val="0"/>
              </a:spcBef>
            </a:pPr>
            <a:r>
              <a:rPr lang="zh-CN" altLang="en-US" dirty="0" smtClean="0">
                <a:latin typeface="华文新魏" pitchFamily="2" charset="-122"/>
                <a:ea typeface="华文新魏" pitchFamily="2" charset="-122"/>
              </a:rPr>
              <a:t>服务管理</a:t>
            </a:r>
            <a:endParaRPr lang="en-US" altLang="zh-CN" dirty="0" smtClean="0">
              <a:latin typeface="华文新魏" pitchFamily="2" charset="-122"/>
              <a:ea typeface="华文新魏" pitchFamily="2" charset="-122"/>
            </a:endParaRPr>
          </a:p>
          <a:p>
            <a:pPr eaLnBrk="1" hangingPunct="1">
              <a:buNone/>
            </a:pPr>
            <a:r>
              <a:rPr lang="en-US" altLang="zh-CN" dirty="0" smtClean="0">
                <a:solidFill>
                  <a:schemeClr val="accent6"/>
                </a:solidFill>
                <a:latin typeface="华文新魏" pitchFamily="2" charset="-122"/>
                <a:ea typeface="华文新魏" pitchFamily="2" charset="-122"/>
              </a:rPr>
              <a:t>DHCP</a:t>
            </a:r>
            <a:r>
              <a:rPr lang="zh-CN" altLang="en-US" dirty="0" smtClean="0">
                <a:solidFill>
                  <a:schemeClr val="accent6"/>
                </a:solidFill>
                <a:latin typeface="华文新魏" pitchFamily="2" charset="-122"/>
                <a:ea typeface="华文新魏" pitchFamily="2" charset="-122"/>
              </a:rPr>
              <a:t>客户主要功能：</a:t>
            </a:r>
            <a:endParaRPr lang="en-US" altLang="zh-CN" dirty="0" smtClean="0">
              <a:solidFill>
                <a:schemeClr val="accent6"/>
              </a:solidFill>
              <a:latin typeface="华文新魏" pitchFamily="2" charset="-122"/>
              <a:ea typeface="华文新魏" pitchFamily="2" charset="-122"/>
            </a:endParaRPr>
          </a:p>
          <a:p>
            <a:pPr indent="14288" eaLnBrk="1" hangingPunct="1">
              <a:spcBef>
                <a:spcPts val="0"/>
              </a:spcBef>
            </a:pPr>
            <a:r>
              <a:rPr lang="zh-CN" altLang="en-US" dirty="0" smtClean="0">
                <a:latin typeface="华文新魏" pitchFamily="2" charset="-122"/>
                <a:ea typeface="华文新魏" pitchFamily="2" charset="-122"/>
              </a:rPr>
              <a:t>发起</a:t>
            </a:r>
            <a:r>
              <a:rPr lang="zh-CN" altLang="en-US" dirty="0" smtClean="0">
                <a:latin typeface="华文新魏" pitchFamily="2" charset="-122"/>
                <a:ea typeface="华文新魏" pitchFamily="2" charset="-122"/>
              </a:rPr>
              <a:t>配置</a:t>
            </a:r>
            <a:endParaRPr lang="en-US" altLang="zh-CN" dirty="0" smtClean="0">
              <a:latin typeface="华文新魏" pitchFamily="2" charset="-122"/>
              <a:ea typeface="华文新魏" pitchFamily="2" charset="-122"/>
            </a:endParaRPr>
          </a:p>
          <a:p>
            <a:pPr indent="14288" eaLnBrk="1" hangingPunct="1">
              <a:spcBef>
                <a:spcPts val="0"/>
              </a:spcBef>
            </a:pPr>
            <a:r>
              <a:rPr lang="zh-CN" altLang="en-US" dirty="0" smtClean="0">
                <a:latin typeface="华文新魏" pitchFamily="2" charset="-122"/>
                <a:ea typeface="华文新魏" pitchFamily="2" charset="-122"/>
              </a:rPr>
              <a:t>配置参数管理</a:t>
            </a:r>
            <a:endParaRPr lang="en-US" altLang="zh-CN" dirty="0" smtClean="0">
              <a:latin typeface="华文新魏" pitchFamily="2" charset="-122"/>
              <a:ea typeface="华文新魏" pitchFamily="2" charset="-122"/>
            </a:endParaRPr>
          </a:p>
          <a:p>
            <a:pPr indent="14288" eaLnBrk="1" hangingPunct="1">
              <a:spcBef>
                <a:spcPts val="0"/>
              </a:spcBef>
            </a:pPr>
            <a:r>
              <a:rPr lang="zh-CN" altLang="en-US" dirty="0" smtClean="0">
                <a:latin typeface="华文新魏" pitchFamily="2" charset="-122"/>
                <a:ea typeface="华文新魏" pitchFamily="2" charset="-122"/>
              </a:rPr>
              <a:t>租用管理</a:t>
            </a:r>
            <a:endParaRPr lang="en-US" altLang="zh-CN" dirty="0" smtClean="0">
              <a:latin typeface="华文新魏" pitchFamily="2" charset="-122"/>
              <a:ea typeface="华文新魏" pitchFamily="2" charset="-122"/>
            </a:endParaRPr>
          </a:p>
          <a:p>
            <a:pPr indent="14288" eaLnBrk="1" hangingPunct="1">
              <a:spcBef>
                <a:spcPts val="0"/>
              </a:spcBef>
            </a:pPr>
            <a:r>
              <a:rPr lang="zh-CN" altLang="en-US" dirty="0" smtClean="0">
                <a:latin typeface="华文新魏" pitchFamily="2" charset="-122"/>
                <a:ea typeface="华文新魏" pitchFamily="2" charset="-122"/>
              </a:rPr>
              <a:t>报文重传</a:t>
            </a:r>
            <a:endParaRPr lang="en-US" altLang="zh-CN" dirty="0" smtClean="0">
              <a:latin typeface="华文新魏" pitchFamily="2" charset="-122"/>
              <a:ea typeface="华文新魏" pitchFamily="2" charset="-122"/>
            </a:endParaRPr>
          </a:p>
          <a:p>
            <a:pPr eaLnBrk="1" hangingPunct="1"/>
            <a:endParaRPr lang="en-US" altLang="zh-CN" dirty="0" smtClean="0">
              <a:latin typeface="华文新魏" pitchFamily="2" charset="-122"/>
              <a:ea typeface="华文新魏" pitchFamily="2" charset="-122"/>
            </a:endParaRPr>
          </a:p>
        </p:txBody>
      </p:sp>
      <p:sp>
        <p:nvSpPr>
          <p:cNvPr id="149509" name="灯片编号占位符 5"/>
          <p:cNvSpPr>
            <a:spLocks noGrp="1"/>
          </p:cNvSpPr>
          <p:nvPr>
            <p:ph type="sldNum" sz="quarter" idx="12"/>
          </p:nvPr>
        </p:nvSpPr>
        <p:spPr>
          <a:noFill/>
        </p:spPr>
        <p:txBody>
          <a:bodyPr/>
          <a:lstStyle/>
          <a:p>
            <a:fld id="{76B88372-B7E5-4C5A-9A27-227A243C4A76}" type="slidenum">
              <a:rPr lang="en-US" altLang="zh-CN" smtClean="0"/>
              <a:pPr/>
              <a:t>82</a:t>
            </a:fld>
            <a:endParaRPr lang="en-US" altLang="zh-CN"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1"/>
            <a:ext cx="7772400" cy="864096"/>
          </a:xfrm>
        </p:spPr>
        <p:txBody>
          <a:bodyPr/>
          <a:lstStyle/>
          <a:p>
            <a:pPr algn="l" eaLnBrk="1" hangingPunct="1">
              <a:defRPr/>
            </a:pPr>
            <a:r>
              <a:rPr lang="en-US" altLang="zh-CN" sz="2800" u="sng" dirty="0" smtClean="0">
                <a:latin typeface="+mn-lt"/>
                <a:ea typeface="华文新魏" pitchFamily="2" charset="-122"/>
              </a:rPr>
              <a:t>7.7.2  DHCP</a:t>
            </a:r>
            <a:r>
              <a:rPr lang="zh-CN" altLang="zh-CN" sz="2800" u="sng" dirty="0" smtClean="0">
                <a:latin typeface="+mn-lt"/>
                <a:ea typeface="华文新魏" pitchFamily="2" charset="-122"/>
              </a:rPr>
              <a:t>协议的基本内容</a:t>
            </a:r>
            <a:endParaRPr lang="zh-CN" altLang="en-US" sz="28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467544" y="980728"/>
            <a:ext cx="7772400" cy="4754562"/>
          </a:xfrm>
        </p:spPr>
        <p:txBody>
          <a:bodyPr/>
          <a:lstStyle/>
          <a:p>
            <a:pPr eaLnBrk="1" hangingPunct="1">
              <a:defRPr/>
            </a:pPr>
            <a:r>
              <a:rPr lang="en-US" altLang="zh-CN" sz="2400" b="1" u="sng" dirty="0" smtClean="0">
                <a:ea typeface="华文新魏" pitchFamily="2" charset="-122"/>
              </a:rPr>
              <a:t>DHCP</a:t>
            </a:r>
            <a:r>
              <a:rPr lang="zh-CN" altLang="zh-CN" sz="2400" b="1" u="sng" dirty="0" smtClean="0">
                <a:ea typeface="华文新魏" pitchFamily="2" charset="-122"/>
              </a:rPr>
              <a:t>客户与服务器的交互过程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F8FC78FD-BFCC-4047-BC64-36868F09C888}" type="slidenum">
              <a:rPr lang="zh-CN" altLang="en-US">
                <a:solidFill>
                  <a:srgbClr val="000000"/>
                </a:solidFill>
              </a:rPr>
              <a:pPr>
                <a:defRPr/>
              </a:pPr>
              <a:t>83</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2051720" y="1556792"/>
            <a:ext cx="4320480" cy="489654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404664"/>
            <a:ext cx="7772400" cy="5259387"/>
          </a:xfrm>
        </p:spPr>
        <p:txBody>
          <a:bodyPr/>
          <a:lstStyle/>
          <a:p>
            <a:pPr eaLnBrk="1" hangingPunct="1">
              <a:defRPr/>
            </a:pPr>
            <a:r>
              <a:rPr lang="en-US" altLang="zh-CN" sz="2400" b="1" u="sng" dirty="0" smtClean="0">
                <a:ea typeface="华文新魏" pitchFamily="2" charset="-122"/>
              </a:rPr>
              <a:t>DHCP</a:t>
            </a:r>
            <a:r>
              <a:rPr lang="zh-CN" altLang="zh-CN" sz="2400" b="1" u="sng" dirty="0" smtClean="0">
                <a:ea typeface="华文新魏" pitchFamily="2" charset="-122"/>
              </a:rPr>
              <a:t>客户从</a:t>
            </a:r>
            <a:r>
              <a:rPr lang="en-US" altLang="zh-CN" sz="2400" b="1" u="sng" dirty="0" smtClean="0">
                <a:ea typeface="华文新魏" pitchFamily="2" charset="-122"/>
              </a:rPr>
              <a:t>DHCP</a:t>
            </a:r>
            <a:r>
              <a:rPr lang="zh-CN" altLang="zh-CN" sz="2400" b="1" u="sng" dirty="0" smtClean="0">
                <a:ea typeface="华文新魏" pitchFamily="2" charset="-122"/>
              </a:rPr>
              <a:t>服务器获取</a:t>
            </a:r>
            <a:r>
              <a:rPr lang="en-US" altLang="zh-CN" sz="2400" b="1" u="sng" dirty="0" smtClean="0">
                <a:ea typeface="华文新魏" pitchFamily="2" charset="-122"/>
              </a:rPr>
              <a:t>IP</a:t>
            </a:r>
            <a:r>
              <a:rPr lang="zh-CN" altLang="zh-CN" sz="2400" b="1" u="sng" dirty="0" smtClean="0">
                <a:ea typeface="华文新魏" pitchFamily="2" charset="-122"/>
              </a:rPr>
              <a:t>地址过程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4E5D07E3-A303-4BD8-9F0A-E5E9C4E0E990}" type="slidenum">
              <a:rPr lang="zh-CN" altLang="en-US">
                <a:solidFill>
                  <a:srgbClr val="000000"/>
                </a:solidFill>
              </a:rPr>
              <a:pPr>
                <a:defRPr/>
              </a:pPr>
              <a:t>84</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23528" y="1052736"/>
            <a:ext cx="8352928" cy="489654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idx="4294967295"/>
          </p:nvPr>
        </p:nvSpPr>
        <p:spPr>
          <a:xfrm>
            <a:off x="323528" y="332656"/>
            <a:ext cx="7772400" cy="731168"/>
          </a:xfrm>
        </p:spPr>
        <p:txBody>
          <a:bodyPr/>
          <a:lstStyle/>
          <a:p>
            <a:pPr algn="l" eaLnBrk="1" hangingPunct="1">
              <a:buFont typeface="Arial" pitchFamily="34" charset="0"/>
              <a:buChar char="•"/>
            </a:pPr>
            <a:r>
              <a:rPr lang="zh-CN" altLang="en-US" sz="3200" u="sng" dirty="0" smtClean="0"/>
              <a:t> 租用管理</a:t>
            </a:r>
            <a:endParaRPr lang="en-US" altLang="zh-CN" sz="3200" u="sng" dirty="0" smtClean="0"/>
          </a:p>
        </p:txBody>
      </p:sp>
      <p:sp>
        <p:nvSpPr>
          <p:cNvPr id="152579" name="Rectangle 3"/>
          <p:cNvSpPr>
            <a:spLocks noGrp="1" noChangeArrowheads="1"/>
          </p:cNvSpPr>
          <p:nvPr>
            <p:ph type="body" idx="1"/>
          </p:nvPr>
        </p:nvSpPr>
        <p:spPr>
          <a:xfrm>
            <a:off x="323528" y="1196752"/>
            <a:ext cx="8280920" cy="4896544"/>
          </a:xfrm>
        </p:spPr>
        <p:txBody>
          <a:bodyPr/>
          <a:lstStyle/>
          <a:p>
            <a:pPr eaLnBrk="1" hangingPunct="1"/>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服务器分配给 </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客户的 </a:t>
            </a:r>
            <a:r>
              <a:rPr lang="en-US" altLang="zh-CN" dirty="0" smtClean="0">
                <a:latin typeface="华文新魏" pitchFamily="2" charset="-122"/>
                <a:ea typeface="华文新魏" pitchFamily="2" charset="-122"/>
              </a:rPr>
              <a:t>IP </a:t>
            </a:r>
            <a:r>
              <a:rPr lang="zh-CN" altLang="en-US" dirty="0" smtClean="0">
                <a:latin typeface="华文新魏" pitchFamily="2" charset="-122"/>
                <a:ea typeface="华文新魏" pitchFamily="2" charset="-122"/>
              </a:rPr>
              <a:t>地址的临时的，因此 </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客户只能在一段有限的时间内使用这个分配到的 </a:t>
            </a:r>
            <a:r>
              <a:rPr lang="en-US" altLang="zh-CN" dirty="0" smtClean="0">
                <a:latin typeface="华文新魏" pitchFamily="2" charset="-122"/>
                <a:ea typeface="华文新魏" pitchFamily="2" charset="-122"/>
              </a:rPr>
              <a:t>IP </a:t>
            </a:r>
            <a:r>
              <a:rPr lang="zh-CN" altLang="en-US" dirty="0" smtClean="0">
                <a:latin typeface="华文新魏" pitchFamily="2" charset="-122"/>
                <a:ea typeface="华文新魏" pitchFamily="2" charset="-122"/>
              </a:rPr>
              <a:t>地址。</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协议称这段时间为租用</a:t>
            </a:r>
            <a:r>
              <a:rPr lang="zh-CN" altLang="en-US" dirty="0" smtClean="0">
                <a:latin typeface="华文新魏" pitchFamily="2" charset="-122"/>
                <a:ea typeface="华文新魏" pitchFamily="2" charset="-122"/>
              </a:rPr>
              <a:t>期</a:t>
            </a:r>
            <a:r>
              <a:rPr lang="en-US" altLang="zh-CN" dirty="0" smtClean="0">
                <a:latin typeface="华文新魏" pitchFamily="2" charset="-122"/>
                <a:ea typeface="华文新魏" pitchFamily="2" charset="-122"/>
              </a:rPr>
              <a:t>T</a:t>
            </a:r>
            <a:r>
              <a:rPr lang="zh-CN" altLang="en-US" dirty="0" smtClean="0">
                <a:latin typeface="华文新魏" pitchFamily="2" charset="-122"/>
                <a:ea typeface="华文新魏" pitchFamily="2" charset="-122"/>
              </a:rPr>
              <a:t>。 </a:t>
            </a:r>
            <a:endParaRPr lang="zh-CN" altLang="en-US" dirty="0" smtClean="0">
              <a:latin typeface="华文新魏" pitchFamily="2" charset="-122"/>
              <a:ea typeface="华文新魏" pitchFamily="2" charset="-122"/>
            </a:endParaRPr>
          </a:p>
          <a:p>
            <a:pPr eaLnBrk="1" hangingPunct="1"/>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客户端需要设置</a:t>
            </a:r>
            <a:r>
              <a:rPr lang="en-US" altLang="zh-CN" dirty="0" smtClean="0">
                <a:latin typeface="华文新魏" pitchFamily="2" charset="-122"/>
                <a:ea typeface="华文新魏" pitchFamily="2" charset="-122"/>
              </a:rPr>
              <a:t>2</a:t>
            </a:r>
            <a:r>
              <a:rPr lang="zh-CN" altLang="en-US" dirty="0" smtClean="0">
                <a:latin typeface="华文新魏" pitchFamily="2" charset="-122"/>
                <a:ea typeface="华文新魏" pitchFamily="2" charset="-122"/>
              </a:rPr>
              <a:t>个计时器</a:t>
            </a:r>
            <a:r>
              <a:rPr lang="en-US" altLang="zh-CN" dirty="0" smtClean="0">
                <a:latin typeface="华文新魏" pitchFamily="2" charset="-122"/>
                <a:ea typeface="华文新魏" pitchFamily="2" charset="-122"/>
              </a:rPr>
              <a:t>: T</a:t>
            </a:r>
            <a:r>
              <a:rPr lang="en-US" altLang="zh-CN" sz="1600" dirty="0" smtClean="0">
                <a:latin typeface="华文新魏" pitchFamily="2" charset="-122"/>
                <a:ea typeface="华文新魏" pitchFamily="2" charset="-122"/>
              </a:rPr>
              <a:t>1</a:t>
            </a:r>
            <a:r>
              <a:rPr lang="en-US" altLang="zh-CN" dirty="0" smtClean="0">
                <a:latin typeface="华文新魏" pitchFamily="2" charset="-122"/>
                <a:ea typeface="华文新魏" pitchFamily="2" charset="-122"/>
              </a:rPr>
              <a:t>=0.5T</a:t>
            </a:r>
            <a:r>
              <a:rPr lang="zh-CN" altLang="en-US" dirty="0" smtClean="0">
                <a:latin typeface="华文新魏" pitchFamily="2" charset="-122"/>
                <a:ea typeface="华文新魏" pitchFamily="2" charset="-122"/>
              </a:rPr>
              <a:t>和</a:t>
            </a:r>
            <a:r>
              <a:rPr lang="en-US" altLang="zh-CN" dirty="0" smtClean="0">
                <a:latin typeface="华文新魏" pitchFamily="2" charset="-122"/>
                <a:ea typeface="华文新魏" pitchFamily="2" charset="-122"/>
              </a:rPr>
              <a:t>T</a:t>
            </a:r>
            <a:r>
              <a:rPr lang="en-US" altLang="zh-CN" sz="1600" dirty="0" smtClean="0">
                <a:latin typeface="华文新魏" pitchFamily="2" charset="-122"/>
                <a:ea typeface="华文新魏" pitchFamily="2" charset="-122"/>
              </a:rPr>
              <a:t>2</a:t>
            </a:r>
            <a:r>
              <a:rPr lang="en-US" altLang="zh-CN" dirty="0" smtClean="0">
                <a:latin typeface="华文新魏" pitchFamily="2" charset="-122"/>
                <a:ea typeface="华文新魏" pitchFamily="2" charset="-122"/>
              </a:rPr>
              <a:t>=0.875T</a:t>
            </a:r>
            <a:r>
              <a:rPr lang="zh-CN" altLang="en-US" dirty="0" smtClean="0">
                <a:latin typeface="华文新魏" pitchFamily="2" charset="-122"/>
                <a:ea typeface="华文新魏" pitchFamily="2" charset="-122"/>
              </a:rPr>
              <a:t>，</a:t>
            </a:r>
            <a:r>
              <a:rPr lang="en-US" altLang="zh-CN" dirty="0" smtClean="0">
                <a:latin typeface="华文新魏" pitchFamily="2" charset="-122"/>
                <a:ea typeface="华文新魏" pitchFamily="2" charset="-122"/>
              </a:rPr>
              <a:t> </a:t>
            </a:r>
            <a:r>
              <a:rPr lang="en-US" altLang="zh-CN" dirty="0" smtClean="0">
                <a:latin typeface="华文新魏" pitchFamily="2" charset="-122"/>
                <a:ea typeface="华文新魏" pitchFamily="2" charset="-122"/>
              </a:rPr>
              <a:t>T</a:t>
            </a:r>
            <a:r>
              <a:rPr lang="en-US" altLang="zh-CN" sz="1600" dirty="0" smtClean="0">
                <a:latin typeface="华文新魏" pitchFamily="2" charset="-122"/>
                <a:ea typeface="华文新魏" pitchFamily="2" charset="-122"/>
              </a:rPr>
              <a:t>1</a:t>
            </a:r>
            <a:r>
              <a:rPr lang="en-US" altLang="zh-CN" dirty="0" smtClean="0">
                <a:latin typeface="华文新魏" pitchFamily="2" charset="-122"/>
                <a:ea typeface="华文新魏" pitchFamily="2" charset="-122"/>
              </a:rPr>
              <a:t>=0.5T</a:t>
            </a:r>
            <a:r>
              <a:rPr lang="zh-CN" altLang="en-US" dirty="0" smtClean="0">
                <a:latin typeface="华文新魏" pitchFamily="2" charset="-122"/>
                <a:ea typeface="华文新魏" pitchFamily="2" charset="-122"/>
              </a:rPr>
              <a:t>时，客户端发送</a:t>
            </a:r>
            <a:r>
              <a:rPr lang="en-US" altLang="zh-CN" dirty="0" smtClean="0">
                <a:latin typeface="华文新魏" pitchFamily="2" charset="-122"/>
                <a:ea typeface="华文新魏" pitchFamily="2" charset="-122"/>
              </a:rPr>
              <a:t>DHCPREQUEST</a:t>
            </a:r>
            <a:r>
              <a:rPr lang="zh-CN" altLang="en-US" dirty="0" smtClean="0">
                <a:latin typeface="华文新魏" pitchFamily="2" charset="-122"/>
                <a:ea typeface="华文新魏" pitchFamily="2" charset="-122"/>
              </a:rPr>
              <a:t>请求报文，请求更新租用期。</a:t>
            </a:r>
            <a:endParaRPr lang="en-US" altLang="zh-CN" dirty="0" smtClean="0">
              <a:latin typeface="华文新魏" pitchFamily="2" charset="-122"/>
              <a:ea typeface="华文新魏" pitchFamily="2" charset="-122"/>
            </a:endParaRPr>
          </a:p>
          <a:p>
            <a:pPr lvl="1" eaLnBrk="1" hangingPunct="1"/>
            <a:r>
              <a:rPr lang="en-US" altLang="zh-CN" dirty="0" smtClean="0">
                <a:latin typeface="华文新魏" pitchFamily="2" charset="-122"/>
                <a:ea typeface="华文新魏" pitchFamily="2" charset="-122"/>
              </a:rPr>
              <a:t>DHCP</a:t>
            </a:r>
            <a:r>
              <a:rPr lang="zh-CN" altLang="en-US" dirty="0" smtClean="0">
                <a:latin typeface="华文新魏" pitchFamily="2" charset="-122"/>
                <a:ea typeface="华文新魏" pitchFamily="2" charset="-122"/>
              </a:rPr>
              <a:t>服务器同意更新租用期，返回</a:t>
            </a:r>
            <a:r>
              <a:rPr lang="en-US" altLang="zh-CN" dirty="0" smtClean="0">
                <a:latin typeface="华文新魏" pitchFamily="2" charset="-122"/>
                <a:ea typeface="华文新魏" pitchFamily="2" charset="-122"/>
              </a:rPr>
              <a:t>DHCPACK</a:t>
            </a:r>
            <a:r>
              <a:rPr lang="zh-CN" altLang="en-US" dirty="0" smtClean="0">
                <a:latin typeface="华文新魏" pitchFamily="2" charset="-122"/>
                <a:ea typeface="华文新魏" pitchFamily="2" charset="-122"/>
              </a:rPr>
              <a:t>，获得新租用期；</a:t>
            </a:r>
            <a:endParaRPr lang="en-US" altLang="zh-CN" dirty="0" smtClean="0">
              <a:latin typeface="华文新魏" pitchFamily="2" charset="-122"/>
              <a:ea typeface="华文新魏" pitchFamily="2" charset="-122"/>
            </a:endParaRPr>
          </a:p>
          <a:p>
            <a:pPr lvl="1" eaLnBrk="1" hangingPunct="1"/>
            <a:r>
              <a:rPr lang="en-US" altLang="zh-CN" dirty="0" smtClean="0">
                <a:latin typeface="华文新魏" pitchFamily="2" charset="-122"/>
                <a:ea typeface="华文新魏" pitchFamily="2" charset="-122"/>
              </a:rPr>
              <a:t>DHCP</a:t>
            </a:r>
            <a:r>
              <a:rPr lang="zh-CN" altLang="en-US" dirty="0" smtClean="0">
                <a:latin typeface="华文新魏" pitchFamily="2" charset="-122"/>
                <a:ea typeface="华文新魏" pitchFamily="2" charset="-122"/>
              </a:rPr>
              <a:t>服务器不同意</a:t>
            </a:r>
            <a:r>
              <a:rPr lang="zh-CN" altLang="en-US" dirty="0" smtClean="0">
                <a:latin typeface="华文新魏" pitchFamily="2" charset="-122"/>
                <a:ea typeface="华文新魏" pitchFamily="2" charset="-122"/>
              </a:rPr>
              <a:t>更新租用</a:t>
            </a:r>
            <a:r>
              <a:rPr lang="zh-CN" altLang="en-US" dirty="0" smtClean="0">
                <a:latin typeface="华文新魏" pitchFamily="2" charset="-122"/>
                <a:ea typeface="华文新魏" pitchFamily="2" charset="-122"/>
              </a:rPr>
              <a:t>期，返回</a:t>
            </a:r>
            <a:r>
              <a:rPr lang="en-US" altLang="zh-CN" dirty="0" smtClean="0">
                <a:latin typeface="华文新魏" pitchFamily="2" charset="-122"/>
                <a:ea typeface="华文新魏" pitchFamily="2" charset="-122"/>
              </a:rPr>
              <a:t>DHCPNAK</a:t>
            </a:r>
            <a:r>
              <a:rPr lang="zh-CN" altLang="en-US" dirty="0" smtClean="0">
                <a:latin typeface="华文新魏" pitchFamily="2" charset="-122"/>
                <a:ea typeface="华文新魏" pitchFamily="2" charset="-122"/>
              </a:rPr>
              <a:t>，需要重新申请；</a:t>
            </a:r>
            <a:endParaRPr lang="en-US" altLang="zh-CN" dirty="0" smtClean="0">
              <a:latin typeface="华文新魏" pitchFamily="2" charset="-122"/>
              <a:ea typeface="华文新魏" pitchFamily="2" charset="-122"/>
            </a:endParaRPr>
          </a:p>
          <a:p>
            <a:pPr lvl="1" eaLnBrk="1" hangingPunct="1"/>
            <a:r>
              <a:rPr lang="en-US" altLang="zh-CN" dirty="0" smtClean="0">
                <a:latin typeface="华文新魏" pitchFamily="2" charset="-122"/>
                <a:ea typeface="华文新魏" pitchFamily="2" charset="-122"/>
              </a:rPr>
              <a:t>DHCP</a:t>
            </a:r>
            <a:r>
              <a:rPr lang="zh-CN" altLang="en-US" dirty="0" smtClean="0">
                <a:latin typeface="华文新魏" pitchFamily="2" charset="-122"/>
                <a:ea typeface="华文新魏" pitchFamily="2" charset="-122"/>
              </a:rPr>
              <a:t>客户端没有收到服务器的应答报文，</a:t>
            </a:r>
            <a:r>
              <a:rPr lang="en-US" altLang="zh-CN" dirty="0" smtClean="0">
                <a:latin typeface="华文新魏" pitchFamily="2" charset="-122"/>
                <a:ea typeface="华文新魏" pitchFamily="2" charset="-122"/>
              </a:rPr>
              <a:t>T</a:t>
            </a:r>
            <a:r>
              <a:rPr lang="en-US" altLang="zh-CN" sz="1400" dirty="0" smtClean="0">
                <a:latin typeface="华文新魏" pitchFamily="2" charset="-122"/>
                <a:ea typeface="华文新魏" pitchFamily="2" charset="-122"/>
              </a:rPr>
              <a:t>2</a:t>
            </a:r>
            <a:r>
              <a:rPr lang="zh-CN" altLang="en-US" dirty="0" smtClean="0">
                <a:latin typeface="华文新魏" pitchFamily="2" charset="-122"/>
                <a:ea typeface="华文新魏" pitchFamily="2" charset="-122"/>
              </a:rPr>
              <a:t>时间到时，客户端重新发送</a:t>
            </a:r>
            <a:r>
              <a:rPr lang="en-US" altLang="zh-CN" dirty="0" smtClean="0">
                <a:latin typeface="华文新魏" pitchFamily="2" charset="-122"/>
                <a:ea typeface="华文新魏" pitchFamily="2" charset="-122"/>
              </a:rPr>
              <a:t>DHCPREQUEST</a:t>
            </a:r>
            <a:r>
              <a:rPr lang="zh-CN" altLang="en-US" dirty="0" smtClean="0">
                <a:latin typeface="华文新魏" pitchFamily="2" charset="-122"/>
                <a:ea typeface="华文新魏" pitchFamily="2" charset="-122"/>
              </a:rPr>
              <a:t>，重新申请地址。</a:t>
            </a:r>
            <a:endParaRPr lang="en-US" altLang="zh-CN" dirty="0" smtClean="0">
              <a:latin typeface="华文新魏" pitchFamily="2" charset="-122"/>
              <a:ea typeface="华文新魏" pitchFamily="2" charset="-122"/>
            </a:endParaRPr>
          </a:p>
          <a:p>
            <a:pPr eaLnBrk="1" hangingPunct="1"/>
            <a:r>
              <a:rPr lang="en-US" altLang="zh-CN" dirty="0" smtClean="0">
                <a:latin typeface="华文新魏" pitchFamily="2" charset="-122"/>
                <a:ea typeface="华文新魏" pitchFamily="2" charset="-122"/>
              </a:rPr>
              <a:t>DHCP</a:t>
            </a:r>
            <a:r>
              <a:rPr lang="zh-CN" altLang="en-US" dirty="0" smtClean="0">
                <a:latin typeface="华文新魏" pitchFamily="2" charset="-122"/>
                <a:ea typeface="华文新魏" pitchFamily="2" charset="-122"/>
              </a:rPr>
              <a:t>客户端提前结束服务器提供的租用期，则发出一个</a:t>
            </a:r>
            <a:r>
              <a:rPr lang="en-US" altLang="zh-CN" dirty="0" smtClean="0">
                <a:latin typeface="华文新魏" pitchFamily="2" charset="-122"/>
                <a:ea typeface="华文新魏" pitchFamily="2" charset="-122"/>
              </a:rPr>
              <a:t>DHCPRELEASE</a:t>
            </a:r>
            <a:r>
              <a:rPr lang="zh-CN" altLang="en-US" dirty="0" smtClean="0">
                <a:latin typeface="华文新魏" pitchFamily="2" charset="-122"/>
                <a:ea typeface="华文新魏" pitchFamily="2" charset="-122"/>
              </a:rPr>
              <a:t>的释放报文。</a:t>
            </a:r>
            <a:endParaRPr lang="en-US" altLang="zh-CN" dirty="0" smtClean="0">
              <a:latin typeface="华文新魏" pitchFamily="2" charset="-122"/>
              <a:ea typeface="华文新魏" pitchFamily="2" charset="-122"/>
            </a:endParaRPr>
          </a:p>
        </p:txBody>
      </p:sp>
      <p:sp>
        <p:nvSpPr>
          <p:cNvPr id="152581" name="灯片编号占位符 5"/>
          <p:cNvSpPr>
            <a:spLocks noGrp="1"/>
          </p:cNvSpPr>
          <p:nvPr>
            <p:ph type="sldNum" sz="quarter" idx="12"/>
          </p:nvPr>
        </p:nvSpPr>
        <p:spPr>
          <a:noFill/>
        </p:spPr>
        <p:txBody>
          <a:bodyPr/>
          <a:lstStyle/>
          <a:p>
            <a:fld id="{29CB8163-2FF6-45B4-85A2-3DDF5A91DEDA}" type="slidenum">
              <a:rPr lang="en-US" altLang="zh-CN" smtClean="0"/>
              <a:pPr/>
              <a:t>85</a:t>
            </a:fld>
            <a:endParaRPr lang="en-US" altLang="zh-CN"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323528" y="332656"/>
            <a:ext cx="7772400" cy="731168"/>
          </a:xfrm>
        </p:spPr>
        <p:txBody>
          <a:bodyPr/>
          <a:lstStyle/>
          <a:p>
            <a:pPr algn="l" eaLnBrk="1" hangingPunct="1">
              <a:buFont typeface="Arial" pitchFamily="34" charset="0"/>
              <a:buChar char="•"/>
            </a:pPr>
            <a:r>
              <a:rPr lang="en-US" altLang="zh-CN" sz="3200" u="sng" dirty="0" smtClean="0"/>
              <a:t> DHCP </a:t>
            </a:r>
            <a:r>
              <a:rPr lang="zh-CN" altLang="en-US" sz="3200" u="sng" dirty="0" smtClean="0"/>
              <a:t>中继</a:t>
            </a:r>
            <a:r>
              <a:rPr lang="zh-CN" altLang="en-US" sz="3200" u="sng" dirty="0" smtClean="0"/>
              <a:t>代理</a:t>
            </a:r>
            <a:endParaRPr lang="en-US" altLang="zh-CN" sz="3200" u="sng" dirty="0" smtClean="0"/>
          </a:p>
        </p:txBody>
      </p:sp>
      <p:sp>
        <p:nvSpPr>
          <p:cNvPr id="722947" name="Rectangle 3"/>
          <p:cNvSpPr>
            <a:spLocks noGrp="1" noChangeArrowheads="1"/>
          </p:cNvSpPr>
          <p:nvPr>
            <p:ph type="body" idx="1"/>
          </p:nvPr>
        </p:nvSpPr>
        <p:spPr>
          <a:xfrm>
            <a:off x="395536" y="1412776"/>
            <a:ext cx="8064896" cy="4114800"/>
          </a:xfrm>
        </p:spPr>
        <p:txBody>
          <a:bodyPr/>
          <a:lstStyle/>
          <a:p>
            <a:pPr eaLnBrk="1" hangingPunct="1"/>
            <a:r>
              <a:rPr lang="zh-CN" altLang="en-US" dirty="0" smtClean="0">
                <a:latin typeface="华文新魏" pitchFamily="2" charset="-122"/>
                <a:ea typeface="华文新魏" pitchFamily="2" charset="-122"/>
              </a:rPr>
              <a:t>并不是每个网络上都有 </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服务器，这样会使 </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服务器的数量太多。现在是每一个网络至少有一个 </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中继代理，它配置了 </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服务器的 </a:t>
            </a:r>
            <a:r>
              <a:rPr lang="en-US" altLang="zh-CN" dirty="0" smtClean="0">
                <a:latin typeface="华文新魏" pitchFamily="2" charset="-122"/>
                <a:ea typeface="华文新魏" pitchFamily="2" charset="-122"/>
              </a:rPr>
              <a:t>IP </a:t>
            </a:r>
            <a:r>
              <a:rPr lang="zh-CN" altLang="en-US" dirty="0" smtClean="0">
                <a:latin typeface="华文新魏" pitchFamily="2" charset="-122"/>
                <a:ea typeface="华文新魏" pitchFamily="2" charset="-122"/>
              </a:rPr>
              <a:t>地址信息。</a:t>
            </a:r>
          </a:p>
          <a:p>
            <a:pPr eaLnBrk="1" hangingPunct="1"/>
            <a:r>
              <a:rPr lang="zh-CN" altLang="en-US" dirty="0" smtClean="0">
                <a:latin typeface="华文新魏" pitchFamily="2" charset="-122"/>
                <a:ea typeface="华文新魏" pitchFamily="2" charset="-122"/>
              </a:rPr>
              <a:t>当 </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中继代理收到主机发送的发现报文后，就以单播方式向 </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服务器转发此报文，并等待其回答。收到 </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服务器回答的提供报文后，</a:t>
            </a:r>
            <a:r>
              <a:rPr lang="en-US" altLang="zh-CN" dirty="0" smtClean="0">
                <a:latin typeface="华文新魏" pitchFamily="2" charset="-122"/>
                <a:ea typeface="华文新魏" pitchFamily="2" charset="-122"/>
              </a:rPr>
              <a:t>DHCP </a:t>
            </a:r>
            <a:r>
              <a:rPr lang="zh-CN" altLang="en-US" dirty="0" smtClean="0">
                <a:latin typeface="华文新魏" pitchFamily="2" charset="-122"/>
                <a:ea typeface="华文新魏" pitchFamily="2" charset="-122"/>
              </a:rPr>
              <a:t>中继代理再将此提供报文发回给主机。</a:t>
            </a:r>
          </a:p>
        </p:txBody>
      </p:sp>
      <p:sp>
        <p:nvSpPr>
          <p:cNvPr id="150533" name="灯片编号占位符 5"/>
          <p:cNvSpPr>
            <a:spLocks noGrp="1"/>
          </p:cNvSpPr>
          <p:nvPr>
            <p:ph type="sldNum" sz="quarter" idx="12"/>
          </p:nvPr>
        </p:nvSpPr>
        <p:spPr>
          <a:noFill/>
        </p:spPr>
        <p:txBody>
          <a:bodyPr/>
          <a:lstStyle/>
          <a:p>
            <a:fld id="{A49202C2-A09E-4085-B76E-DF7DDCFC822F}" type="slidenum">
              <a:rPr lang="en-US" altLang="zh-CN" smtClean="0"/>
              <a:pPr/>
              <a:t>86</a:t>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29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4"/>
          <p:cNvSpPr>
            <a:spLocks noGrp="1" noChangeArrowheads="1"/>
          </p:cNvSpPr>
          <p:nvPr>
            <p:ph type="title"/>
          </p:nvPr>
        </p:nvSpPr>
        <p:spPr>
          <a:xfrm>
            <a:off x="251520" y="260648"/>
            <a:ext cx="7772400" cy="1008112"/>
          </a:xfrm>
        </p:spPr>
        <p:txBody>
          <a:bodyPr/>
          <a:lstStyle/>
          <a:p>
            <a:pPr algn="l" eaLnBrk="1" hangingPunct="1">
              <a:buFont typeface="Arial" pitchFamily="34" charset="0"/>
              <a:buChar char="•"/>
            </a:pPr>
            <a:r>
              <a:rPr lang="en-US" altLang="zh-CN" sz="3200" u="sng" dirty="0" smtClean="0"/>
              <a:t> DHCP </a:t>
            </a:r>
            <a:r>
              <a:rPr lang="zh-CN" altLang="en-US" sz="3200" u="sng" dirty="0" smtClean="0"/>
              <a:t>中继</a:t>
            </a:r>
            <a:r>
              <a:rPr lang="zh-CN" altLang="en-US" sz="3200" u="sng" dirty="0" smtClean="0"/>
              <a:t>代理转发</a:t>
            </a:r>
            <a:r>
              <a:rPr lang="zh-CN" altLang="en-US" sz="3200" u="sng" dirty="0" smtClean="0"/>
              <a:t>发现报文 </a:t>
            </a:r>
          </a:p>
        </p:txBody>
      </p:sp>
      <p:grpSp>
        <p:nvGrpSpPr>
          <p:cNvPr id="42" name="组合 41"/>
          <p:cNvGrpSpPr/>
          <p:nvPr/>
        </p:nvGrpSpPr>
        <p:grpSpPr>
          <a:xfrm>
            <a:off x="251520" y="1700808"/>
            <a:ext cx="8534027" cy="3953173"/>
            <a:chOff x="0" y="2060575"/>
            <a:chExt cx="9109075" cy="3881438"/>
          </a:xfrm>
        </p:grpSpPr>
        <p:sp>
          <p:nvSpPr>
            <p:cNvPr id="151555" name="Line 5"/>
            <p:cNvSpPr>
              <a:spLocks noChangeShapeType="1"/>
            </p:cNvSpPr>
            <p:nvPr/>
          </p:nvSpPr>
          <p:spPr bwMode="auto">
            <a:xfrm>
              <a:off x="1225550" y="3419475"/>
              <a:ext cx="0" cy="4222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151556" name="Line 6"/>
            <p:cNvSpPr>
              <a:spLocks noChangeShapeType="1"/>
            </p:cNvSpPr>
            <p:nvPr/>
          </p:nvSpPr>
          <p:spPr bwMode="auto">
            <a:xfrm flipV="1">
              <a:off x="3516313" y="4264025"/>
              <a:ext cx="4865687" cy="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pic>
          <p:nvPicPr>
            <p:cNvPr id="151557" name="Picture 7"/>
            <p:cNvPicPr>
              <a:picLocks noChangeArrowheads="1"/>
            </p:cNvPicPr>
            <p:nvPr/>
          </p:nvPicPr>
          <p:blipFill>
            <a:blip r:embed="rId3" cstate="print"/>
            <a:srcRect/>
            <a:stretch>
              <a:fillRect/>
            </a:stretch>
          </p:blipFill>
          <p:spPr bwMode="auto">
            <a:xfrm>
              <a:off x="8228013" y="3103563"/>
              <a:ext cx="871537" cy="1592262"/>
            </a:xfrm>
            <a:prstGeom prst="rect">
              <a:avLst/>
            </a:prstGeom>
            <a:noFill/>
            <a:ln w="9525">
              <a:noFill/>
              <a:miter lim="800000"/>
              <a:headEnd/>
              <a:tailEnd/>
            </a:ln>
          </p:spPr>
        </p:pic>
        <p:sp>
          <p:nvSpPr>
            <p:cNvPr id="151558" name="Text Box 8"/>
            <p:cNvSpPr txBox="1">
              <a:spLocks noChangeArrowheads="1"/>
            </p:cNvSpPr>
            <p:nvPr/>
          </p:nvSpPr>
          <p:spPr bwMode="auto">
            <a:xfrm>
              <a:off x="0" y="2060575"/>
              <a:ext cx="692150" cy="396875"/>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主机</a:t>
              </a:r>
            </a:p>
          </p:txBody>
        </p:sp>
        <p:sp>
          <p:nvSpPr>
            <p:cNvPr id="151559" name="Text Box 9"/>
            <p:cNvSpPr txBox="1">
              <a:spLocks noChangeArrowheads="1"/>
            </p:cNvSpPr>
            <p:nvPr/>
          </p:nvSpPr>
          <p:spPr bwMode="auto">
            <a:xfrm>
              <a:off x="8162925" y="2476500"/>
              <a:ext cx="946150" cy="701675"/>
            </a:xfrm>
            <a:prstGeom prst="rect">
              <a:avLst/>
            </a:prstGeom>
            <a:noFill/>
            <a:ln w="9525">
              <a:noFill/>
              <a:miter lim="800000"/>
              <a:headEnd/>
              <a:tailEnd/>
            </a:ln>
          </p:spPr>
          <p:txBody>
            <a:bodyPr wrap="none">
              <a:spAutoFit/>
            </a:bodyPr>
            <a:lstStyle/>
            <a:p>
              <a:pPr algn="ctr"/>
              <a:r>
                <a:rPr kumimoji="1" lang="en-US" altLang="zh-CN" sz="2000" b="1">
                  <a:latin typeface="华文新魏" pitchFamily="2" charset="-122"/>
                  <a:ea typeface="华文新魏" pitchFamily="2" charset="-122"/>
                </a:rPr>
                <a:t>DHCP</a:t>
              </a:r>
            </a:p>
            <a:p>
              <a:pPr algn="ctr"/>
              <a:r>
                <a:rPr kumimoji="1" lang="zh-CN" altLang="en-US" sz="2000" b="1">
                  <a:latin typeface="华文新魏" pitchFamily="2" charset="-122"/>
                  <a:ea typeface="华文新魏" pitchFamily="2" charset="-122"/>
                </a:rPr>
                <a:t>服务器</a:t>
              </a:r>
            </a:p>
          </p:txBody>
        </p:sp>
        <p:grpSp>
          <p:nvGrpSpPr>
            <p:cNvPr id="2" name="Group 10"/>
            <p:cNvGrpSpPr>
              <a:grpSpLocks/>
            </p:cNvGrpSpPr>
            <p:nvPr/>
          </p:nvGrpSpPr>
          <p:grpSpPr bwMode="auto">
            <a:xfrm>
              <a:off x="6283325" y="3524250"/>
              <a:ext cx="1465263" cy="1411288"/>
              <a:chOff x="3204" y="2684"/>
              <a:chExt cx="1080" cy="854"/>
            </a:xfrm>
          </p:grpSpPr>
          <p:sp>
            <p:nvSpPr>
              <p:cNvPr id="151583" name="Oval 11"/>
              <p:cNvSpPr>
                <a:spLocks noChangeArrowheads="1"/>
              </p:cNvSpPr>
              <p:nvPr/>
            </p:nvSpPr>
            <p:spPr bwMode="auto">
              <a:xfrm>
                <a:off x="3457" y="2684"/>
                <a:ext cx="464" cy="228"/>
              </a:xfrm>
              <a:prstGeom prst="ellipse">
                <a:avLst/>
              </a:prstGeom>
              <a:solidFill>
                <a:srgbClr val="EAEAEA"/>
              </a:solidFill>
              <a:ln w="12700">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151584" name="Freeform 12"/>
              <p:cNvSpPr>
                <a:spLocks/>
              </p:cNvSpPr>
              <p:nvPr/>
            </p:nvSpPr>
            <p:spPr bwMode="auto">
              <a:xfrm>
                <a:off x="3853" y="2753"/>
                <a:ext cx="312" cy="202"/>
              </a:xfrm>
              <a:custGeom>
                <a:avLst/>
                <a:gdLst>
                  <a:gd name="T0" fmla="*/ 182 w 312"/>
                  <a:gd name="T1" fmla="*/ 10 h 202"/>
                  <a:gd name="T2" fmla="*/ 150 w 312"/>
                  <a:gd name="T3" fmla="*/ 4 h 202"/>
                  <a:gd name="T4" fmla="*/ 119 w 312"/>
                  <a:gd name="T5" fmla="*/ 0 h 202"/>
                  <a:gd name="T6" fmla="*/ 91 w 312"/>
                  <a:gd name="T7" fmla="*/ 2 h 202"/>
                  <a:gd name="T8" fmla="*/ 67 w 312"/>
                  <a:gd name="T9" fmla="*/ 8 h 202"/>
                  <a:gd name="T10" fmla="*/ 44 w 312"/>
                  <a:gd name="T11" fmla="*/ 16 h 202"/>
                  <a:gd name="T12" fmla="*/ 25 w 312"/>
                  <a:gd name="T13" fmla="*/ 29 h 202"/>
                  <a:gd name="T14" fmla="*/ 12 w 312"/>
                  <a:gd name="T15" fmla="*/ 44 h 202"/>
                  <a:gd name="T16" fmla="*/ 2 w 312"/>
                  <a:gd name="T17" fmla="*/ 61 h 202"/>
                  <a:gd name="T18" fmla="*/ 0 w 312"/>
                  <a:gd name="T19" fmla="*/ 80 h 202"/>
                  <a:gd name="T20" fmla="*/ 6 w 312"/>
                  <a:gd name="T21" fmla="*/ 99 h 202"/>
                  <a:gd name="T22" fmla="*/ 16 w 312"/>
                  <a:gd name="T23" fmla="*/ 117 h 202"/>
                  <a:gd name="T24" fmla="*/ 31 w 312"/>
                  <a:gd name="T25" fmla="*/ 136 h 202"/>
                  <a:gd name="T26" fmla="*/ 51 w 312"/>
                  <a:gd name="T27" fmla="*/ 153 h 202"/>
                  <a:gd name="T28" fmla="*/ 74 w 312"/>
                  <a:gd name="T29" fmla="*/ 170 h 202"/>
                  <a:gd name="T30" fmla="*/ 102 w 312"/>
                  <a:gd name="T31" fmla="*/ 183 h 202"/>
                  <a:gd name="T32" fmla="*/ 133 w 312"/>
                  <a:gd name="T33" fmla="*/ 193 h 202"/>
                  <a:gd name="T34" fmla="*/ 165 w 312"/>
                  <a:gd name="T35" fmla="*/ 199 h 202"/>
                  <a:gd name="T36" fmla="*/ 195 w 312"/>
                  <a:gd name="T37" fmla="*/ 202 h 202"/>
                  <a:gd name="T38" fmla="*/ 223 w 312"/>
                  <a:gd name="T39" fmla="*/ 200 h 202"/>
                  <a:gd name="T40" fmla="*/ 248 w 312"/>
                  <a:gd name="T41" fmla="*/ 195 h 202"/>
                  <a:gd name="T42" fmla="*/ 271 w 312"/>
                  <a:gd name="T43" fmla="*/ 187 h 202"/>
                  <a:gd name="T44" fmla="*/ 289 w 312"/>
                  <a:gd name="T45" fmla="*/ 174 h 202"/>
                  <a:gd name="T46" fmla="*/ 303 w 312"/>
                  <a:gd name="T47" fmla="*/ 159 h 202"/>
                  <a:gd name="T48" fmla="*/ 310 w 312"/>
                  <a:gd name="T49" fmla="*/ 142 h 202"/>
                  <a:gd name="T50" fmla="*/ 312 w 312"/>
                  <a:gd name="T51" fmla="*/ 123 h 202"/>
                  <a:gd name="T52" fmla="*/ 308 w 312"/>
                  <a:gd name="T53" fmla="*/ 104 h 202"/>
                  <a:gd name="T54" fmla="*/ 297 w 312"/>
                  <a:gd name="T55" fmla="*/ 85 h 202"/>
                  <a:gd name="T56" fmla="*/ 284 w 312"/>
                  <a:gd name="T57" fmla="*/ 66 h 202"/>
                  <a:gd name="T58" fmla="*/ 263 w 312"/>
                  <a:gd name="T59" fmla="*/ 50 h 202"/>
                  <a:gd name="T60" fmla="*/ 240 w 312"/>
                  <a:gd name="T61" fmla="*/ 33 h 202"/>
                  <a:gd name="T62" fmla="*/ 212 w 312"/>
                  <a:gd name="T63" fmla="*/ 19 h 202"/>
                  <a:gd name="T64" fmla="*/ 182 w 312"/>
                  <a:gd name="T65" fmla="*/ 10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202"/>
                  <a:gd name="T101" fmla="*/ 312 w 312"/>
                  <a:gd name="T102" fmla="*/ 202 h 2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202">
                    <a:moveTo>
                      <a:pt x="182" y="10"/>
                    </a:moveTo>
                    <a:lnTo>
                      <a:pt x="150" y="4"/>
                    </a:lnTo>
                    <a:lnTo>
                      <a:pt x="119" y="0"/>
                    </a:lnTo>
                    <a:lnTo>
                      <a:pt x="91" y="2"/>
                    </a:lnTo>
                    <a:lnTo>
                      <a:pt x="67" y="8"/>
                    </a:lnTo>
                    <a:lnTo>
                      <a:pt x="44" y="16"/>
                    </a:lnTo>
                    <a:lnTo>
                      <a:pt x="25" y="29"/>
                    </a:lnTo>
                    <a:lnTo>
                      <a:pt x="12" y="44"/>
                    </a:lnTo>
                    <a:lnTo>
                      <a:pt x="2" y="61"/>
                    </a:lnTo>
                    <a:lnTo>
                      <a:pt x="0" y="80"/>
                    </a:lnTo>
                    <a:lnTo>
                      <a:pt x="6" y="99"/>
                    </a:lnTo>
                    <a:lnTo>
                      <a:pt x="16" y="117"/>
                    </a:lnTo>
                    <a:lnTo>
                      <a:pt x="31" y="136"/>
                    </a:lnTo>
                    <a:lnTo>
                      <a:pt x="51" y="153"/>
                    </a:lnTo>
                    <a:lnTo>
                      <a:pt x="74" y="170"/>
                    </a:lnTo>
                    <a:lnTo>
                      <a:pt x="102" y="183"/>
                    </a:lnTo>
                    <a:lnTo>
                      <a:pt x="133" y="193"/>
                    </a:lnTo>
                    <a:lnTo>
                      <a:pt x="165" y="199"/>
                    </a:lnTo>
                    <a:lnTo>
                      <a:pt x="195" y="202"/>
                    </a:lnTo>
                    <a:lnTo>
                      <a:pt x="223" y="200"/>
                    </a:lnTo>
                    <a:lnTo>
                      <a:pt x="248" y="195"/>
                    </a:lnTo>
                    <a:lnTo>
                      <a:pt x="271" y="187"/>
                    </a:lnTo>
                    <a:lnTo>
                      <a:pt x="289" y="174"/>
                    </a:lnTo>
                    <a:lnTo>
                      <a:pt x="303" y="159"/>
                    </a:lnTo>
                    <a:lnTo>
                      <a:pt x="310" y="142"/>
                    </a:lnTo>
                    <a:lnTo>
                      <a:pt x="312" y="123"/>
                    </a:lnTo>
                    <a:lnTo>
                      <a:pt x="308" y="104"/>
                    </a:lnTo>
                    <a:lnTo>
                      <a:pt x="297" y="85"/>
                    </a:lnTo>
                    <a:lnTo>
                      <a:pt x="284" y="66"/>
                    </a:lnTo>
                    <a:lnTo>
                      <a:pt x="263" y="50"/>
                    </a:lnTo>
                    <a:lnTo>
                      <a:pt x="240" y="33"/>
                    </a:lnTo>
                    <a:lnTo>
                      <a:pt x="212" y="19"/>
                    </a:lnTo>
                    <a:lnTo>
                      <a:pt x="182" y="10"/>
                    </a:lnTo>
                    <a:close/>
                  </a:path>
                </a:pathLst>
              </a:custGeom>
              <a:solidFill>
                <a:srgbClr val="EAEAEA"/>
              </a:solidFill>
              <a:ln w="12700">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151585" name="Freeform 13"/>
              <p:cNvSpPr>
                <a:spLocks/>
              </p:cNvSpPr>
              <p:nvPr/>
            </p:nvSpPr>
            <p:spPr bwMode="auto">
              <a:xfrm>
                <a:off x="4014" y="2946"/>
                <a:ext cx="270" cy="232"/>
              </a:xfrm>
              <a:custGeom>
                <a:avLst/>
                <a:gdLst>
                  <a:gd name="T0" fmla="*/ 181 w 270"/>
                  <a:gd name="T1" fmla="*/ 15 h 232"/>
                  <a:gd name="T2" fmla="*/ 155 w 270"/>
                  <a:gd name="T3" fmla="*/ 6 h 232"/>
                  <a:gd name="T4" fmla="*/ 128 w 270"/>
                  <a:gd name="T5" fmla="*/ 0 h 232"/>
                  <a:gd name="T6" fmla="*/ 104 w 270"/>
                  <a:gd name="T7" fmla="*/ 0 h 232"/>
                  <a:gd name="T8" fmla="*/ 79 w 270"/>
                  <a:gd name="T9" fmla="*/ 4 h 232"/>
                  <a:gd name="T10" fmla="*/ 57 w 270"/>
                  <a:gd name="T11" fmla="*/ 11 h 232"/>
                  <a:gd name="T12" fmla="*/ 38 w 270"/>
                  <a:gd name="T13" fmla="*/ 23 h 232"/>
                  <a:gd name="T14" fmla="*/ 21 w 270"/>
                  <a:gd name="T15" fmla="*/ 38 h 232"/>
                  <a:gd name="T16" fmla="*/ 9 w 270"/>
                  <a:gd name="T17" fmla="*/ 56 h 232"/>
                  <a:gd name="T18" fmla="*/ 2 w 270"/>
                  <a:gd name="T19" fmla="*/ 79 h 232"/>
                  <a:gd name="T20" fmla="*/ 0 w 270"/>
                  <a:gd name="T21" fmla="*/ 100 h 232"/>
                  <a:gd name="T22" fmla="*/ 4 w 270"/>
                  <a:gd name="T23" fmla="*/ 123 h 232"/>
                  <a:gd name="T24" fmla="*/ 13 w 270"/>
                  <a:gd name="T25" fmla="*/ 145 h 232"/>
                  <a:gd name="T26" fmla="*/ 26 w 270"/>
                  <a:gd name="T27" fmla="*/ 166 h 232"/>
                  <a:gd name="T28" fmla="*/ 43 w 270"/>
                  <a:gd name="T29" fmla="*/ 185 h 232"/>
                  <a:gd name="T30" fmla="*/ 64 w 270"/>
                  <a:gd name="T31" fmla="*/ 202 h 232"/>
                  <a:gd name="T32" fmla="*/ 89 w 270"/>
                  <a:gd name="T33" fmla="*/ 217 h 232"/>
                  <a:gd name="T34" fmla="*/ 115 w 270"/>
                  <a:gd name="T35" fmla="*/ 226 h 232"/>
                  <a:gd name="T36" fmla="*/ 142 w 270"/>
                  <a:gd name="T37" fmla="*/ 232 h 232"/>
                  <a:gd name="T38" fmla="*/ 166 w 270"/>
                  <a:gd name="T39" fmla="*/ 232 h 232"/>
                  <a:gd name="T40" fmla="*/ 191 w 270"/>
                  <a:gd name="T41" fmla="*/ 228 h 232"/>
                  <a:gd name="T42" fmla="*/ 213 w 270"/>
                  <a:gd name="T43" fmla="*/ 221 h 232"/>
                  <a:gd name="T44" fmla="*/ 232 w 270"/>
                  <a:gd name="T45" fmla="*/ 209 h 232"/>
                  <a:gd name="T46" fmla="*/ 249 w 270"/>
                  <a:gd name="T47" fmla="*/ 194 h 232"/>
                  <a:gd name="T48" fmla="*/ 261 w 270"/>
                  <a:gd name="T49" fmla="*/ 175 h 232"/>
                  <a:gd name="T50" fmla="*/ 268 w 270"/>
                  <a:gd name="T51" fmla="*/ 155 h 232"/>
                  <a:gd name="T52" fmla="*/ 270 w 270"/>
                  <a:gd name="T53" fmla="*/ 132 h 232"/>
                  <a:gd name="T54" fmla="*/ 266 w 270"/>
                  <a:gd name="T55" fmla="*/ 109 h 232"/>
                  <a:gd name="T56" fmla="*/ 257 w 270"/>
                  <a:gd name="T57" fmla="*/ 87 h 232"/>
                  <a:gd name="T58" fmla="*/ 244 w 270"/>
                  <a:gd name="T59" fmla="*/ 66 h 232"/>
                  <a:gd name="T60" fmla="*/ 227 w 270"/>
                  <a:gd name="T61" fmla="*/ 47 h 232"/>
                  <a:gd name="T62" fmla="*/ 206 w 270"/>
                  <a:gd name="T63" fmla="*/ 30 h 232"/>
                  <a:gd name="T64" fmla="*/ 181 w 270"/>
                  <a:gd name="T65" fmla="*/ 15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
                  <a:gd name="T100" fmla="*/ 0 h 232"/>
                  <a:gd name="T101" fmla="*/ 270 w 270"/>
                  <a:gd name="T102" fmla="*/ 232 h 2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 h="232">
                    <a:moveTo>
                      <a:pt x="181" y="15"/>
                    </a:moveTo>
                    <a:lnTo>
                      <a:pt x="155" y="6"/>
                    </a:lnTo>
                    <a:lnTo>
                      <a:pt x="128" y="0"/>
                    </a:lnTo>
                    <a:lnTo>
                      <a:pt x="104" y="0"/>
                    </a:lnTo>
                    <a:lnTo>
                      <a:pt x="79" y="4"/>
                    </a:lnTo>
                    <a:lnTo>
                      <a:pt x="57" y="11"/>
                    </a:lnTo>
                    <a:lnTo>
                      <a:pt x="38" y="23"/>
                    </a:lnTo>
                    <a:lnTo>
                      <a:pt x="21" y="38"/>
                    </a:lnTo>
                    <a:lnTo>
                      <a:pt x="9" y="56"/>
                    </a:lnTo>
                    <a:lnTo>
                      <a:pt x="2" y="79"/>
                    </a:lnTo>
                    <a:lnTo>
                      <a:pt x="0" y="100"/>
                    </a:lnTo>
                    <a:lnTo>
                      <a:pt x="4" y="123"/>
                    </a:lnTo>
                    <a:lnTo>
                      <a:pt x="13" y="145"/>
                    </a:lnTo>
                    <a:lnTo>
                      <a:pt x="26" y="166"/>
                    </a:lnTo>
                    <a:lnTo>
                      <a:pt x="43" y="185"/>
                    </a:lnTo>
                    <a:lnTo>
                      <a:pt x="64" y="202"/>
                    </a:lnTo>
                    <a:lnTo>
                      <a:pt x="89" y="217"/>
                    </a:lnTo>
                    <a:lnTo>
                      <a:pt x="115" y="226"/>
                    </a:lnTo>
                    <a:lnTo>
                      <a:pt x="142" y="232"/>
                    </a:lnTo>
                    <a:lnTo>
                      <a:pt x="166" y="232"/>
                    </a:lnTo>
                    <a:lnTo>
                      <a:pt x="191" y="228"/>
                    </a:lnTo>
                    <a:lnTo>
                      <a:pt x="213" y="221"/>
                    </a:lnTo>
                    <a:lnTo>
                      <a:pt x="232" y="209"/>
                    </a:lnTo>
                    <a:lnTo>
                      <a:pt x="249" y="194"/>
                    </a:lnTo>
                    <a:lnTo>
                      <a:pt x="261" y="175"/>
                    </a:lnTo>
                    <a:lnTo>
                      <a:pt x="268" y="155"/>
                    </a:lnTo>
                    <a:lnTo>
                      <a:pt x="270" y="132"/>
                    </a:lnTo>
                    <a:lnTo>
                      <a:pt x="266" y="109"/>
                    </a:lnTo>
                    <a:lnTo>
                      <a:pt x="257" y="87"/>
                    </a:lnTo>
                    <a:lnTo>
                      <a:pt x="244" y="66"/>
                    </a:lnTo>
                    <a:lnTo>
                      <a:pt x="227" y="47"/>
                    </a:lnTo>
                    <a:lnTo>
                      <a:pt x="206" y="30"/>
                    </a:lnTo>
                    <a:lnTo>
                      <a:pt x="181" y="15"/>
                    </a:lnTo>
                    <a:close/>
                  </a:path>
                </a:pathLst>
              </a:custGeom>
              <a:solidFill>
                <a:srgbClr val="EAEAEA"/>
              </a:solidFill>
              <a:ln w="12700">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151586" name="Freeform 14"/>
              <p:cNvSpPr>
                <a:spLocks/>
              </p:cNvSpPr>
              <p:nvPr/>
            </p:nvSpPr>
            <p:spPr bwMode="auto">
              <a:xfrm>
                <a:off x="3927" y="3165"/>
                <a:ext cx="325" cy="285"/>
              </a:xfrm>
              <a:custGeom>
                <a:avLst/>
                <a:gdLst>
                  <a:gd name="T0" fmla="*/ 102 w 325"/>
                  <a:gd name="T1" fmla="*/ 19 h 285"/>
                  <a:gd name="T2" fmla="*/ 74 w 325"/>
                  <a:gd name="T3" fmla="*/ 36 h 285"/>
                  <a:gd name="T4" fmla="*/ 49 w 325"/>
                  <a:gd name="T5" fmla="*/ 58 h 285"/>
                  <a:gd name="T6" fmla="*/ 28 w 325"/>
                  <a:gd name="T7" fmla="*/ 81 h 285"/>
                  <a:gd name="T8" fmla="*/ 13 w 325"/>
                  <a:gd name="T9" fmla="*/ 107 h 285"/>
                  <a:gd name="T10" fmla="*/ 4 w 325"/>
                  <a:gd name="T11" fmla="*/ 134 h 285"/>
                  <a:gd name="T12" fmla="*/ 0 w 325"/>
                  <a:gd name="T13" fmla="*/ 162 h 285"/>
                  <a:gd name="T14" fmla="*/ 2 w 325"/>
                  <a:gd name="T15" fmla="*/ 188 h 285"/>
                  <a:gd name="T16" fmla="*/ 11 w 325"/>
                  <a:gd name="T17" fmla="*/ 215 h 285"/>
                  <a:gd name="T18" fmla="*/ 27 w 325"/>
                  <a:gd name="T19" fmla="*/ 237 h 285"/>
                  <a:gd name="T20" fmla="*/ 45 w 325"/>
                  <a:gd name="T21" fmla="*/ 256 h 285"/>
                  <a:gd name="T22" fmla="*/ 70 w 325"/>
                  <a:gd name="T23" fmla="*/ 271 h 285"/>
                  <a:gd name="T24" fmla="*/ 98 w 325"/>
                  <a:gd name="T25" fmla="*/ 279 h 285"/>
                  <a:gd name="T26" fmla="*/ 127 w 325"/>
                  <a:gd name="T27" fmla="*/ 285 h 285"/>
                  <a:gd name="T28" fmla="*/ 159 w 325"/>
                  <a:gd name="T29" fmla="*/ 283 h 285"/>
                  <a:gd name="T30" fmla="*/ 191 w 325"/>
                  <a:gd name="T31" fmla="*/ 275 h 285"/>
                  <a:gd name="T32" fmla="*/ 223 w 325"/>
                  <a:gd name="T33" fmla="*/ 264 h 285"/>
                  <a:gd name="T34" fmla="*/ 251 w 325"/>
                  <a:gd name="T35" fmla="*/ 247 h 285"/>
                  <a:gd name="T36" fmla="*/ 276 w 325"/>
                  <a:gd name="T37" fmla="*/ 226 h 285"/>
                  <a:gd name="T38" fmla="*/ 297 w 325"/>
                  <a:gd name="T39" fmla="*/ 202 h 285"/>
                  <a:gd name="T40" fmla="*/ 312 w 325"/>
                  <a:gd name="T41" fmla="*/ 175 h 285"/>
                  <a:gd name="T42" fmla="*/ 321 w 325"/>
                  <a:gd name="T43" fmla="*/ 149 h 285"/>
                  <a:gd name="T44" fmla="*/ 325 w 325"/>
                  <a:gd name="T45" fmla="*/ 120 h 285"/>
                  <a:gd name="T46" fmla="*/ 323 w 325"/>
                  <a:gd name="T47" fmla="*/ 94 h 285"/>
                  <a:gd name="T48" fmla="*/ 314 w 325"/>
                  <a:gd name="T49" fmla="*/ 68 h 285"/>
                  <a:gd name="T50" fmla="*/ 299 w 325"/>
                  <a:gd name="T51" fmla="*/ 45 h 285"/>
                  <a:gd name="T52" fmla="*/ 280 w 325"/>
                  <a:gd name="T53" fmla="*/ 26 h 285"/>
                  <a:gd name="T54" fmla="*/ 255 w 325"/>
                  <a:gd name="T55" fmla="*/ 11 h 285"/>
                  <a:gd name="T56" fmla="*/ 229 w 325"/>
                  <a:gd name="T57" fmla="*/ 4 h 285"/>
                  <a:gd name="T58" fmla="*/ 198 w 325"/>
                  <a:gd name="T59" fmla="*/ 0 h 285"/>
                  <a:gd name="T60" fmla="*/ 166 w 325"/>
                  <a:gd name="T61" fmla="*/ 0 h 285"/>
                  <a:gd name="T62" fmla="*/ 134 w 325"/>
                  <a:gd name="T63" fmla="*/ 7 h 285"/>
                  <a:gd name="T64" fmla="*/ 102 w 325"/>
                  <a:gd name="T65" fmla="*/ 19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5"/>
                  <a:gd name="T100" fmla="*/ 0 h 285"/>
                  <a:gd name="T101" fmla="*/ 325 w 325"/>
                  <a:gd name="T102" fmla="*/ 285 h 2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5" h="285">
                    <a:moveTo>
                      <a:pt x="102" y="19"/>
                    </a:moveTo>
                    <a:lnTo>
                      <a:pt x="74" y="36"/>
                    </a:lnTo>
                    <a:lnTo>
                      <a:pt x="49" y="58"/>
                    </a:lnTo>
                    <a:lnTo>
                      <a:pt x="28" y="81"/>
                    </a:lnTo>
                    <a:lnTo>
                      <a:pt x="13" y="107"/>
                    </a:lnTo>
                    <a:lnTo>
                      <a:pt x="4" y="134"/>
                    </a:lnTo>
                    <a:lnTo>
                      <a:pt x="0" y="162"/>
                    </a:lnTo>
                    <a:lnTo>
                      <a:pt x="2" y="188"/>
                    </a:lnTo>
                    <a:lnTo>
                      <a:pt x="11" y="215"/>
                    </a:lnTo>
                    <a:lnTo>
                      <a:pt x="27" y="237"/>
                    </a:lnTo>
                    <a:lnTo>
                      <a:pt x="45" y="256"/>
                    </a:lnTo>
                    <a:lnTo>
                      <a:pt x="70" y="271"/>
                    </a:lnTo>
                    <a:lnTo>
                      <a:pt x="98" y="279"/>
                    </a:lnTo>
                    <a:lnTo>
                      <a:pt x="127" y="285"/>
                    </a:lnTo>
                    <a:lnTo>
                      <a:pt x="159" y="283"/>
                    </a:lnTo>
                    <a:lnTo>
                      <a:pt x="191" y="275"/>
                    </a:lnTo>
                    <a:lnTo>
                      <a:pt x="223" y="264"/>
                    </a:lnTo>
                    <a:lnTo>
                      <a:pt x="251" y="247"/>
                    </a:lnTo>
                    <a:lnTo>
                      <a:pt x="276" y="226"/>
                    </a:lnTo>
                    <a:lnTo>
                      <a:pt x="297" y="202"/>
                    </a:lnTo>
                    <a:lnTo>
                      <a:pt x="312" y="175"/>
                    </a:lnTo>
                    <a:lnTo>
                      <a:pt x="321" y="149"/>
                    </a:lnTo>
                    <a:lnTo>
                      <a:pt x="325" y="120"/>
                    </a:lnTo>
                    <a:lnTo>
                      <a:pt x="323" y="94"/>
                    </a:lnTo>
                    <a:lnTo>
                      <a:pt x="314" y="68"/>
                    </a:lnTo>
                    <a:lnTo>
                      <a:pt x="299" y="45"/>
                    </a:lnTo>
                    <a:lnTo>
                      <a:pt x="280" y="26"/>
                    </a:lnTo>
                    <a:lnTo>
                      <a:pt x="255" y="11"/>
                    </a:lnTo>
                    <a:lnTo>
                      <a:pt x="229" y="4"/>
                    </a:lnTo>
                    <a:lnTo>
                      <a:pt x="198" y="0"/>
                    </a:lnTo>
                    <a:lnTo>
                      <a:pt x="166" y="0"/>
                    </a:lnTo>
                    <a:lnTo>
                      <a:pt x="134" y="7"/>
                    </a:lnTo>
                    <a:lnTo>
                      <a:pt x="102" y="19"/>
                    </a:lnTo>
                    <a:close/>
                  </a:path>
                </a:pathLst>
              </a:custGeom>
              <a:solidFill>
                <a:srgbClr val="EAEAEA"/>
              </a:solidFill>
              <a:ln w="12700">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151587" name="Oval 15"/>
              <p:cNvSpPr>
                <a:spLocks noChangeArrowheads="1"/>
              </p:cNvSpPr>
              <p:nvPr/>
            </p:nvSpPr>
            <p:spPr bwMode="auto">
              <a:xfrm>
                <a:off x="3514" y="3201"/>
                <a:ext cx="538" cy="337"/>
              </a:xfrm>
              <a:prstGeom prst="ellipse">
                <a:avLst/>
              </a:prstGeom>
              <a:solidFill>
                <a:srgbClr val="EAEAEA"/>
              </a:solidFill>
              <a:ln w="12700">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151588" name="Freeform 16"/>
              <p:cNvSpPr>
                <a:spLocks/>
              </p:cNvSpPr>
              <p:nvPr/>
            </p:nvSpPr>
            <p:spPr bwMode="auto">
              <a:xfrm>
                <a:off x="3289" y="3193"/>
                <a:ext cx="300" cy="232"/>
              </a:xfrm>
              <a:custGeom>
                <a:avLst/>
                <a:gdLst>
                  <a:gd name="T0" fmla="*/ 185 w 300"/>
                  <a:gd name="T1" fmla="*/ 9 h 232"/>
                  <a:gd name="T2" fmla="*/ 155 w 300"/>
                  <a:gd name="T3" fmla="*/ 2 h 232"/>
                  <a:gd name="T4" fmla="*/ 124 w 300"/>
                  <a:gd name="T5" fmla="*/ 0 h 232"/>
                  <a:gd name="T6" fmla="*/ 98 w 300"/>
                  <a:gd name="T7" fmla="*/ 2 h 232"/>
                  <a:gd name="T8" fmla="*/ 71 w 300"/>
                  <a:gd name="T9" fmla="*/ 8 h 232"/>
                  <a:gd name="T10" fmla="*/ 49 w 300"/>
                  <a:gd name="T11" fmla="*/ 17 h 232"/>
                  <a:gd name="T12" fmla="*/ 30 w 300"/>
                  <a:gd name="T13" fmla="*/ 30 h 232"/>
                  <a:gd name="T14" fmla="*/ 15 w 300"/>
                  <a:gd name="T15" fmla="*/ 47 h 232"/>
                  <a:gd name="T16" fmla="*/ 3 w 300"/>
                  <a:gd name="T17" fmla="*/ 68 h 232"/>
                  <a:gd name="T18" fmla="*/ 0 w 300"/>
                  <a:gd name="T19" fmla="*/ 91 h 232"/>
                  <a:gd name="T20" fmla="*/ 2 w 300"/>
                  <a:gd name="T21" fmla="*/ 113 h 232"/>
                  <a:gd name="T22" fmla="*/ 9 w 300"/>
                  <a:gd name="T23" fmla="*/ 136 h 232"/>
                  <a:gd name="T24" fmla="*/ 22 w 300"/>
                  <a:gd name="T25" fmla="*/ 157 h 232"/>
                  <a:gd name="T26" fmla="*/ 39 w 300"/>
                  <a:gd name="T27" fmla="*/ 177 h 232"/>
                  <a:gd name="T28" fmla="*/ 62 w 300"/>
                  <a:gd name="T29" fmla="*/ 196 h 232"/>
                  <a:gd name="T30" fmla="*/ 87 w 300"/>
                  <a:gd name="T31" fmla="*/ 211 h 232"/>
                  <a:gd name="T32" fmla="*/ 115 w 300"/>
                  <a:gd name="T33" fmla="*/ 223 h 232"/>
                  <a:gd name="T34" fmla="*/ 145 w 300"/>
                  <a:gd name="T35" fmla="*/ 230 h 232"/>
                  <a:gd name="T36" fmla="*/ 175 w 300"/>
                  <a:gd name="T37" fmla="*/ 232 h 232"/>
                  <a:gd name="T38" fmla="*/ 202 w 300"/>
                  <a:gd name="T39" fmla="*/ 230 h 232"/>
                  <a:gd name="T40" fmla="*/ 228 w 300"/>
                  <a:gd name="T41" fmla="*/ 225 h 232"/>
                  <a:gd name="T42" fmla="*/ 251 w 300"/>
                  <a:gd name="T43" fmla="*/ 213 h 232"/>
                  <a:gd name="T44" fmla="*/ 270 w 300"/>
                  <a:gd name="T45" fmla="*/ 200 h 232"/>
                  <a:gd name="T46" fmla="*/ 287 w 300"/>
                  <a:gd name="T47" fmla="*/ 183 h 232"/>
                  <a:gd name="T48" fmla="*/ 296 w 300"/>
                  <a:gd name="T49" fmla="*/ 162 h 232"/>
                  <a:gd name="T50" fmla="*/ 300 w 300"/>
                  <a:gd name="T51" fmla="*/ 140 h 232"/>
                  <a:gd name="T52" fmla="*/ 298 w 300"/>
                  <a:gd name="T53" fmla="*/ 117 h 232"/>
                  <a:gd name="T54" fmla="*/ 291 w 300"/>
                  <a:gd name="T55" fmla="*/ 94 h 232"/>
                  <a:gd name="T56" fmla="*/ 277 w 300"/>
                  <a:gd name="T57" fmla="*/ 74 h 232"/>
                  <a:gd name="T58" fmla="*/ 260 w 300"/>
                  <a:gd name="T59" fmla="*/ 55 h 232"/>
                  <a:gd name="T60" fmla="*/ 238 w 300"/>
                  <a:gd name="T61" fmla="*/ 36 h 232"/>
                  <a:gd name="T62" fmla="*/ 213 w 300"/>
                  <a:gd name="T63" fmla="*/ 21 h 232"/>
                  <a:gd name="T64" fmla="*/ 185 w 300"/>
                  <a:gd name="T65" fmla="*/ 9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0"/>
                  <a:gd name="T100" fmla="*/ 0 h 232"/>
                  <a:gd name="T101" fmla="*/ 300 w 300"/>
                  <a:gd name="T102" fmla="*/ 232 h 2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0" h="232">
                    <a:moveTo>
                      <a:pt x="185" y="9"/>
                    </a:moveTo>
                    <a:lnTo>
                      <a:pt x="155" y="2"/>
                    </a:lnTo>
                    <a:lnTo>
                      <a:pt x="124" y="0"/>
                    </a:lnTo>
                    <a:lnTo>
                      <a:pt x="98" y="2"/>
                    </a:lnTo>
                    <a:lnTo>
                      <a:pt x="71" y="8"/>
                    </a:lnTo>
                    <a:lnTo>
                      <a:pt x="49" y="17"/>
                    </a:lnTo>
                    <a:lnTo>
                      <a:pt x="30" y="30"/>
                    </a:lnTo>
                    <a:lnTo>
                      <a:pt x="15" y="47"/>
                    </a:lnTo>
                    <a:lnTo>
                      <a:pt x="3" y="68"/>
                    </a:lnTo>
                    <a:lnTo>
                      <a:pt x="0" y="91"/>
                    </a:lnTo>
                    <a:lnTo>
                      <a:pt x="2" y="113"/>
                    </a:lnTo>
                    <a:lnTo>
                      <a:pt x="9" y="136"/>
                    </a:lnTo>
                    <a:lnTo>
                      <a:pt x="22" y="157"/>
                    </a:lnTo>
                    <a:lnTo>
                      <a:pt x="39" y="177"/>
                    </a:lnTo>
                    <a:lnTo>
                      <a:pt x="62" y="196"/>
                    </a:lnTo>
                    <a:lnTo>
                      <a:pt x="87" y="211"/>
                    </a:lnTo>
                    <a:lnTo>
                      <a:pt x="115" y="223"/>
                    </a:lnTo>
                    <a:lnTo>
                      <a:pt x="145" y="230"/>
                    </a:lnTo>
                    <a:lnTo>
                      <a:pt x="175" y="232"/>
                    </a:lnTo>
                    <a:lnTo>
                      <a:pt x="202" y="230"/>
                    </a:lnTo>
                    <a:lnTo>
                      <a:pt x="228" y="225"/>
                    </a:lnTo>
                    <a:lnTo>
                      <a:pt x="251" y="213"/>
                    </a:lnTo>
                    <a:lnTo>
                      <a:pt x="270" y="200"/>
                    </a:lnTo>
                    <a:lnTo>
                      <a:pt x="287" y="183"/>
                    </a:lnTo>
                    <a:lnTo>
                      <a:pt x="296" y="162"/>
                    </a:lnTo>
                    <a:lnTo>
                      <a:pt x="300" y="140"/>
                    </a:lnTo>
                    <a:lnTo>
                      <a:pt x="298" y="117"/>
                    </a:lnTo>
                    <a:lnTo>
                      <a:pt x="291" y="94"/>
                    </a:lnTo>
                    <a:lnTo>
                      <a:pt x="277" y="74"/>
                    </a:lnTo>
                    <a:lnTo>
                      <a:pt x="260" y="55"/>
                    </a:lnTo>
                    <a:lnTo>
                      <a:pt x="238" y="36"/>
                    </a:lnTo>
                    <a:lnTo>
                      <a:pt x="213" y="21"/>
                    </a:lnTo>
                    <a:lnTo>
                      <a:pt x="185" y="9"/>
                    </a:lnTo>
                    <a:close/>
                  </a:path>
                </a:pathLst>
              </a:custGeom>
              <a:solidFill>
                <a:srgbClr val="EAEAEA"/>
              </a:solidFill>
              <a:ln w="12700">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151589" name="Oval 17"/>
              <p:cNvSpPr>
                <a:spLocks noChangeArrowheads="1"/>
              </p:cNvSpPr>
              <p:nvPr/>
            </p:nvSpPr>
            <p:spPr bwMode="auto">
              <a:xfrm>
                <a:off x="3204" y="3023"/>
                <a:ext cx="245" cy="219"/>
              </a:xfrm>
              <a:prstGeom prst="ellipse">
                <a:avLst/>
              </a:prstGeom>
              <a:solidFill>
                <a:srgbClr val="EAEAEA"/>
              </a:solidFill>
              <a:ln w="12700">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151590" name="Freeform 18"/>
              <p:cNvSpPr>
                <a:spLocks/>
              </p:cNvSpPr>
              <p:nvPr/>
            </p:nvSpPr>
            <p:spPr bwMode="auto">
              <a:xfrm>
                <a:off x="3253" y="2827"/>
                <a:ext cx="315" cy="259"/>
              </a:xfrm>
              <a:custGeom>
                <a:avLst/>
                <a:gdLst>
                  <a:gd name="T0" fmla="*/ 100 w 315"/>
                  <a:gd name="T1" fmla="*/ 32 h 259"/>
                  <a:gd name="T2" fmla="*/ 72 w 315"/>
                  <a:gd name="T3" fmla="*/ 53 h 259"/>
                  <a:gd name="T4" fmla="*/ 47 w 315"/>
                  <a:gd name="T5" fmla="*/ 74 h 259"/>
                  <a:gd name="T6" fmla="*/ 28 w 315"/>
                  <a:gd name="T7" fmla="*/ 98 h 259"/>
                  <a:gd name="T8" fmla="*/ 13 w 315"/>
                  <a:gd name="T9" fmla="*/ 123 h 259"/>
                  <a:gd name="T10" fmla="*/ 4 w 315"/>
                  <a:gd name="T11" fmla="*/ 149 h 259"/>
                  <a:gd name="T12" fmla="*/ 0 w 315"/>
                  <a:gd name="T13" fmla="*/ 174 h 259"/>
                  <a:gd name="T14" fmla="*/ 2 w 315"/>
                  <a:gd name="T15" fmla="*/ 196 h 259"/>
                  <a:gd name="T16" fmla="*/ 11 w 315"/>
                  <a:gd name="T17" fmla="*/ 217 h 259"/>
                  <a:gd name="T18" fmla="*/ 26 w 315"/>
                  <a:gd name="T19" fmla="*/ 234 h 259"/>
                  <a:gd name="T20" fmla="*/ 45 w 315"/>
                  <a:gd name="T21" fmla="*/ 247 h 259"/>
                  <a:gd name="T22" fmla="*/ 70 w 315"/>
                  <a:gd name="T23" fmla="*/ 257 h 259"/>
                  <a:gd name="T24" fmla="*/ 96 w 315"/>
                  <a:gd name="T25" fmla="*/ 259 h 259"/>
                  <a:gd name="T26" fmla="*/ 124 w 315"/>
                  <a:gd name="T27" fmla="*/ 259 h 259"/>
                  <a:gd name="T28" fmla="*/ 155 w 315"/>
                  <a:gd name="T29" fmla="*/ 253 h 259"/>
                  <a:gd name="T30" fmla="*/ 185 w 315"/>
                  <a:gd name="T31" fmla="*/ 242 h 259"/>
                  <a:gd name="T32" fmla="*/ 215 w 315"/>
                  <a:gd name="T33" fmla="*/ 226 h 259"/>
                  <a:gd name="T34" fmla="*/ 243 w 315"/>
                  <a:gd name="T35" fmla="*/ 208 h 259"/>
                  <a:gd name="T36" fmla="*/ 268 w 315"/>
                  <a:gd name="T37" fmla="*/ 185 h 259"/>
                  <a:gd name="T38" fmla="*/ 287 w 315"/>
                  <a:gd name="T39" fmla="*/ 160 h 259"/>
                  <a:gd name="T40" fmla="*/ 302 w 315"/>
                  <a:gd name="T41" fmla="*/ 136 h 259"/>
                  <a:gd name="T42" fmla="*/ 311 w 315"/>
                  <a:gd name="T43" fmla="*/ 109 h 259"/>
                  <a:gd name="T44" fmla="*/ 315 w 315"/>
                  <a:gd name="T45" fmla="*/ 87 h 259"/>
                  <a:gd name="T46" fmla="*/ 313 w 315"/>
                  <a:gd name="T47" fmla="*/ 62 h 259"/>
                  <a:gd name="T48" fmla="*/ 304 w 315"/>
                  <a:gd name="T49" fmla="*/ 42 h 259"/>
                  <a:gd name="T50" fmla="*/ 289 w 315"/>
                  <a:gd name="T51" fmla="*/ 25 h 259"/>
                  <a:gd name="T52" fmla="*/ 270 w 315"/>
                  <a:gd name="T53" fmla="*/ 11 h 259"/>
                  <a:gd name="T54" fmla="*/ 247 w 315"/>
                  <a:gd name="T55" fmla="*/ 4 h 259"/>
                  <a:gd name="T56" fmla="*/ 221 w 315"/>
                  <a:gd name="T57" fmla="*/ 0 h 259"/>
                  <a:gd name="T58" fmla="*/ 192 w 315"/>
                  <a:gd name="T59" fmla="*/ 0 h 259"/>
                  <a:gd name="T60" fmla="*/ 162 w 315"/>
                  <a:gd name="T61" fmla="*/ 6 h 259"/>
                  <a:gd name="T62" fmla="*/ 130 w 315"/>
                  <a:gd name="T63" fmla="*/ 17 h 259"/>
                  <a:gd name="T64" fmla="*/ 100 w 315"/>
                  <a:gd name="T65" fmla="*/ 32 h 2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5"/>
                  <a:gd name="T100" fmla="*/ 0 h 259"/>
                  <a:gd name="T101" fmla="*/ 315 w 315"/>
                  <a:gd name="T102" fmla="*/ 259 h 2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5" h="259">
                    <a:moveTo>
                      <a:pt x="100" y="32"/>
                    </a:moveTo>
                    <a:lnTo>
                      <a:pt x="72" y="53"/>
                    </a:lnTo>
                    <a:lnTo>
                      <a:pt x="47" y="74"/>
                    </a:lnTo>
                    <a:lnTo>
                      <a:pt x="28" y="98"/>
                    </a:lnTo>
                    <a:lnTo>
                      <a:pt x="13" y="123"/>
                    </a:lnTo>
                    <a:lnTo>
                      <a:pt x="4" y="149"/>
                    </a:lnTo>
                    <a:lnTo>
                      <a:pt x="0" y="174"/>
                    </a:lnTo>
                    <a:lnTo>
                      <a:pt x="2" y="196"/>
                    </a:lnTo>
                    <a:lnTo>
                      <a:pt x="11" y="217"/>
                    </a:lnTo>
                    <a:lnTo>
                      <a:pt x="26" y="234"/>
                    </a:lnTo>
                    <a:lnTo>
                      <a:pt x="45" y="247"/>
                    </a:lnTo>
                    <a:lnTo>
                      <a:pt x="70" y="257"/>
                    </a:lnTo>
                    <a:lnTo>
                      <a:pt x="96" y="259"/>
                    </a:lnTo>
                    <a:lnTo>
                      <a:pt x="124" y="259"/>
                    </a:lnTo>
                    <a:lnTo>
                      <a:pt x="155" y="253"/>
                    </a:lnTo>
                    <a:lnTo>
                      <a:pt x="185" y="242"/>
                    </a:lnTo>
                    <a:lnTo>
                      <a:pt x="215" y="226"/>
                    </a:lnTo>
                    <a:lnTo>
                      <a:pt x="243" y="208"/>
                    </a:lnTo>
                    <a:lnTo>
                      <a:pt x="268" y="185"/>
                    </a:lnTo>
                    <a:lnTo>
                      <a:pt x="287" y="160"/>
                    </a:lnTo>
                    <a:lnTo>
                      <a:pt x="302" y="136"/>
                    </a:lnTo>
                    <a:lnTo>
                      <a:pt x="311" y="109"/>
                    </a:lnTo>
                    <a:lnTo>
                      <a:pt x="315" y="87"/>
                    </a:lnTo>
                    <a:lnTo>
                      <a:pt x="313" y="62"/>
                    </a:lnTo>
                    <a:lnTo>
                      <a:pt x="304" y="42"/>
                    </a:lnTo>
                    <a:lnTo>
                      <a:pt x="289" y="25"/>
                    </a:lnTo>
                    <a:lnTo>
                      <a:pt x="270" y="11"/>
                    </a:lnTo>
                    <a:lnTo>
                      <a:pt x="247" y="4"/>
                    </a:lnTo>
                    <a:lnTo>
                      <a:pt x="221" y="0"/>
                    </a:lnTo>
                    <a:lnTo>
                      <a:pt x="192" y="0"/>
                    </a:lnTo>
                    <a:lnTo>
                      <a:pt x="162" y="6"/>
                    </a:lnTo>
                    <a:lnTo>
                      <a:pt x="130" y="17"/>
                    </a:lnTo>
                    <a:lnTo>
                      <a:pt x="100" y="32"/>
                    </a:lnTo>
                    <a:close/>
                  </a:path>
                </a:pathLst>
              </a:custGeom>
              <a:solidFill>
                <a:srgbClr val="EAEAEA"/>
              </a:solidFill>
              <a:ln w="12700">
                <a:solidFill>
                  <a:srgbClr val="000000"/>
                </a:solidFill>
                <a:round/>
                <a:headEnd/>
                <a:tailEnd/>
              </a:ln>
            </p:spPr>
            <p:txBody>
              <a:bodyPr/>
              <a:lstStyle/>
              <a:p>
                <a:endParaRPr lang="zh-CN" altLang="en-US" b="1">
                  <a:latin typeface="华文新魏" pitchFamily="2" charset="-122"/>
                  <a:ea typeface="华文新魏" pitchFamily="2" charset="-122"/>
                </a:endParaRPr>
              </a:p>
            </p:txBody>
          </p:sp>
          <p:sp>
            <p:nvSpPr>
              <p:cNvPr id="151591" name="Freeform 19"/>
              <p:cNvSpPr>
                <a:spLocks/>
              </p:cNvSpPr>
              <p:nvPr/>
            </p:nvSpPr>
            <p:spPr bwMode="auto">
              <a:xfrm>
                <a:off x="3319" y="2831"/>
                <a:ext cx="850" cy="583"/>
              </a:xfrm>
              <a:custGeom>
                <a:avLst/>
                <a:gdLst>
                  <a:gd name="T0" fmla="*/ 125 w 850"/>
                  <a:gd name="T1" fmla="*/ 117 h 583"/>
                  <a:gd name="T2" fmla="*/ 166 w 850"/>
                  <a:gd name="T3" fmla="*/ 109 h 583"/>
                  <a:gd name="T4" fmla="*/ 210 w 850"/>
                  <a:gd name="T5" fmla="*/ 102 h 583"/>
                  <a:gd name="T6" fmla="*/ 247 w 850"/>
                  <a:gd name="T7" fmla="*/ 96 h 583"/>
                  <a:gd name="T8" fmla="*/ 272 w 850"/>
                  <a:gd name="T9" fmla="*/ 66 h 583"/>
                  <a:gd name="T10" fmla="*/ 234 w 850"/>
                  <a:gd name="T11" fmla="*/ 58 h 583"/>
                  <a:gd name="T12" fmla="*/ 198 w 850"/>
                  <a:gd name="T13" fmla="*/ 66 h 583"/>
                  <a:gd name="T14" fmla="*/ 179 w 850"/>
                  <a:gd name="T15" fmla="*/ 66 h 583"/>
                  <a:gd name="T16" fmla="*/ 217 w 850"/>
                  <a:gd name="T17" fmla="*/ 36 h 583"/>
                  <a:gd name="T18" fmla="*/ 261 w 850"/>
                  <a:gd name="T19" fmla="*/ 21 h 583"/>
                  <a:gd name="T20" fmla="*/ 296 w 850"/>
                  <a:gd name="T21" fmla="*/ 13 h 583"/>
                  <a:gd name="T22" fmla="*/ 334 w 850"/>
                  <a:gd name="T23" fmla="*/ 5 h 583"/>
                  <a:gd name="T24" fmla="*/ 372 w 850"/>
                  <a:gd name="T25" fmla="*/ 0 h 583"/>
                  <a:gd name="T26" fmla="*/ 410 w 850"/>
                  <a:gd name="T27" fmla="*/ 0 h 583"/>
                  <a:gd name="T28" fmla="*/ 446 w 850"/>
                  <a:gd name="T29" fmla="*/ 0 h 583"/>
                  <a:gd name="T30" fmla="*/ 534 w 850"/>
                  <a:gd name="T31" fmla="*/ 0 h 583"/>
                  <a:gd name="T32" fmla="*/ 584 w 850"/>
                  <a:gd name="T33" fmla="*/ 0 h 583"/>
                  <a:gd name="T34" fmla="*/ 627 w 850"/>
                  <a:gd name="T35" fmla="*/ 21 h 583"/>
                  <a:gd name="T36" fmla="*/ 657 w 850"/>
                  <a:gd name="T37" fmla="*/ 51 h 583"/>
                  <a:gd name="T38" fmla="*/ 695 w 850"/>
                  <a:gd name="T39" fmla="*/ 72 h 583"/>
                  <a:gd name="T40" fmla="*/ 733 w 850"/>
                  <a:gd name="T41" fmla="*/ 81 h 583"/>
                  <a:gd name="T42" fmla="*/ 771 w 850"/>
                  <a:gd name="T43" fmla="*/ 109 h 583"/>
                  <a:gd name="T44" fmla="*/ 801 w 850"/>
                  <a:gd name="T45" fmla="*/ 139 h 583"/>
                  <a:gd name="T46" fmla="*/ 825 w 850"/>
                  <a:gd name="T47" fmla="*/ 183 h 583"/>
                  <a:gd name="T48" fmla="*/ 833 w 850"/>
                  <a:gd name="T49" fmla="*/ 234 h 583"/>
                  <a:gd name="T50" fmla="*/ 839 w 850"/>
                  <a:gd name="T51" fmla="*/ 279 h 583"/>
                  <a:gd name="T52" fmla="*/ 839 w 850"/>
                  <a:gd name="T53" fmla="*/ 324 h 583"/>
                  <a:gd name="T54" fmla="*/ 839 w 850"/>
                  <a:gd name="T55" fmla="*/ 368 h 583"/>
                  <a:gd name="T56" fmla="*/ 850 w 850"/>
                  <a:gd name="T57" fmla="*/ 413 h 583"/>
                  <a:gd name="T58" fmla="*/ 850 w 850"/>
                  <a:gd name="T59" fmla="*/ 456 h 583"/>
                  <a:gd name="T60" fmla="*/ 825 w 850"/>
                  <a:gd name="T61" fmla="*/ 500 h 583"/>
                  <a:gd name="T62" fmla="*/ 782 w 850"/>
                  <a:gd name="T63" fmla="*/ 524 h 583"/>
                  <a:gd name="T64" fmla="*/ 746 w 850"/>
                  <a:gd name="T65" fmla="*/ 545 h 583"/>
                  <a:gd name="T66" fmla="*/ 708 w 850"/>
                  <a:gd name="T67" fmla="*/ 568 h 583"/>
                  <a:gd name="T68" fmla="*/ 670 w 850"/>
                  <a:gd name="T69" fmla="*/ 575 h 583"/>
                  <a:gd name="T70" fmla="*/ 621 w 850"/>
                  <a:gd name="T71" fmla="*/ 583 h 583"/>
                  <a:gd name="T72" fmla="*/ 576 w 850"/>
                  <a:gd name="T73" fmla="*/ 583 h 583"/>
                  <a:gd name="T74" fmla="*/ 540 w 850"/>
                  <a:gd name="T75" fmla="*/ 583 h 583"/>
                  <a:gd name="T76" fmla="*/ 502 w 850"/>
                  <a:gd name="T77" fmla="*/ 583 h 583"/>
                  <a:gd name="T78" fmla="*/ 465 w 850"/>
                  <a:gd name="T79" fmla="*/ 583 h 583"/>
                  <a:gd name="T80" fmla="*/ 427 w 850"/>
                  <a:gd name="T81" fmla="*/ 583 h 583"/>
                  <a:gd name="T82" fmla="*/ 391 w 850"/>
                  <a:gd name="T83" fmla="*/ 583 h 583"/>
                  <a:gd name="T84" fmla="*/ 353 w 850"/>
                  <a:gd name="T85" fmla="*/ 583 h 583"/>
                  <a:gd name="T86" fmla="*/ 310 w 850"/>
                  <a:gd name="T87" fmla="*/ 583 h 583"/>
                  <a:gd name="T88" fmla="*/ 272 w 850"/>
                  <a:gd name="T89" fmla="*/ 583 h 583"/>
                  <a:gd name="T90" fmla="*/ 234 w 850"/>
                  <a:gd name="T91" fmla="*/ 583 h 583"/>
                  <a:gd name="T92" fmla="*/ 198 w 850"/>
                  <a:gd name="T93" fmla="*/ 560 h 583"/>
                  <a:gd name="T94" fmla="*/ 160 w 850"/>
                  <a:gd name="T95" fmla="*/ 545 h 583"/>
                  <a:gd name="T96" fmla="*/ 125 w 850"/>
                  <a:gd name="T97" fmla="*/ 524 h 583"/>
                  <a:gd name="T98" fmla="*/ 92 w 850"/>
                  <a:gd name="T99" fmla="*/ 487 h 583"/>
                  <a:gd name="T100" fmla="*/ 68 w 850"/>
                  <a:gd name="T101" fmla="*/ 456 h 583"/>
                  <a:gd name="T102" fmla="*/ 43 w 850"/>
                  <a:gd name="T103" fmla="*/ 413 h 583"/>
                  <a:gd name="T104" fmla="*/ 17 w 850"/>
                  <a:gd name="T105" fmla="*/ 360 h 583"/>
                  <a:gd name="T106" fmla="*/ 0 w 850"/>
                  <a:gd name="T107" fmla="*/ 309 h 583"/>
                  <a:gd name="T108" fmla="*/ 0 w 850"/>
                  <a:gd name="T109" fmla="*/ 264 h 583"/>
                  <a:gd name="T110" fmla="*/ 6 w 850"/>
                  <a:gd name="T111" fmla="*/ 213 h 583"/>
                  <a:gd name="T112" fmla="*/ 30 w 850"/>
                  <a:gd name="T113" fmla="*/ 175 h 583"/>
                  <a:gd name="T114" fmla="*/ 62 w 850"/>
                  <a:gd name="T115" fmla="*/ 155 h 583"/>
                  <a:gd name="T116" fmla="*/ 98 w 850"/>
                  <a:gd name="T117" fmla="*/ 139 h 583"/>
                  <a:gd name="T118" fmla="*/ 130 w 850"/>
                  <a:gd name="T119" fmla="*/ 117 h 583"/>
                  <a:gd name="T120" fmla="*/ 147 w 850"/>
                  <a:gd name="T121" fmla="*/ 139 h 5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50"/>
                  <a:gd name="T184" fmla="*/ 0 h 583"/>
                  <a:gd name="T185" fmla="*/ 850 w 850"/>
                  <a:gd name="T186" fmla="*/ 583 h 58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50" h="583">
                    <a:moveTo>
                      <a:pt x="104" y="117"/>
                    </a:moveTo>
                    <a:lnTo>
                      <a:pt x="125" y="117"/>
                    </a:lnTo>
                    <a:lnTo>
                      <a:pt x="142" y="117"/>
                    </a:lnTo>
                    <a:lnTo>
                      <a:pt x="166" y="109"/>
                    </a:lnTo>
                    <a:lnTo>
                      <a:pt x="185" y="109"/>
                    </a:lnTo>
                    <a:lnTo>
                      <a:pt x="210" y="102"/>
                    </a:lnTo>
                    <a:lnTo>
                      <a:pt x="228" y="102"/>
                    </a:lnTo>
                    <a:lnTo>
                      <a:pt x="247" y="96"/>
                    </a:lnTo>
                    <a:lnTo>
                      <a:pt x="266" y="88"/>
                    </a:lnTo>
                    <a:lnTo>
                      <a:pt x="272" y="66"/>
                    </a:lnTo>
                    <a:lnTo>
                      <a:pt x="255" y="58"/>
                    </a:lnTo>
                    <a:lnTo>
                      <a:pt x="234" y="58"/>
                    </a:lnTo>
                    <a:lnTo>
                      <a:pt x="217" y="66"/>
                    </a:lnTo>
                    <a:lnTo>
                      <a:pt x="198" y="66"/>
                    </a:lnTo>
                    <a:lnTo>
                      <a:pt x="179" y="88"/>
                    </a:lnTo>
                    <a:lnTo>
                      <a:pt x="179" y="66"/>
                    </a:lnTo>
                    <a:lnTo>
                      <a:pt x="198" y="51"/>
                    </a:lnTo>
                    <a:lnTo>
                      <a:pt x="217" y="36"/>
                    </a:lnTo>
                    <a:lnTo>
                      <a:pt x="242" y="28"/>
                    </a:lnTo>
                    <a:lnTo>
                      <a:pt x="261" y="21"/>
                    </a:lnTo>
                    <a:lnTo>
                      <a:pt x="279" y="21"/>
                    </a:lnTo>
                    <a:lnTo>
                      <a:pt x="296" y="13"/>
                    </a:lnTo>
                    <a:lnTo>
                      <a:pt x="315" y="13"/>
                    </a:lnTo>
                    <a:lnTo>
                      <a:pt x="334" y="5"/>
                    </a:lnTo>
                    <a:lnTo>
                      <a:pt x="353" y="5"/>
                    </a:lnTo>
                    <a:lnTo>
                      <a:pt x="372" y="0"/>
                    </a:lnTo>
                    <a:lnTo>
                      <a:pt x="391" y="0"/>
                    </a:lnTo>
                    <a:lnTo>
                      <a:pt x="410" y="0"/>
                    </a:lnTo>
                    <a:lnTo>
                      <a:pt x="427" y="0"/>
                    </a:lnTo>
                    <a:lnTo>
                      <a:pt x="446" y="0"/>
                    </a:lnTo>
                    <a:lnTo>
                      <a:pt x="483" y="0"/>
                    </a:lnTo>
                    <a:lnTo>
                      <a:pt x="534" y="0"/>
                    </a:lnTo>
                    <a:lnTo>
                      <a:pt x="559" y="0"/>
                    </a:lnTo>
                    <a:lnTo>
                      <a:pt x="584" y="0"/>
                    </a:lnTo>
                    <a:lnTo>
                      <a:pt x="608" y="5"/>
                    </a:lnTo>
                    <a:lnTo>
                      <a:pt x="627" y="21"/>
                    </a:lnTo>
                    <a:lnTo>
                      <a:pt x="638" y="43"/>
                    </a:lnTo>
                    <a:lnTo>
                      <a:pt x="657" y="51"/>
                    </a:lnTo>
                    <a:lnTo>
                      <a:pt x="676" y="66"/>
                    </a:lnTo>
                    <a:lnTo>
                      <a:pt x="695" y="72"/>
                    </a:lnTo>
                    <a:lnTo>
                      <a:pt x="714" y="72"/>
                    </a:lnTo>
                    <a:lnTo>
                      <a:pt x="733" y="81"/>
                    </a:lnTo>
                    <a:lnTo>
                      <a:pt x="752" y="96"/>
                    </a:lnTo>
                    <a:lnTo>
                      <a:pt x="771" y="109"/>
                    </a:lnTo>
                    <a:lnTo>
                      <a:pt x="782" y="132"/>
                    </a:lnTo>
                    <a:lnTo>
                      <a:pt x="801" y="139"/>
                    </a:lnTo>
                    <a:lnTo>
                      <a:pt x="806" y="162"/>
                    </a:lnTo>
                    <a:lnTo>
                      <a:pt x="825" y="183"/>
                    </a:lnTo>
                    <a:lnTo>
                      <a:pt x="833" y="213"/>
                    </a:lnTo>
                    <a:lnTo>
                      <a:pt x="833" y="234"/>
                    </a:lnTo>
                    <a:lnTo>
                      <a:pt x="839" y="258"/>
                    </a:lnTo>
                    <a:lnTo>
                      <a:pt x="839" y="279"/>
                    </a:lnTo>
                    <a:lnTo>
                      <a:pt x="839" y="302"/>
                    </a:lnTo>
                    <a:lnTo>
                      <a:pt x="839" y="324"/>
                    </a:lnTo>
                    <a:lnTo>
                      <a:pt x="839" y="347"/>
                    </a:lnTo>
                    <a:lnTo>
                      <a:pt x="839" y="368"/>
                    </a:lnTo>
                    <a:lnTo>
                      <a:pt x="850" y="390"/>
                    </a:lnTo>
                    <a:lnTo>
                      <a:pt x="850" y="413"/>
                    </a:lnTo>
                    <a:lnTo>
                      <a:pt x="850" y="434"/>
                    </a:lnTo>
                    <a:lnTo>
                      <a:pt x="850" y="456"/>
                    </a:lnTo>
                    <a:lnTo>
                      <a:pt x="844" y="479"/>
                    </a:lnTo>
                    <a:lnTo>
                      <a:pt x="825" y="500"/>
                    </a:lnTo>
                    <a:lnTo>
                      <a:pt x="801" y="517"/>
                    </a:lnTo>
                    <a:lnTo>
                      <a:pt x="782" y="524"/>
                    </a:lnTo>
                    <a:lnTo>
                      <a:pt x="765" y="537"/>
                    </a:lnTo>
                    <a:lnTo>
                      <a:pt x="746" y="545"/>
                    </a:lnTo>
                    <a:lnTo>
                      <a:pt x="725" y="553"/>
                    </a:lnTo>
                    <a:lnTo>
                      <a:pt x="708" y="568"/>
                    </a:lnTo>
                    <a:lnTo>
                      <a:pt x="689" y="575"/>
                    </a:lnTo>
                    <a:lnTo>
                      <a:pt x="670" y="575"/>
                    </a:lnTo>
                    <a:lnTo>
                      <a:pt x="644" y="583"/>
                    </a:lnTo>
                    <a:lnTo>
                      <a:pt x="621" y="583"/>
                    </a:lnTo>
                    <a:lnTo>
                      <a:pt x="602" y="583"/>
                    </a:lnTo>
                    <a:lnTo>
                      <a:pt x="576" y="583"/>
                    </a:lnTo>
                    <a:lnTo>
                      <a:pt x="559" y="583"/>
                    </a:lnTo>
                    <a:lnTo>
                      <a:pt x="540" y="583"/>
                    </a:lnTo>
                    <a:lnTo>
                      <a:pt x="521" y="583"/>
                    </a:lnTo>
                    <a:lnTo>
                      <a:pt x="502" y="583"/>
                    </a:lnTo>
                    <a:lnTo>
                      <a:pt x="483" y="583"/>
                    </a:lnTo>
                    <a:lnTo>
                      <a:pt x="465" y="583"/>
                    </a:lnTo>
                    <a:lnTo>
                      <a:pt x="446" y="583"/>
                    </a:lnTo>
                    <a:lnTo>
                      <a:pt x="427" y="583"/>
                    </a:lnTo>
                    <a:lnTo>
                      <a:pt x="410" y="583"/>
                    </a:lnTo>
                    <a:lnTo>
                      <a:pt x="391" y="583"/>
                    </a:lnTo>
                    <a:lnTo>
                      <a:pt x="372" y="583"/>
                    </a:lnTo>
                    <a:lnTo>
                      <a:pt x="353" y="583"/>
                    </a:lnTo>
                    <a:lnTo>
                      <a:pt x="329" y="583"/>
                    </a:lnTo>
                    <a:lnTo>
                      <a:pt x="310" y="583"/>
                    </a:lnTo>
                    <a:lnTo>
                      <a:pt x="291" y="583"/>
                    </a:lnTo>
                    <a:lnTo>
                      <a:pt x="272" y="583"/>
                    </a:lnTo>
                    <a:lnTo>
                      <a:pt x="255" y="583"/>
                    </a:lnTo>
                    <a:lnTo>
                      <a:pt x="234" y="583"/>
                    </a:lnTo>
                    <a:lnTo>
                      <a:pt x="217" y="568"/>
                    </a:lnTo>
                    <a:lnTo>
                      <a:pt x="198" y="560"/>
                    </a:lnTo>
                    <a:lnTo>
                      <a:pt x="179" y="553"/>
                    </a:lnTo>
                    <a:lnTo>
                      <a:pt x="160" y="545"/>
                    </a:lnTo>
                    <a:lnTo>
                      <a:pt x="142" y="537"/>
                    </a:lnTo>
                    <a:lnTo>
                      <a:pt x="125" y="524"/>
                    </a:lnTo>
                    <a:lnTo>
                      <a:pt x="104" y="509"/>
                    </a:lnTo>
                    <a:lnTo>
                      <a:pt x="92" y="487"/>
                    </a:lnTo>
                    <a:lnTo>
                      <a:pt x="74" y="479"/>
                    </a:lnTo>
                    <a:lnTo>
                      <a:pt x="68" y="456"/>
                    </a:lnTo>
                    <a:lnTo>
                      <a:pt x="49" y="434"/>
                    </a:lnTo>
                    <a:lnTo>
                      <a:pt x="43" y="413"/>
                    </a:lnTo>
                    <a:lnTo>
                      <a:pt x="24" y="390"/>
                    </a:lnTo>
                    <a:lnTo>
                      <a:pt x="17" y="360"/>
                    </a:lnTo>
                    <a:lnTo>
                      <a:pt x="6" y="330"/>
                    </a:lnTo>
                    <a:lnTo>
                      <a:pt x="0" y="309"/>
                    </a:lnTo>
                    <a:lnTo>
                      <a:pt x="0" y="287"/>
                    </a:lnTo>
                    <a:lnTo>
                      <a:pt x="0" y="264"/>
                    </a:lnTo>
                    <a:lnTo>
                      <a:pt x="0" y="243"/>
                    </a:lnTo>
                    <a:lnTo>
                      <a:pt x="6" y="213"/>
                    </a:lnTo>
                    <a:lnTo>
                      <a:pt x="11" y="192"/>
                    </a:lnTo>
                    <a:lnTo>
                      <a:pt x="30" y="175"/>
                    </a:lnTo>
                    <a:lnTo>
                      <a:pt x="43" y="155"/>
                    </a:lnTo>
                    <a:lnTo>
                      <a:pt x="62" y="155"/>
                    </a:lnTo>
                    <a:lnTo>
                      <a:pt x="79" y="147"/>
                    </a:lnTo>
                    <a:lnTo>
                      <a:pt x="98" y="139"/>
                    </a:lnTo>
                    <a:lnTo>
                      <a:pt x="117" y="139"/>
                    </a:lnTo>
                    <a:lnTo>
                      <a:pt x="130" y="117"/>
                    </a:lnTo>
                    <a:lnTo>
                      <a:pt x="130" y="96"/>
                    </a:lnTo>
                    <a:lnTo>
                      <a:pt x="147" y="139"/>
                    </a:lnTo>
                    <a:lnTo>
                      <a:pt x="104" y="117"/>
                    </a:lnTo>
                    <a:close/>
                  </a:path>
                </a:pathLst>
              </a:custGeom>
              <a:solidFill>
                <a:srgbClr val="EAEAEA"/>
              </a:solidFill>
              <a:ln w="9525">
                <a:noFill/>
                <a:round/>
                <a:headEnd/>
                <a:tailEnd/>
              </a:ln>
            </p:spPr>
            <p:txBody>
              <a:bodyPr/>
              <a:lstStyle/>
              <a:p>
                <a:endParaRPr lang="zh-CN" altLang="en-US" b="1">
                  <a:latin typeface="华文新魏" pitchFamily="2" charset="-122"/>
                  <a:ea typeface="华文新魏" pitchFamily="2" charset="-122"/>
                </a:endParaRPr>
              </a:p>
            </p:txBody>
          </p:sp>
          <p:sp>
            <p:nvSpPr>
              <p:cNvPr id="151592" name="Freeform 20"/>
              <p:cNvSpPr>
                <a:spLocks/>
              </p:cNvSpPr>
              <p:nvPr/>
            </p:nvSpPr>
            <p:spPr bwMode="auto">
              <a:xfrm>
                <a:off x="3483" y="2787"/>
                <a:ext cx="132" cy="168"/>
              </a:xfrm>
              <a:custGeom>
                <a:avLst/>
                <a:gdLst>
                  <a:gd name="T0" fmla="*/ 6 w 132"/>
                  <a:gd name="T1" fmla="*/ 95 h 168"/>
                  <a:gd name="T2" fmla="*/ 0 w 132"/>
                  <a:gd name="T3" fmla="*/ 72 h 168"/>
                  <a:gd name="T4" fmla="*/ 0 w 132"/>
                  <a:gd name="T5" fmla="*/ 51 h 168"/>
                  <a:gd name="T6" fmla="*/ 17 w 132"/>
                  <a:gd name="T7" fmla="*/ 36 h 168"/>
                  <a:gd name="T8" fmla="*/ 36 w 132"/>
                  <a:gd name="T9" fmla="*/ 21 h 168"/>
                  <a:gd name="T10" fmla="*/ 53 w 132"/>
                  <a:gd name="T11" fmla="*/ 0 h 168"/>
                  <a:gd name="T12" fmla="*/ 72 w 132"/>
                  <a:gd name="T13" fmla="*/ 0 h 168"/>
                  <a:gd name="T14" fmla="*/ 91 w 132"/>
                  <a:gd name="T15" fmla="*/ 0 h 168"/>
                  <a:gd name="T16" fmla="*/ 97 w 132"/>
                  <a:gd name="T17" fmla="*/ 21 h 168"/>
                  <a:gd name="T18" fmla="*/ 110 w 132"/>
                  <a:gd name="T19" fmla="*/ 44 h 168"/>
                  <a:gd name="T20" fmla="*/ 121 w 132"/>
                  <a:gd name="T21" fmla="*/ 66 h 168"/>
                  <a:gd name="T22" fmla="*/ 127 w 132"/>
                  <a:gd name="T23" fmla="*/ 87 h 168"/>
                  <a:gd name="T24" fmla="*/ 132 w 132"/>
                  <a:gd name="T25" fmla="*/ 108 h 168"/>
                  <a:gd name="T26" fmla="*/ 132 w 132"/>
                  <a:gd name="T27" fmla="*/ 132 h 168"/>
                  <a:gd name="T28" fmla="*/ 132 w 132"/>
                  <a:gd name="T29" fmla="*/ 153 h 168"/>
                  <a:gd name="T30" fmla="*/ 115 w 132"/>
                  <a:gd name="T31" fmla="*/ 168 h 168"/>
                  <a:gd name="T32" fmla="*/ 97 w 132"/>
                  <a:gd name="T33" fmla="*/ 168 h 168"/>
                  <a:gd name="T34" fmla="*/ 80 w 132"/>
                  <a:gd name="T35" fmla="*/ 168 h 168"/>
                  <a:gd name="T36" fmla="*/ 61 w 132"/>
                  <a:gd name="T37" fmla="*/ 168 h 168"/>
                  <a:gd name="T38" fmla="*/ 42 w 132"/>
                  <a:gd name="T39" fmla="*/ 161 h 168"/>
                  <a:gd name="T40" fmla="*/ 23 w 132"/>
                  <a:gd name="T41" fmla="*/ 146 h 168"/>
                  <a:gd name="T42" fmla="*/ 12 w 132"/>
                  <a:gd name="T43" fmla="*/ 123 h 168"/>
                  <a:gd name="T44" fmla="*/ 6 w 132"/>
                  <a:gd name="T45" fmla="*/ 102 h 168"/>
                  <a:gd name="T46" fmla="*/ 6 w 132"/>
                  <a:gd name="T47" fmla="*/ 95 h 1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2"/>
                  <a:gd name="T73" fmla="*/ 0 h 168"/>
                  <a:gd name="T74" fmla="*/ 132 w 132"/>
                  <a:gd name="T75" fmla="*/ 168 h 16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2" h="168">
                    <a:moveTo>
                      <a:pt x="6" y="95"/>
                    </a:moveTo>
                    <a:lnTo>
                      <a:pt x="0" y="72"/>
                    </a:lnTo>
                    <a:lnTo>
                      <a:pt x="0" y="51"/>
                    </a:lnTo>
                    <a:lnTo>
                      <a:pt x="17" y="36"/>
                    </a:lnTo>
                    <a:lnTo>
                      <a:pt x="36" y="21"/>
                    </a:lnTo>
                    <a:lnTo>
                      <a:pt x="53" y="0"/>
                    </a:lnTo>
                    <a:lnTo>
                      <a:pt x="72" y="0"/>
                    </a:lnTo>
                    <a:lnTo>
                      <a:pt x="91" y="0"/>
                    </a:lnTo>
                    <a:lnTo>
                      <a:pt x="97" y="21"/>
                    </a:lnTo>
                    <a:lnTo>
                      <a:pt x="110" y="44"/>
                    </a:lnTo>
                    <a:lnTo>
                      <a:pt x="121" y="66"/>
                    </a:lnTo>
                    <a:lnTo>
                      <a:pt x="127" y="87"/>
                    </a:lnTo>
                    <a:lnTo>
                      <a:pt x="132" y="108"/>
                    </a:lnTo>
                    <a:lnTo>
                      <a:pt x="132" y="132"/>
                    </a:lnTo>
                    <a:lnTo>
                      <a:pt x="132" y="153"/>
                    </a:lnTo>
                    <a:lnTo>
                      <a:pt x="115" y="168"/>
                    </a:lnTo>
                    <a:lnTo>
                      <a:pt x="97" y="168"/>
                    </a:lnTo>
                    <a:lnTo>
                      <a:pt x="80" y="168"/>
                    </a:lnTo>
                    <a:lnTo>
                      <a:pt x="61" y="168"/>
                    </a:lnTo>
                    <a:lnTo>
                      <a:pt x="42" y="161"/>
                    </a:lnTo>
                    <a:lnTo>
                      <a:pt x="23" y="146"/>
                    </a:lnTo>
                    <a:lnTo>
                      <a:pt x="12" y="123"/>
                    </a:lnTo>
                    <a:lnTo>
                      <a:pt x="6" y="102"/>
                    </a:lnTo>
                    <a:lnTo>
                      <a:pt x="6" y="95"/>
                    </a:lnTo>
                    <a:close/>
                  </a:path>
                </a:pathLst>
              </a:custGeom>
              <a:solidFill>
                <a:srgbClr val="EAEAEA"/>
              </a:solidFill>
              <a:ln w="9525">
                <a:noFill/>
                <a:round/>
                <a:headEnd/>
                <a:tailEnd/>
              </a:ln>
            </p:spPr>
            <p:txBody>
              <a:bodyPr/>
              <a:lstStyle/>
              <a:p>
                <a:endParaRPr lang="zh-CN" altLang="en-US" b="1">
                  <a:latin typeface="华文新魏" pitchFamily="2" charset="-122"/>
                  <a:ea typeface="华文新魏" pitchFamily="2" charset="-122"/>
                </a:endParaRPr>
              </a:p>
            </p:txBody>
          </p:sp>
          <p:sp>
            <p:nvSpPr>
              <p:cNvPr id="151593" name="Freeform 21"/>
              <p:cNvSpPr>
                <a:spLocks/>
              </p:cNvSpPr>
              <p:nvPr/>
            </p:nvSpPr>
            <p:spPr bwMode="auto">
              <a:xfrm>
                <a:off x="3802" y="2742"/>
                <a:ext cx="93" cy="123"/>
              </a:xfrm>
              <a:custGeom>
                <a:avLst/>
                <a:gdLst>
                  <a:gd name="T0" fmla="*/ 0 w 93"/>
                  <a:gd name="T1" fmla="*/ 0 h 123"/>
                  <a:gd name="T2" fmla="*/ 17 w 93"/>
                  <a:gd name="T3" fmla="*/ 15 h 123"/>
                  <a:gd name="T4" fmla="*/ 36 w 93"/>
                  <a:gd name="T5" fmla="*/ 28 h 123"/>
                  <a:gd name="T6" fmla="*/ 55 w 93"/>
                  <a:gd name="T7" fmla="*/ 28 h 123"/>
                  <a:gd name="T8" fmla="*/ 74 w 93"/>
                  <a:gd name="T9" fmla="*/ 44 h 123"/>
                  <a:gd name="T10" fmla="*/ 87 w 93"/>
                  <a:gd name="T11" fmla="*/ 66 h 123"/>
                  <a:gd name="T12" fmla="*/ 93 w 93"/>
                  <a:gd name="T13" fmla="*/ 87 h 123"/>
                  <a:gd name="T14" fmla="*/ 93 w 93"/>
                  <a:gd name="T15" fmla="*/ 110 h 123"/>
                  <a:gd name="T16" fmla="*/ 74 w 93"/>
                  <a:gd name="T17" fmla="*/ 123 h 123"/>
                  <a:gd name="T18" fmla="*/ 55 w 93"/>
                  <a:gd name="T19" fmla="*/ 123 h 123"/>
                  <a:gd name="T20" fmla="*/ 31 w 93"/>
                  <a:gd name="T21" fmla="*/ 115 h 123"/>
                  <a:gd name="T22" fmla="*/ 12 w 93"/>
                  <a:gd name="T23" fmla="*/ 102 h 123"/>
                  <a:gd name="T24" fmla="*/ 6 w 93"/>
                  <a:gd name="T25" fmla="*/ 79 h 123"/>
                  <a:gd name="T26" fmla="*/ 0 w 93"/>
                  <a:gd name="T27" fmla="*/ 57 h 123"/>
                  <a:gd name="T28" fmla="*/ 0 w 93"/>
                  <a:gd name="T29" fmla="*/ 36 h 123"/>
                  <a:gd name="T30" fmla="*/ 12 w 93"/>
                  <a:gd name="T31" fmla="*/ 15 h 123"/>
                  <a:gd name="T32" fmla="*/ 0 w 93"/>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3"/>
                  <a:gd name="T52" fmla="*/ 0 h 123"/>
                  <a:gd name="T53" fmla="*/ 93 w 93"/>
                  <a:gd name="T54" fmla="*/ 123 h 1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3" h="123">
                    <a:moveTo>
                      <a:pt x="0" y="0"/>
                    </a:moveTo>
                    <a:lnTo>
                      <a:pt x="17" y="15"/>
                    </a:lnTo>
                    <a:lnTo>
                      <a:pt x="36" y="28"/>
                    </a:lnTo>
                    <a:lnTo>
                      <a:pt x="55" y="28"/>
                    </a:lnTo>
                    <a:lnTo>
                      <a:pt x="74" y="44"/>
                    </a:lnTo>
                    <a:lnTo>
                      <a:pt x="87" y="66"/>
                    </a:lnTo>
                    <a:lnTo>
                      <a:pt x="93" y="87"/>
                    </a:lnTo>
                    <a:lnTo>
                      <a:pt x="93" y="110"/>
                    </a:lnTo>
                    <a:lnTo>
                      <a:pt x="74" y="123"/>
                    </a:lnTo>
                    <a:lnTo>
                      <a:pt x="55" y="123"/>
                    </a:lnTo>
                    <a:lnTo>
                      <a:pt x="31" y="115"/>
                    </a:lnTo>
                    <a:lnTo>
                      <a:pt x="12" y="102"/>
                    </a:lnTo>
                    <a:lnTo>
                      <a:pt x="6" y="79"/>
                    </a:lnTo>
                    <a:lnTo>
                      <a:pt x="0" y="57"/>
                    </a:lnTo>
                    <a:lnTo>
                      <a:pt x="0" y="36"/>
                    </a:lnTo>
                    <a:lnTo>
                      <a:pt x="12" y="15"/>
                    </a:lnTo>
                    <a:lnTo>
                      <a:pt x="0" y="0"/>
                    </a:lnTo>
                    <a:close/>
                  </a:path>
                </a:pathLst>
              </a:custGeom>
              <a:solidFill>
                <a:srgbClr val="EAEAEA"/>
              </a:solidFill>
              <a:ln w="9525">
                <a:noFill/>
                <a:round/>
                <a:headEnd/>
                <a:tailEnd/>
              </a:ln>
            </p:spPr>
            <p:txBody>
              <a:bodyPr/>
              <a:lstStyle/>
              <a:p>
                <a:endParaRPr lang="zh-CN" altLang="en-US" b="1">
                  <a:latin typeface="华文新魏" pitchFamily="2" charset="-122"/>
                  <a:ea typeface="华文新魏" pitchFamily="2" charset="-122"/>
                </a:endParaRPr>
              </a:p>
            </p:txBody>
          </p:sp>
        </p:grpSp>
        <p:sp>
          <p:nvSpPr>
            <p:cNvPr id="151561" name="Line 22"/>
            <p:cNvSpPr>
              <a:spLocks noChangeShapeType="1"/>
            </p:cNvSpPr>
            <p:nvPr/>
          </p:nvSpPr>
          <p:spPr bwMode="auto">
            <a:xfrm>
              <a:off x="134938" y="3397250"/>
              <a:ext cx="3570287" cy="2222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151562" name="Line 23"/>
            <p:cNvSpPr>
              <a:spLocks noChangeShapeType="1"/>
            </p:cNvSpPr>
            <p:nvPr/>
          </p:nvSpPr>
          <p:spPr bwMode="auto">
            <a:xfrm>
              <a:off x="366713" y="2995613"/>
              <a:ext cx="0" cy="423862"/>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151563" name="Line 24"/>
            <p:cNvSpPr>
              <a:spLocks noChangeShapeType="1"/>
            </p:cNvSpPr>
            <p:nvPr/>
          </p:nvSpPr>
          <p:spPr bwMode="auto">
            <a:xfrm>
              <a:off x="3324225" y="3419475"/>
              <a:ext cx="0" cy="4222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pic>
          <p:nvPicPr>
            <p:cNvPr id="151564" name="Picture 25"/>
            <p:cNvPicPr>
              <a:picLocks noChangeArrowheads="1"/>
            </p:cNvPicPr>
            <p:nvPr/>
          </p:nvPicPr>
          <p:blipFill>
            <a:blip r:embed="rId4" cstate="print"/>
            <a:srcRect/>
            <a:stretch>
              <a:fillRect/>
            </a:stretch>
          </p:blipFill>
          <p:spPr bwMode="auto">
            <a:xfrm>
              <a:off x="55563" y="2500313"/>
              <a:ext cx="620712" cy="690562"/>
            </a:xfrm>
            <a:prstGeom prst="rect">
              <a:avLst/>
            </a:prstGeom>
            <a:noFill/>
            <a:ln w="9525">
              <a:noFill/>
              <a:miter lim="800000"/>
              <a:headEnd/>
              <a:tailEnd/>
            </a:ln>
          </p:spPr>
        </p:pic>
        <p:sp>
          <p:nvSpPr>
            <p:cNvPr id="151565" name="Text Box 26"/>
            <p:cNvSpPr txBox="1">
              <a:spLocks noChangeArrowheads="1"/>
            </p:cNvSpPr>
            <p:nvPr/>
          </p:nvSpPr>
          <p:spPr bwMode="auto">
            <a:xfrm>
              <a:off x="6648450" y="3802063"/>
              <a:ext cx="692150" cy="701675"/>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其他</a:t>
              </a:r>
            </a:p>
            <a:p>
              <a:pPr algn="ctr"/>
              <a:r>
                <a:rPr kumimoji="1" lang="zh-CN" altLang="en-US" sz="2000" b="1">
                  <a:latin typeface="华文新魏" pitchFamily="2" charset="-122"/>
                  <a:ea typeface="华文新魏" pitchFamily="2" charset="-122"/>
                </a:rPr>
                <a:t>网络</a:t>
              </a:r>
            </a:p>
          </p:txBody>
        </p:sp>
        <p:sp>
          <p:nvSpPr>
            <p:cNvPr id="151566" name="Text Box 27"/>
            <p:cNvSpPr txBox="1">
              <a:spLocks noChangeArrowheads="1"/>
            </p:cNvSpPr>
            <p:nvPr/>
          </p:nvSpPr>
          <p:spPr bwMode="auto">
            <a:xfrm>
              <a:off x="2762250" y="4405313"/>
              <a:ext cx="1200150" cy="701675"/>
            </a:xfrm>
            <a:prstGeom prst="rect">
              <a:avLst/>
            </a:prstGeom>
            <a:noFill/>
            <a:ln w="9525">
              <a:noFill/>
              <a:miter lim="800000"/>
              <a:headEnd/>
              <a:tailEnd/>
            </a:ln>
          </p:spPr>
          <p:txBody>
            <a:bodyPr wrap="none">
              <a:spAutoFit/>
            </a:bodyPr>
            <a:lstStyle/>
            <a:p>
              <a:pPr algn="ctr"/>
              <a:r>
                <a:rPr kumimoji="1" lang="en-US" altLang="zh-CN" sz="2000" b="1">
                  <a:latin typeface="华文新魏" pitchFamily="2" charset="-122"/>
                  <a:ea typeface="华文新魏" pitchFamily="2" charset="-122"/>
                </a:rPr>
                <a:t>DHCP</a:t>
              </a:r>
            </a:p>
            <a:p>
              <a:pPr algn="ctr"/>
              <a:r>
                <a:rPr kumimoji="1" lang="zh-CN" altLang="en-US" sz="2000" b="1">
                  <a:latin typeface="华文新魏" pitchFamily="2" charset="-122"/>
                  <a:ea typeface="华文新魏" pitchFamily="2" charset="-122"/>
                </a:rPr>
                <a:t>中继代理</a:t>
              </a:r>
            </a:p>
          </p:txBody>
        </p:sp>
        <p:grpSp>
          <p:nvGrpSpPr>
            <p:cNvPr id="3" name="Group 41"/>
            <p:cNvGrpSpPr>
              <a:grpSpLocks/>
            </p:cNvGrpSpPr>
            <p:nvPr/>
          </p:nvGrpSpPr>
          <p:grpSpPr bwMode="auto">
            <a:xfrm>
              <a:off x="906463" y="2349500"/>
              <a:ext cx="2576512" cy="858838"/>
              <a:chOff x="571" y="1480"/>
              <a:chExt cx="1623" cy="541"/>
            </a:xfrm>
          </p:grpSpPr>
          <p:grpSp>
            <p:nvGrpSpPr>
              <p:cNvPr id="4" name="Group 31"/>
              <p:cNvGrpSpPr>
                <a:grpSpLocks/>
              </p:cNvGrpSpPr>
              <p:nvPr/>
            </p:nvGrpSpPr>
            <p:grpSpPr bwMode="auto">
              <a:xfrm>
                <a:off x="571" y="1754"/>
                <a:ext cx="1623" cy="267"/>
                <a:chOff x="1008" y="2400"/>
                <a:chExt cx="1296" cy="192"/>
              </a:xfrm>
            </p:grpSpPr>
            <p:sp>
              <p:nvSpPr>
                <p:cNvPr id="151581" name="AutoShape 32"/>
                <p:cNvSpPr>
                  <a:spLocks noChangeArrowheads="1"/>
                </p:cNvSpPr>
                <p:nvPr/>
              </p:nvSpPr>
              <p:spPr bwMode="auto">
                <a:xfrm>
                  <a:off x="2064" y="2448"/>
                  <a:ext cx="240" cy="96"/>
                </a:xfrm>
                <a:prstGeom prst="rightArrow">
                  <a:avLst>
                    <a:gd name="adj1" fmla="val 50000"/>
                    <a:gd name="adj2" fmla="val 62500"/>
                  </a:avLst>
                </a:prstGeom>
                <a:solidFill>
                  <a:srgbClr val="CCECFF"/>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724001" name="Rectangle 33"/>
                <p:cNvSpPr>
                  <a:spLocks noChangeArrowheads="1"/>
                </p:cNvSpPr>
                <p:nvPr/>
              </p:nvSpPr>
              <p:spPr bwMode="auto">
                <a:xfrm>
                  <a:off x="1008" y="2400"/>
                  <a:ext cx="1056" cy="192"/>
                </a:xfrm>
                <a:prstGeom prst="rect">
                  <a:avLst/>
                </a:prstGeom>
                <a:solidFill>
                  <a:srgbClr val="CCECFF"/>
                </a:solidFill>
                <a:ln w="9525">
                  <a:solidFill>
                    <a:schemeClr val="folHlink"/>
                  </a:solidFill>
                  <a:miter lim="800000"/>
                  <a:headEnd/>
                  <a:tailEnd/>
                </a:ln>
                <a:effectLst>
                  <a:outerShdw dist="35921" dir="2700000" algn="ctr" rotWithShape="0">
                    <a:schemeClr val="bg2"/>
                  </a:outerShdw>
                </a:effectLst>
              </p:spPr>
              <p:txBody>
                <a:bodyPr wrap="none" anchor="ctr"/>
                <a:lstStyle/>
                <a:p>
                  <a:pPr algn="ctr">
                    <a:defRPr/>
                  </a:pPr>
                  <a:r>
                    <a:rPr kumimoji="1" lang="en-US" altLang="zh-CN" sz="2000" b="1">
                      <a:latin typeface="华文新魏" pitchFamily="2" charset="-122"/>
                      <a:ea typeface="华文新魏" pitchFamily="2" charset="-122"/>
                    </a:rPr>
                    <a:t>DHCPDISCOVER</a:t>
                  </a:r>
                </a:p>
              </p:txBody>
            </p:sp>
          </p:grpSp>
          <p:sp>
            <p:nvSpPr>
              <p:cNvPr id="151580" name="Text Box 34"/>
              <p:cNvSpPr txBox="1">
                <a:spLocks noChangeArrowheads="1"/>
              </p:cNvSpPr>
              <p:nvPr/>
            </p:nvSpPr>
            <p:spPr bwMode="auto">
              <a:xfrm>
                <a:off x="967" y="1480"/>
                <a:ext cx="436" cy="25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广播</a:t>
                </a:r>
              </a:p>
            </p:txBody>
          </p:sp>
        </p:grpSp>
        <p:grpSp>
          <p:nvGrpSpPr>
            <p:cNvPr id="5" name="Group 42"/>
            <p:cNvGrpSpPr>
              <a:grpSpLocks/>
            </p:cNvGrpSpPr>
            <p:nvPr/>
          </p:nvGrpSpPr>
          <p:grpSpPr bwMode="auto">
            <a:xfrm>
              <a:off x="3705225" y="3214688"/>
              <a:ext cx="2578100" cy="838200"/>
              <a:chOff x="2334" y="2025"/>
              <a:chExt cx="1624" cy="528"/>
            </a:xfrm>
          </p:grpSpPr>
          <p:grpSp>
            <p:nvGrpSpPr>
              <p:cNvPr id="6" name="Group 28"/>
              <p:cNvGrpSpPr>
                <a:grpSpLocks/>
              </p:cNvGrpSpPr>
              <p:nvPr/>
            </p:nvGrpSpPr>
            <p:grpSpPr bwMode="auto">
              <a:xfrm>
                <a:off x="2334" y="2287"/>
                <a:ext cx="1624" cy="266"/>
                <a:chOff x="1008" y="2400"/>
                <a:chExt cx="1296" cy="192"/>
              </a:xfrm>
            </p:grpSpPr>
            <p:sp>
              <p:nvSpPr>
                <p:cNvPr id="151577" name="AutoShape 29"/>
                <p:cNvSpPr>
                  <a:spLocks noChangeArrowheads="1"/>
                </p:cNvSpPr>
                <p:nvPr/>
              </p:nvSpPr>
              <p:spPr bwMode="auto">
                <a:xfrm>
                  <a:off x="2064" y="2448"/>
                  <a:ext cx="240" cy="96"/>
                </a:xfrm>
                <a:prstGeom prst="rightArrow">
                  <a:avLst>
                    <a:gd name="adj1" fmla="val 50000"/>
                    <a:gd name="adj2" fmla="val 62500"/>
                  </a:avLst>
                </a:prstGeom>
                <a:solidFill>
                  <a:srgbClr val="FFCCFF"/>
                </a:solidFill>
                <a:ln w="9525">
                  <a:solidFill>
                    <a:schemeClr val="folHlink"/>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723998" name="Rectangle 30"/>
                <p:cNvSpPr>
                  <a:spLocks noChangeArrowheads="1"/>
                </p:cNvSpPr>
                <p:nvPr/>
              </p:nvSpPr>
              <p:spPr bwMode="auto">
                <a:xfrm>
                  <a:off x="1008" y="2400"/>
                  <a:ext cx="1056" cy="192"/>
                </a:xfrm>
                <a:prstGeom prst="rect">
                  <a:avLst/>
                </a:prstGeom>
                <a:solidFill>
                  <a:srgbClr val="FFCCFF"/>
                </a:solidFill>
                <a:ln w="9525">
                  <a:solidFill>
                    <a:schemeClr val="folHlink"/>
                  </a:solidFill>
                  <a:miter lim="800000"/>
                  <a:headEnd/>
                  <a:tailEnd/>
                </a:ln>
                <a:effectLst>
                  <a:outerShdw dist="35921" dir="2700000" algn="ctr" rotWithShape="0">
                    <a:schemeClr val="bg2"/>
                  </a:outerShdw>
                </a:effectLst>
              </p:spPr>
              <p:txBody>
                <a:bodyPr wrap="none" anchor="ctr"/>
                <a:lstStyle/>
                <a:p>
                  <a:pPr algn="ctr">
                    <a:defRPr/>
                  </a:pPr>
                  <a:r>
                    <a:rPr kumimoji="1" lang="en-US" altLang="zh-CN" sz="2000" b="1">
                      <a:latin typeface="华文新魏" pitchFamily="2" charset="-122"/>
                      <a:ea typeface="华文新魏" pitchFamily="2" charset="-122"/>
                    </a:rPr>
                    <a:t>DHCPDISCOVER</a:t>
                  </a:r>
                </a:p>
              </p:txBody>
            </p:sp>
          </p:grpSp>
          <p:sp>
            <p:nvSpPr>
              <p:cNvPr id="151576" name="Text Box 35"/>
              <p:cNvSpPr txBox="1">
                <a:spLocks noChangeArrowheads="1"/>
              </p:cNvSpPr>
              <p:nvPr/>
            </p:nvSpPr>
            <p:spPr bwMode="auto">
              <a:xfrm>
                <a:off x="2764" y="2025"/>
                <a:ext cx="439" cy="252"/>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单播</a:t>
                </a:r>
              </a:p>
            </p:txBody>
          </p:sp>
        </p:grpSp>
        <p:pic>
          <p:nvPicPr>
            <p:cNvPr id="151569" name="Picture 36"/>
            <p:cNvPicPr>
              <a:picLocks noChangeArrowheads="1"/>
            </p:cNvPicPr>
            <p:nvPr/>
          </p:nvPicPr>
          <p:blipFill>
            <a:blip r:embed="rId4" cstate="print"/>
            <a:srcRect/>
            <a:stretch>
              <a:fillRect/>
            </a:stretch>
          </p:blipFill>
          <p:spPr bwMode="auto">
            <a:xfrm>
              <a:off x="904875" y="3725863"/>
              <a:ext cx="620713" cy="690562"/>
            </a:xfrm>
            <a:prstGeom prst="rect">
              <a:avLst/>
            </a:prstGeom>
            <a:noFill/>
            <a:ln w="9525">
              <a:noFill/>
              <a:miter lim="800000"/>
              <a:headEnd/>
              <a:tailEnd/>
            </a:ln>
          </p:spPr>
        </p:pic>
        <p:pic>
          <p:nvPicPr>
            <p:cNvPr id="151570" name="Picture 37"/>
            <p:cNvPicPr>
              <a:picLocks noChangeArrowheads="1"/>
            </p:cNvPicPr>
            <p:nvPr/>
          </p:nvPicPr>
          <p:blipFill>
            <a:blip r:embed="rId4" cstate="print"/>
            <a:srcRect/>
            <a:stretch>
              <a:fillRect/>
            </a:stretch>
          </p:blipFill>
          <p:spPr bwMode="auto">
            <a:xfrm>
              <a:off x="3013075" y="3762375"/>
              <a:ext cx="622300" cy="692150"/>
            </a:xfrm>
            <a:prstGeom prst="rect">
              <a:avLst/>
            </a:prstGeom>
            <a:noFill/>
            <a:ln w="9525">
              <a:noFill/>
              <a:miter lim="800000"/>
              <a:headEnd/>
              <a:tailEnd/>
            </a:ln>
          </p:spPr>
        </p:pic>
        <p:sp>
          <p:nvSpPr>
            <p:cNvPr id="724008" name="Text Box 40"/>
            <p:cNvSpPr txBox="1">
              <a:spLocks noChangeArrowheads="1"/>
            </p:cNvSpPr>
            <p:nvPr/>
          </p:nvSpPr>
          <p:spPr bwMode="auto">
            <a:xfrm>
              <a:off x="357188" y="5413375"/>
              <a:ext cx="8391525" cy="528638"/>
            </a:xfrm>
            <a:prstGeom prst="rect">
              <a:avLst/>
            </a:prstGeom>
            <a:solidFill>
              <a:srgbClr val="CCECFF"/>
            </a:solidFill>
            <a:ln w="9525">
              <a:solidFill>
                <a:srgbClr val="333399"/>
              </a:solidFill>
              <a:miter lim="800000"/>
              <a:headEnd/>
              <a:tailEnd/>
            </a:ln>
          </p:spPr>
          <p:txBody>
            <a:bodyPr wrap="none">
              <a:spAutoFit/>
            </a:bodyPr>
            <a:lstStyle/>
            <a:p>
              <a:r>
                <a:rPr lang="zh-CN" altLang="en-US" sz="2800" b="1">
                  <a:latin typeface="华文新魏" pitchFamily="2" charset="-122"/>
                  <a:ea typeface="华文新魏" pitchFamily="2" charset="-122"/>
                </a:rPr>
                <a:t>注意：</a:t>
              </a:r>
              <a:r>
                <a:rPr lang="en-US" altLang="zh-CN" sz="2800" b="1">
                  <a:latin typeface="华文新魏" pitchFamily="2" charset="-122"/>
                  <a:ea typeface="华文新魏" pitchFamily="2" charset="-122"/>
                </a:rPr>
                <a:t>DHCP </a:t>
              </a:r>
              <a:r>
                <a:rPr lang="zh-CN" altLang="en-US" sz="2800" b="1">
                  <a:latin typeface="华文新魏" pitchFamily="2" charset="-122"/>
                  <a:ea typeface="华文新魏" pitchFamily="2" charset="-122"/>
                </a:rPr>
                <a:t>报文只是 </a:t>
              </a:r>
              <a:r>
                <a:rPr lang="en-US" altLang="zh-CN" sz="2800" b="1">
                  <a:latin typeface="华文新魏" pitchFamily="2" charset="-122"/>
                  <a:ea typeface="华文新魏" pitchFamily="2" charset="-122"/>
                </a:rPr>
                <a:t>UDP </a:t>
              </a:r>
              <a:r>
                <a:rPr lang="zh-CN" altLang="en-US" sz="2800" b="1">
                  <a:latin typeface="华文新魏" pitchFamily="2" charset="-122"/>
                  <a:ea typeface="华文新魏" pitchFamily="2" charset="-122"/>
                </a:rPr>
                <a:t>用户数据报中的数据。 </a:t>
              </a:r>
            </a:p>
          </p:txBody>
        </p:sp>
      </p:grpSp>
      <p:sp>
        <p:nvSpPr>
          <p:cNvPr id="151573" name="灯片编号占位符 40"/>
          <p:cNvSpPr>
            <a:spLocks noGrp="1"/>
          </p:cNvSpPr>
          <p:nvPr>
            <p:ph type="sldNum" sz="quarter" idx="12"/>
          </p:nvPr>
        </p:nvSpPr>
        <p:spPr>
          <a:noFill/>
        </p:spPr>
        <p:txBody>
          <a:bodyPr/>
          <a:lstStyle/>
          <a:p>
            <a:fld id="{602E8940-BE77-4568-8091-9FAF3EBB7889}" type="slidenum">
              <a:rPr lang="en-US" altLang="zh-CN" smtClean="0"/>
              <a:pPr/>
              <a:t>87</a:t>
            </a:fld>
            <a:endParaRPr lang="en-US" altLang="zh-CN"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260648"/>
            <a:ext cx="7772400" cy="803275"/>
          </a:xfrm>
        </p:spPr>
        <p:txBody>
          <a:bodyPr/>
          <a:lstStyle/>
          <a:p>
            <a:pPr algn="l" eaLnBrk="1" hangingPunct="1">
              <a:defRPr/>
            </a:pPr>
            <a:r>
              <a:rPr lang="en-US" altLang="zh-CN" sz="3200" u="sng" dirty="0" smtClean="0">
                <a:latin typeface="+mn-lt"/>
                <a:ea typeface="华文新魏" pitchFamily="2" charset="-122"/>
              </a:rPr>
              <a:t>7.8 </a:t>
            </a:r>
            <a:r>
              <a:rPr lang="zh-CN" altLang="zh-CN" sz="3200" u="sng" dirty="0" smtClean="0">
                <a:latin typeface="+mn-lt"/>
                <a:ea typeface="华文新魏" pitchFamily="2" charset="-122"/>
              </a:rPr>
              <a:t>网络管理与</a:t>
            </a:r>
            <a:r>
              <a:rPr lang="en-US" altLang="zh-CN" sz="3200" u="sng" dirty="0" smtClean="0">
                <a:latin typeface="+mn-lt"/>
                <a:ea typeface="华文新魏" pitchFamily="2" charset="-122"/>
              </a:rPr>
              <a:t>SNMP</a:t>
            </a:r>
            <a:r>
              <a:rPr lang="zh-CN" altLang="zh-CN" sz="3200" u="sng" dirty="0" smtClean="0">
                <a:latin typeface="+mn-lt"/>
                <a:ea typeface="华文新魏" pitchFamily="2" charset="-122"/>
              </a:rPr>
              <a:t>协议</a:t>
            </a:r>
            <a:endParaRPr lang="zh-CN" altLang="en-US" sz="32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251520" y="1052736"/>
            <a:ext cx="7772400" cy="4827587"/>
          </a:xfrm>
        </p:spPr>
        <p:txBody>
          <a:bodyPr/>
          <a:lstStyle/>
          <a:p>
            <a:pPr eaLnBrk="1" hangingPunct="1">
              <a:buFontTx/>
              <a:buNone/>
              <a:defRPr/>
            </a:pPr>
            <a:r>
              <a:rPr lang="en-US" altLang="zh-CN" sz="2800" u="sng" dirty="0" smtClean="0">
                <a:solidFill>
                  <a:schemeClr val="accent6"/>
                </a:solidFill>
                <a:ea typeface="华文新魏" pitchFamily="2" charset="-122"/>
              </a:rPr>
              <a:t>7</a:t>
            </a:r>
            <a:r>
              <a:rPr lang="en-US" altLang="zh-CN" sz="2800" b="1" u="sng" dirty="0" smtClean="0">
                <a:solidFill>
                  <a:schemeClr val="accent6"/>
                </a:solidFill>
                <a:ea typeface="华文新魏" pitchFamily="2" charset="-122"/>
              </a:rPr>
              <a:t>.8.1  </a:t>
            </a:r>
            <a:r>
              <a:rPr lang="zh-CN" altLang="zh-CN" sz="2800" b="1" u="sng" dirty="0" smtClean="0">
                <a:solidFill>
                  <a:schemeClr val="accent6"/>
                </a:solidFill>
                <a:ea typeface="华文新魏" pitchFamily="2" charset="-122"/>
              </a:rPr>
              <a:t>网络管理的基本概念</a:t>
            </a:r>
            <a:endParaRPr lang="en-US" altLang="zh-CN" sz="2800" b="1" u="sng" dirty="0" smtClean="0">
              <a:solidFill>
                <a:schemeClr val="accent6"/>
              </a:solidFill>
              <a:ea typeface="华文新魏" pitchFamily="2" charset="-122"/>
            </a:endParaRPr>
          </a:p>
          <a:p>
            <a:pPr eaLnBrk="1" hangingPunct="1">
              <a:defRPr/>
            </a:pPr>
            <a:r>
              <a:rPr lang="zh-CN" altLang="zh-CN" sz="2400" b="1" u="sng" dirty="0" smtClean="0">
                <a:ea typeface="华文新魏" pitchFamily="2" charset="-122"/>
              </a:rPr>
              <a:t>网络管理系统结构</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83919880-9981-4245-BA1F-28A194307E3D}" type="slidenum">
              <a:rPr lang="zh-CN" altLang="en-US">
                <a:solidFill>
                  <a:srgbClr val="000000"/>
                </a:solidFill>
              </a:rPr>
              <a:pPr>
                <a:defRPr/>
              </a:pPr>
              <a:t>88</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403648" y="2276872"/>
            <a:ext cx="6408737" cy="40322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331640" y="1052736"/>
            <a:ext cx="6405563" cy="4611687"/>
          </a:xfrm>
        </p:spPr>
        <p:txBody>
          <a:bodyPr/>
          <a:lstStyle/>
          <a:p>
            <a:pPr eaLnBrk="1" hangingPunct="1">
              <a:buFontTx/>
              <a:buNone/>
              <a:defRPr/>
            </a:pPr>
            <a:r>
              <a:rPr lang="zh-CN" altLang="zh-CN" sz="3200" b="1" u="sng" dirty="0" smtClean="0">
                <a:solidFill>
                  <a:schemeClr val="accent6"/>
                </a:solidFill>
                <a:latin typeface="华文新魏" pitchFamily="2" charset="-122"/>
                <a:ea typeface="华文新魏" pitchFamily="2" charset="-122"/>
              </a:rPr>
              <a:t>网络管理功能</a:t>
            </a:r>
            <a:r>
              <a:rPr lang="en-US" altLang="zh-CN" sz="3200" b="1" u="sng" dirty="0" smtClean="0">
                <a:solidFill>
                  <a:schemeClr val="accent6"/>
                </a:solidFill>
                <a:latin typeface="华文新魏" pitchFamily="2" charset="-122"/>
                <a:ea typeface="华文新魏" pitchFamily="2" charset="-122"/>
              </a:rPr>
              <a:t>:</a:t>
            </a:r>
          </a:p>
          <a:p>
            <a:pPr eaLnBrk="1" hangingPunct="1">
              <a:buFontTx/>
              <a:buNone/>
              <a:defRPr/>
            </a:pPr>
            <a:endParaRPr lang="en-US" altLang="zh-CN" sz="800" b="1" u="sng" dirty="0" smtClean="0">
              <a:solidFill>
                <a:schemeClr val="accent6"/>
              </a:solidFill>
              <a:latin typeface="华文新魏" pitchFamily="2" charset="-122"/>
              <a:ea typeface="华文新魏" pitchFamily="2" charset="-122"/>
            </a:endParaRPr>
          </a:p>
          <a:p>
            <a:pPr marL="365125" indent="268288" eaLnBrk="1" hangingPunct="1">
              <a:defRPr/>
            </a:pPr>
            <a:r>
              <a:rPr lang="zh-CN" altLang="zh-CN" sz="2800" b="1" dirty="0" smtClean="0">
                <a:latin typeface="华文新魏" pitchFamily="2" charset="-122"/>
                <a:ea typeface="华文新魏" pitchFamily="2" charset="-122"/>
              </a:rPr>
              <a:t>配置管理</a:t>
            </a:r>
            <a:endParaRPr lang="en-US" altLang="zh-CN" sz="2800" b="1" dirty="0" smtClean="0">
              <a:latin typeface="华文新魏" pitchFamily="2" charset="-122"/>
              <a:ea typeface="华文新魏" pitchFamily="2" charset="-122"/>
            </a:endParaRPr>
          </a:p>
          <a:p>
            <a:pPr marL="365125" indent="268288" eaLnBrk="1" hangingPunct="1">
              <a:defRPr/>
            </a:pPr>
            <a:r>
              <a:rPr lang="zh-CN" altLang="zh-CN" sz="2800" b="1" dirty="0" smtClean="0">
                <a:latin typeface="华文新魏" pitchFamily="2" charset="-122"/>
                <a:ea typeface="华文新魏" pitchFamily="2" charset="-122"/>
              </a:rPr>
              <a:t>性能管理</a:t>
            </a:r>
            <a:endParaRPr lang="en-US" altLang="zh-CN" sz="2800" b="1" dirty="0" smtClean="0">
              <a:latin typeface="华文新魏" pitchFamily="2" charset="-122"/>
              <a:ea typeface="华文新魏" pitchFamily="2" charset="-122"/>
            </a:endParaRPr>
          </a:p>
          <a:p>
            <a:pPr marL="365125" indent="268288" eaLnBrk="1" hangingPunct="1">
              <a:defRPr/>
            </a:pPr>
            <a:r>
              <a:rPr lang="zh-CN" altLang="zh-CN" sz="2800" b="1" dirty="0" smtClean="0">
                <a:latin typeface="华文新魏" pitchFamily="2" charset="-122"/>
                <a:ea typeface="华文新魏" pitchFamily="2" charset="-122"/>
              </a:rPr>
              <a:t>记账管理</a:t>
            </a:r>
            <a:endParaRPr lang="en-US" altLang="zh-CN" sz="2800" b="1" dirty="0" smtClean="0">
              <a:latin typeface="华文新魏" pitchFamily="2" charset="-122"/>
              <a:ea typeface="华文新魏" pitchFamily="2" charset="-122"/>
            </a:endParaRPr>
          </a:p>
          <a:p>
            <a:pPr marL="365125" indent="268288" eaLnBrk="1" hangingPunct="1">
              <a:defRPr/>
            </a:pPr>
            <a:r>
              <a:rPr lang="zh-CN" altLang="zh-CN" sz="2800" b="1" dirty="0" smtClean="0">
                <a:latin typeface="华文新魏" pitchFamily="2" charset="-122"/>
                <a:ea typeface="华文新魏" pitchFamily="2" charset="-122"/>
              </a:rPr>
              <a:t>故障管理</a:t>
            </a:r>
            <a:endParaRPr lang="en-US" altLang="zh-CN" sz="2800" b="1" dirty="0" smtClean="0">
              <a:latin typeface="华文新魏" pitchFamily="2" charset="-122"/>
              <a:ea typeface="华文新魏" pitchFamily="2" charset="-122"/>
            </a:endParaRPr>
          </a:p>
          <a:p>
            <a:pPr marL="365125" indent="268288" eaLnBrk="1" hangingPunct="1">
              <a:defRPr/>
            </a:pPr>
            <a:r>
              <a:rPr lang="zh-CN" altLang="zh-CN" sz="2800" b="1" dirty="0" smtClean="0">
                <a:latin typeface="华文新魏" pitchFamily="2" charset="-122"/>
                <a:ea typeface="华文新魏" pitchFamily="2" charset="-122"/>
              </a:rPr>
              <a:t>安全管理</a:t>
            </a:r>
            <a:endParaRPr lang="zh-CN" altLang="en-US" sz="28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8A6D1ABE-99A5-4B17-A680-A998BA76434B}" type="slidenum">
              <a:rPr lang="zh-CN" altLang="en-US">
                <a:solidFill>
                  <a:srgbClr val="000000"/>
                </a:solidFill>
              </a:rPr>
              <a:pPr>
                <a:defRPr/>
              </a:pPr>
              <a:t>89</a:t>
            </a:fld>
            <a:endParaRPr lang="en-US" altLang="zh-CN">
              <a:solidFill>
                <a:srgbClr val="000000"/>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79512" y="476672"/>
            <a:ext cx="7056784" cy="5259387"/>
          </a:xfrm>
        </p:spPr>
        <p:txBody>
          <a:bodyPr/>
          <a:lstStyle/>
          <a:p>
            <a:pPr eaLnBrk="1" hangingPunct="1">
              <a:defRPr/>
            </a:pPr>
            <a:r>
              <a:rPr lang="zh-CN" altLang="zh-CN" sz="2800" b="1" u="sng" dirty="0" smtClean="0">
                <a:latin typeface="华文新魏" pitchFamily="2" charset="-122"/>
                <a:ea typeface="华文新魏" pitchFamily="2" charset="-122"/>
              </a:rPr>
              <a:t>应用层协议分类</a:t>
            </a:r>
            <a:endParaRPr lang="zh-CN" altLang="en-US" sz="2800" b="1" u="sng" dirty="0" smtClean="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0867AB53-FA87-4C4B-8E5A-A2841057263D}" type="slidenum">
              <a:rPr lang="zh-CN" altLang="en-US">
                <a:solidFill>
                  <a:srgbClr val="000000"/>
                </a:solidFill>
              </a:rPr>
              <a:pPr>
                <a:defRPr/>
              </a:pPr>
              <a:t>9</a:t>
            </a:fld>
            <a:endParaRPr lang="en-US" altLang="zh-CN">
              <a:solidFill>
                <a:srgbClr val="000000"/>
              </a:solidFill>
            </a:endParaRPr>
          </a:p>
        </p:txBody>
      </p:sp>
      <p:sp>
        <p:nvSpPr>
          <p:cNvPr id="205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mtClean="0">
              <a:solidFill>
                <a:srgbClr val="3333CC"/>
              </a:solidFill>
              <a:latin typeface="Arial" charset="0"/>
              <a:ea typeface="华文行楷" pitchFamily="2" charset="-122"/>
            </a:endParaRPr>
          </a:p>
        </p:txBody>
      </p:sp>
      <p:graphicFrame>
        <p:nvGraphicFramePr>
          <p:cNvPr id="2050" name="Object 6" descr="蓝色面巾纸"/>
          <p:cNvGraphicFramePr>
            <a:graphicFrameLocks noChangeAspect="1"/>
          </p:cNvGraphicFramePr>
          <p:nvPr/>
        </p:nvGraphicFramePr>
        <p:xfrm>
          <a:off x="3635896" y="332656"/>
          <a:ext cx="5273838" cy="5976664"/>
        </p:xfrm>
        <a:graphic>
          <a:graphicData uri="http://schemas.openxmlformats.org/presentationml/2006/ole">
            <p:oleObj spid="_x0000_s179212" name="Visio" r:id="rId3" imgW="5074717" imgH="5776650" progId="Visio.Drawing.11">
              <p:embed/>
            </p:oleObj>
          </a:graphicData>
        </a:graphic>
      </p:graphicFrame>
      <p:sp>
        <p:nvSpPr>
          <p:cNvPr id="6" name="Rectangle 3"/>
          <p:cNvSpPr txBox="1">
            <a:spLocks noChangeArrowheads="1"/>
          </p:cNvSpPr>
          <p:nvPr/>
        </p:nvSpPr>
        <p:spPr bwMode="auto">
          <a:xfrm>
            <a:off x="0" y="1412776"/>
            <a:ext cx="3456384" cy="4104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ts val="600"/>
              </a:spcAft>
              <a:buClrTx/>
              <a:buSzTx/>
              <a:buFont typeface="Wingdings" pitchFamily="2" charset="2"/>
              <a:buNone/>
              <a:tabLst/>
              <a:defRPr/>
            </a:pPr>
            <a:r>
              <a:rPr kumimoji="1" lang="zh-CN" altLang="en-US" sz="2400" b="1" kern="0" dirty="0" smtClean="0">
                <a:latin typeface="华文新魏" pitchFamily="2" charset="-122"/>
                <a:ea typeface="华文新魏" pitchFamily="2" charset="-122"/>
              </a:rPr>
              <a:t>应用层协议基本内容：</a:t>
            </a:r>
            <a:endParaRPr kumimoji="1" lang="en-US" altLang="zh-CN" sz="2400" b="1" kern="0" dirty="0" smtClean="0">
              <a:latin typeface="华文新魏" pitchFamily="2" charset="-122"/>
              <a:ea typeface="华文新魏" pitchFamily="2" charset="-122"/>
            </a:endParaRPr>
          </a:p>
          <a:p>
            <a:pPr marL="534988" marR="0" lvl="0" indent="-266700" algn="l" defTabSz="914400" rtl="0" eaLnBrk="1" fontAlgn="base" latinLnBrk="0" hangingPunct="1">
              <a:lnSpc>
                <a:spcPct val="100000"/>
              </a:lnSpc>
              <a:spcBef>
                <a:spcPct val="20000"/>
              </a:spcBef>
              <a:buClrTx/>
              <a:buSzTx/>
              <a:buFont typeface="Times New Roman" pitchFamily="18" charset="0"/>
              <a:buChar char="‒"/>
              <a:tabLst/>
              <a:defRPr/>
            </a:pPr>
            <a:r>
              <a:rPr kumimoji="1" lang="en-US" altLang="zh-CN" sz="2400" b="1" kern="0" dirty="0" smtClean="0">
                <a:latin typeface="华文新魏" pitchFamily="2" charset="-122"/>
                <a:ea typeface="华文新魏" pitchFamily="2" charset="-122"/>
              </a:rPr>
              <a:t> </a:t>
            </a:r>
            <a:r>
              <a:rPr kumimoji="1" lang="zh-CN" altLang="en-US" sz="2400" b="1" kern="0" dirty="0" smtClean="0">
                <a:latin typeface="华文新魏" pitchFamily="2" charset="-122"/>
                <a:ea typeface="华文新魏" pitchFamily="2" charset="-122"/>
              </a:rPr>
              <a:t>交换报文的类型</a:t>
            </a:r>
            <a:endParaRPr kumimoji="1" lang="en-US" altLang="zh-CN" sz="2400" b="1" kern="0" dirty="0" smtClean="0">
              <a:latin typeface="华文新魏" pitchFamily="2" charset="-122"/>
              <a:ea typeface="华文新魏" pitchFamily="2" charset="-122"/>
            </a:endParaRPr>
          </a:p>
          <a:p>
            <a:pPr marL="534988" marR="0" lvl="0" indent="-266700" algn="l" defTabSz="914400" rtl="0" eaLnBrk="1" fontAlgn="base" latinLnBrk="0" hangingPunct="1">
              <a:lnSpc>
                <a:spcPct val="100000"/>
              </a:lnSpc>
              <a:spcBef>
                <a:spcPct val="20000"/>
              </a:spcBef>
              <a:buClrTx/>
              <a:buSzTx/>
              <a:buFont typeface="Times New Roman" pitchFamily="18" charset="0"/>
              <a:buChar char="‒"/>
              <a:tabLst/>
              <a:defRPr/>
            </a:pPr>
            <a:r>
              <a:rPr kumimoji="1" lang="zh-CN" altLang="en-US" sz="2400" b="1" kern="0" dirty="0" smtClean="0">
                <a:latin typeface="华文新魏" pitchFamily="2" charset="-122"/>
                <a:ea typeface="华文新魏" pitchFamily="2" charset="-122"/>
              </a:rPr>
              <a:t> 报文格式与包含的字段类型</a:t>
            </a:r>
            <a:endParaRPr kumimoji="1" lang="en-US" altLang="zh-CN" sz="2400" b="1" kern="0" dirty="0" smtClean="0">
              <a:latin typeface="华文新魏" pitchFamily="2" charset="-122"/>
              <a:ea typeface="华文新魏" pitchFamily="2" charset="-122"/>
            </a:endParaRPr>
          </a:p>
          <a:p>
            <a:pPr marL="534988" marR="0" lvl="0" indent="-266700" algn="l" defTabSz="914400" rtl="0" eaLnBrk="1" fontAlgn="base" latinLnBrk="0" hangingPunct="1">
              <a:lnSpc>
                <a:spcPct val="100000"/>
              </a:lnSpc>
              <a:spcBef>
                <a:spcPct val="20000"/>
              </a:spcBef>
              <a:buClrTx/>
              <a:buSzTx/>
              <a:buFont typeface="Times New Roman" pitchFamily="18" charset="0"/>
              <a:buChar char="‒"/>
              <a:tabLst/>
              <a:defRPr/>
            </a:pPr>
            <a:r>
              <a:rPr kumimoji="1" lang="zh-CN" altLang="en-US" sz="2400" b="1" kern="0" dirty="0" smtClean="0">
                <a:latin typeface="华文新魏" pitchFamily="2" charset="-122"/>
                <a:ea typeface="华文新魏" pitchFamily="2" charset="-122"/>
              </a:rPr>
              <a:t>  每个字段意义的描述</a:t>
            </a:r>
            <a:endParaRPr kumimoji="1" lang="en-US" altLang="zh-CN" sz="2400" b="1" kern="0" dirty="0" smtClean="0">
              <a:latin typeface="华文新魏" pitchFamily="2" charset="-122"/>
              <a:ea typeface="华文新魏" pitchFamily="2" charset="-122"/>
            </a:endParaRPr>
          </a:p>
          <a:p>
            <a:pPr marL="534988" marR="0" lvl="0" indent="-266700" algn="l" defTabSz="914400" rtl="0" eaLnBrk="1" fontAlgn="base" latinLnBrk="0" hangingPunct="1">
              <a:lnSpc>
                <a:spcPct val="100000"/>
              </a:lnSpc>
              <a:spcBef>
                <a:spcPct val="20000"/>
              </a:spcBef>
              <a:buClrTx/>
              <a:buSzTx/>
              <a:buFont typeface="Times New Roman" pitchFamily="18" charset="0"/>
              <a:buChar char="‒"/>
              <a:tabLst/>
              <a:defRPr/>
            </a:pPr>
            <a:r>
              <a:rPr kumimoji="1" lang="zh-CN" altLang="en-US" sz="2400" b="1" kern="0" dirty="0" smtClean="0">
                <a:latin typeface="华文新魏" pitchFamily="2" charset="-122"/>
                <a:ea typeface="华文新魏" pitchFamily="2" charset="-122"/>
              </a:rPr>
              <a:t>  进程在什么时间、如何发送报文、如何响应</a:t>
            </a:r>
            <a:endParaRPr kumimoji="1" lang="en-US" altLang="zh-CN" sz="2400" b="1" kern="0" dirty="0" smtClean="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755576" y="476672"/>
            <a:ext cx="6764338" cy="5330825"/>
          </a:xfrm>
        </p:spPr>
        <p:txBody>
          <a:bodyPr/>
          <a:lstStyle/>
          <a:p>
            <a:pPr eaLnBrk="1" hangingPunct="1">
              <a:defRPr/>
            </a:pPr>
            <a:r>
              <a:rPr lang="en-US" altLang="zh-CN" sz="2400" b="1" u="sng" dirty="0" smtClean="0">
                <a:ea typeface="华文新魏" pitchFamily="2" charset="-122"/>
              </a:rPr>
              <a:t>SNMP</a:t>
            </a:r>
            <a:r>
              <a:rPr lang="zh-CN" altLang="zh-CN" sz="2400" b="1" u="sng" dirty="0" smtClean="0">
                <a:ea typeface="华文新魏" pitchFamily="2" charset="-122"/>
              </a:rPr>
              <a:t>协议的工作原理</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25EB2601-F8DB-4D68-829C-08F966D71F0F}" type="slidenum">
              <a:rPr lang="zh-CN" altLang="en-US">
                <a:solidFill>
                  <a:srgbClr val="000000"/>
                </a:solidFill>
              </a:rPr>
              <a:pPr>
                <a:defRPr/>
              </a:pPr>
              <a:t>90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187624" y="1124744"/>
            <a:ext cx="6768752" cy="518457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772400" cy="1143000"/>
          </a:xfrm>
        </p:spPr>
        <p:txBody>
          <a:bodyPr/>
          <a:lstStyle/>
          <a:p>
            <a:pPr algn="l" eaLnBrk="1" hangingPunct="1">
              <a:defRPr/>
            </a:pPr>
            <a:r>
              <a:rPr lang="en-US" altLang="zh-CN" sz="2800" u="sng" dirty="0" smtClean="0">
                <a:latin typeface="+mn-lt"/>
                <a:ea typeface="华文新魏" pitchFamily="2" charset="-122"/>
              </a:rPr>
              <a:t>7.8.2  SNMP</a:t>
            </a:r>
            <a:r>
              <a:rPr lang="zh-CN" altLang="zh-CN" sz="2800" u="sng" dirty="0" smtClean="0">
                <a:latin typeface="+mn-lt"/>
                <a:ea typeface="华文新魏" pitchFamily="2" charset="-122"/>
              </a:rPr>
              <a:t>协议的基本内容</a:t>
            </a:r>
            <a:endParaRPr lang="zh-CN" altLang="en-US" sz="2800" u="sng" dirty="0" smtClean="0">
              <a:solidFill>
                <a:schemeClr val="accent6"/>
              </a:solidFill>
              <a:latin typeface="+mn-lt"/>
              <a:ea typeface="华文新魏" pitchFamily="2" charset="-122"/>
            </a:endParaRPr>
          </a:p>
        </p:txBody>
      </p:sp>
      <p:sp>
        <p:nvSpPr>
          <p:cNvPr id="17" name="内容占位符 16"/>
          <p:cNvSpPr>
            <a:spLocks noGrp="1"/>
          </p:cNvSpPr>
          <p:nvPr>
            <p:ph idx="1"/>
          </p:nvPr>
        </p:nvSpPr>
        <p:spPr>
          <a:xfrm>
            <a:off x="683568" y="1340768"/>
            <a:ext cx="7772400" cy="4251325"/>
          </a:xfrm>
        </p:spPr>
        <p:txBody>
          <a:bodyPr/>
          <a:lstStyle/>
          <a:p>
            <a:pPr eaLnBrk="1" hangingPunct="1">
              <a:buFontTx/>
              <a:buNone/>
              <a:defRPr/>
            </a:pPr>
            <a:r>
              <a:rPr lang="zh-CN" altLang="zh-CN" b="1" u="sng" dirty="0" smtClean="0">
                <a:ea typeface="华文新魏" pitchFamily="2" charset="-122"/>
              </a:rPr>
              <a:t>基于</a:t>
            </a:r>
            <a:r>
              <a:rPr lang="en-US" altLang="zh-CN" b="1" u="sng" dirty="0" smtClean="0">
                <a:ea typeface="华文新魏" pitchFamily="2" charset="-122"/>
              </a:rPr>
              <a:t>SNMP</a:t>
            </a:r>
            <a:r>
              <a:rPr lang="zh-CN" altLang="zh-CN" b="1" u="sng" dirty="0" smtClean="0">
                <a:ea typeface="华文新魏" pitchFamily="2" charset="-122"/>
              </a:rPr>
              <a:t>的网络管理主要解决三个问题</a:t>
            </a:r>
            <a:r>
              <a:rPr lang="zh-CN" altLang="zh-CN" b="1" dirty="0" smtClean="0">
                <a:ea typeface="华文新魏" pitchFamily="2" charset="-122"/>
              </a:rPr>
              <a:t>：</a:t>
            </a:r>
            <a:endParaRPr lang="en-US" altLang="zh-CN" b="1" dirty="0" smtClean="0">
              <a:ea typeface="华文新魏" pitchFamily="2" charset="-122"/>
            </a:endParaRPr>
          </a:p>
          <a:p>
            <a:pPr eaLnBrk="1" hangingPunct="1">
              <a:buFontTx/>
              <a:buNone/>
              <a:defRPr/>
            </a:pPr>
            <a:endParaRPr lang="en-US" altLang="zh-CN" sz="800" b="1" dirty="0" smtClean="0">
              <a:ea typeface="华文新魏" pitchFamily="2" charset="-122"/>
            </a:endParaRPr>
          </a:p>
          <a:p>
            <a:pPr marL="801688" indent="-350838" eaLnBrk="1" hangingPunct="1">
              <a:defRPr/>
            </a:pPr>
            <a:r>
              <a:rPr lang="zh-CN" altLang="zh-CN" b="1" dirty="0" smtClean="0">
                <a:ea typeface="华文新魏" pitchFamily="2" charset="-122"/>
              </a:rPr>
              <a:t>管理信息结构（</a:t>
            </a:r>
            <a:r>
              <a:rPr lang="en-US" altLang="zh-CN" b="1" dirty="0" smtClean="0">
                <a:ea typeface="华文新魏" pitchFamily="2" charset="-122"/>
              </a:rPr>
              <a:t>SMI</a:t>
            </a:r>
            <a:r>
              <a:rPr lang="zh-CN" altLang="zh-CN" b="1" dirty="0" smtClean="0">
                <a:ea typeface="华文新魏" pitchFamily="2" charset="-122"/>
              </a:rPr>
              <a:t>）</a:t>
            </a:r>
            <a:endParaRPr lang="en-US" altLang="zh-CN" b="1" dirty="0" smtClean="0">
              <a:ea typeface="华文新魏" pitchFamily="2" charset="-122"/>
            </a:endParaRPr>
          </a:p>
          <a:p>
            <a:pPr marL="801688" indent="-350838" eaLnBrk="1" hangingPunct="1">
              <a:defRPr/>
            </a:pPr>
            <a:endParaRPr lang="en-US" altLang="zh-CN" sz="800" b="1" dirty="0" smtClean="0">
              <a:ea typeface="华文新魏" pitchFamily="2" charset="-122"/>
            </a:endParaRPr>
          </a:p>
          <a:p>
            <a:pPr marL="801688" indent="-350838" eaLnBrk="1" hangingPunct="1">
              <a:defRPr/>
            </a:pPr>
            <a:r>
              <a:rPr lang="zh-CN" altLang="zh-CN" b="1" dirty="0" smtClean="0">
                <a:ea typeface="华文新魏" pitchFamily="2" charset="-122"/>
              </a:rPr>
              <a:t>管理信息库（</a:t>
            </a:r>
            <a:r>
              <a:rPr lang="en-US" altLang="zh-CN" b="1" dirty="0" smtClean="0">
                <a:ea typeface="华文新魏" pitchFamily="2" charset="-122"/>
              </a:rPr>
              <a:t>MIB</a:t>
            </a:r>
            <a:r>
              <a:rPr lang="zh-CN" altLang="zh-CN" b="1" dirty="0" smtClean="0">
                <a:ea typeface="华文新魏" pitchFamily="2" charset="-122"/>
              </a:rPr>
              <a:t>）</a:t>
            </a:r>
            <a:endParaRPr lang="en-US" altLang="zh-CN" b="1" dirty="0" smtClean="0">
              <a:ea typeface="华文新魏" pitchFamily="2" charset="-122"/>
            </a:endParaRPr>
          </a:p>
          <a:p>
            <a:pPr marL="801688" indent="-350838" eaLnBrk="1" hangingPunct="1">
              <a:defRPr/>
            </a:pPr>
            <a:endParaRPr lang="en-US" altLang="zh-CN" sz="800" b="1" dirty="0" smtClean="0">
              <a:ea typeface="华文新魏" pitchFamily="2" charset="-122"/>
            </a:endParaRPr>
          </a:p>
          <a:p>
            <a:pPr marL="801688" indent="-350838" eaLnBrk="1" hangingPunct="1">
              <a:defRPr/>
            </a:pPr>
            <a:r>
              <a:rPr lang="en-US" altLang="zh-CN" b="1" dirty="0" smtClean="0">
                <a:ea typeface="华文新魏" pitchFamily="2" charset="-122"/>
              </a:rPr>
              <a:t>SNMP</a:t>
            </a:r>
            <a:r>
              <a:rPr lang="zh-CN" altLang="zh-CN" b="1" dirty="0" smtClean="0">
                <a:ea typeface="华文新魏" pitchFamily="2" charset="-122"/>
              </a:rPr>
              <a:t>协议规则</a:t>
            </a:r>
            <a:endParaRPr lang="zh-CN" altLang="en-US"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BD713533-F70C-462D-948B-D977FE4FA081}" type="slidenum">
              <a:rPr lang="zh-CN" altLang="en-US">
                <a:solidFill>
                  <a:srgbClr val="000000"/>
                </a:solidFill>
              </a:rPr>
              <a:pPr>
                <a:defRPr/>
              </a:pPr>
              <a:t>91</a:t>
            </a:fld>
            <a:endParaRPr lang="en-US" altLang="zh-CN">
              <a:solidFill>
                <a:srgbClr val="000000"/>
              </a:solidFill>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332656"/>
            <a:ext cx="7556500" cy="5403850"/>
          </a:xfrm>
        </p:spPr>
        <p:txBody>
          <a:bodyPr/>
          <a:lstStyle/>
          <a:p>
            <a:pPr eaLnBrk="1" hangingPunct="1">
              <a:defRPr/>
            </a:pPr>
            <a:r>
              <a:rPr lang="en-US" altLang="zh-CN" sz="2400" b="1" u="sng" dirty="0" smtClean="0">
                <a:ea typeface="华文新魏" pitchFamily="2" charset="-122"/>
              </a:rPr>
              <a:t>SMI</a:t>
            </a:r>
            <a:r>
              <a:rPr lang="zh-CN" altLang="zh-CN" sz="2400" b="1" u="sng" dirty="0" smtClean="0">
                <a:ea typeface="华文新魏" pitchFamily="2" charset="-122"/>
              </a:rPr>
              <a:t>对象命名方法</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9DCCF764-4929-43D5-8D51-9BBFDB62A93F}" type="slidenum">
              <a:rPr lang="zh-CN" altLang="en-US">
                <a:solidFill>
                  <a:srgbClr val="000000"/>
                </a:solidFill>
              </a:rPr>
              <a:pPr>
                <a:defRPr/>
              </a:pPr>
              <a:t>92</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611560" y="980728"/>
            <a:ext cx="7848872" cy="525658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692696"/>
            <a:ext cx="8061325" cy="5114925"/>
          </a:xfrm>
        </p:spPr>
        <p:txBody>
          <a:bodyPr/>
          <a:lstStyle/>
          <a:p>
            <a:pPr eaLnBrk="1" hangingPunct="1">
              <a:defRPr/>
            </a:pPr>
            <a:r>
              <a:rPr lang="zh-CN" altLang="zh-CN" sz="2400" b="1" u="sng" dirty="0" smtClean="0">
                <a:ea typeface="华文新魏" pitchFamily="2" charset="-122"/>
              </a:rPr>
              <a:t>目前使用的</a:t>
            </a:r>
            <a:r>
              <a:rPr lang="en-US" altLang="zh-CN" sz="2400" b="1" u="sng" dirty="0" smtClean="0">
                <a:ea typeface="华文新魏" pitchFamily="2" charset="-122"/>
              </a:rPr>
              <a:t>MIB</a:t>
            </a:r>
            <a:r>
              <a:rPr lang="zh-CN" altLang="zh-CN" sz="2400" b="1" u="sng" dirty="0" smtClean="0">
                <a:ea typeface="华文新魏" pitchFamily="2" charset="-122"/>
              </a:rPr>
              <a:t>对象组</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BD288F3F-58B5-4378-AC2B-E65B069363FD}" type="slidenum">
              <a:rPr lang="zh-CN" altLang="en-US">
                <a:solidFill>
                  <a:srgbClr val="000000"/>
                </a:solidFill>
              </a:rPr>
              <a:pPr>
                <a:defRPr/>
              </a:pPr>
              <a:t>93</a:t>
            </a:fld>
            <a:endParaRPr lang="en-US" altLang="zh-CN">
              <a:solidFill>
                <a:srgbClr val="000000"/>
              </a:solidFill>
            </a:endParaRPr>
          </a:p>
        </p:txBody>
      </p:sp>
      <p:graphicFrame>
        <p:nvGraphicFramePr>
          <p:cNvPr id="6" name="表格 5"/>
          <p:cNvGraphicFramePr>
            <a:graphicFrameLocks noGrp="1"/>
          </p:cNvGraphicFramePr>
          <p:nvPr/>
        </p:nvGraphicFramePr>
        <p:xfrm>
          <a:off x="395288" y="1700213"/>
          <a:ext cx="8496944" cy="4104456"/>
        </p:xfrm>
        <a:graphic>
          <a:graphicData uri="http://schemas.openxmlformats.org/drawingml/2006/table">
            <a:tbl>
              <a:tblPr/>
              <a:tblGrid>
                <a:gridCol w="1984502"/>
                <a:gridCol w="2113257"/>
                <a:gridCol w="4399185"/>
              </a:tblGrid>
              <a:tr h="513057">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组</a:t>
                      </a:r>
                      <a:r>
                        <a:rPr lang="zh-CN" sz="1800" b="1" kern="100" dirty="0">
                          <a:solidFill>
                            <a:schemeClr val="accent6"/>
                          </a:solidFill>
                          <a:latin typeface="Times New Roman"/>
                          <a:cs typeface="Times New Roman"/>
                        </a:rPr>
                        <a:t>名</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完整</a:t>
                      </a:r>
                      <a:r>
                        <a:rPr lang="zh-CN" sz="1800" b="1" kern="100" dirty="0">
                          <a:solidFill>
                            <a:schemeClr val="accent6"/>
                          </a:solidFill>
                          <a:latin typeface="Times New Roman"/>
                          <a:cs typeface="Times New Roman"/>
                        </a:rPr>
                        <a:t>的组标识符</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包含</a:t>
                      </a:r>
                      <a:r>
                        <a:rPr lang="zh-CN" sz="1800" b="1" kern="100" dirty="0">
                          <a:solidFill>
                            <a:schemeClr val="accent6"/>
                          </a:solidFill>
                          <a:latin typeface="Times New Roman"/>
                          <a:cs typeface="Times New Roman"/>
                        </a:rPr>
                        <a:t>的主要内容</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513057">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smtClean="0">
                          <a:solidFill>
                            <a:schemeClr val="accent6"/>
                          </a:solidFill>
                          <a:latin typeface="Times New Roman"/>
                          <a:cs typeface="Times New Roman"/>
                        </a:rPr>
                        <a:t>system </a:t>
                      </a:r>
                      <a:r>
                        <a:rPr lang="en-US" sz="1800" b="1" kern="100" dirty="0">
                          <a:solidFill>
                            <a:schemeClr val="accent6"/>
                          </a:solidFill>
                          <a:latin typeface="Times New Roman"/>
                          <a:cs typeface="Times New Roman"/>
                        </a:rPr>
                        <a:t>/sys</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smtClean="0">
                          <a:solidFill>
                            <a:schemeClr val="accent6"/>
                          </a:solidFill>
                          <a:latin typeface="Times New Roman"/>
                          <a:cs typeface="Times New Roman"/>
                        </a:rPr>
                        <a:t>.</a:t>
                      </a:r>
                      <a:r>
                        <a:rPr lang="en-US" sz="1800" b="1" kern="100" dirty="0">
                          <a:solidFill>
                            <a:schemeClr val="accent6"/>
                          </a:solidFill>
                          <a:latin typeface="Times New Roman"/>
                          <a:cs typeface="Times New Roman"/>
                        </a:rPr>
                        <a:t>1.2.1.1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与</a:t>
                      </a:r>
                      <a:r>
                        <a:rPr lang="zh-CN" sz="1800" b="1" kern="100" dirty="0">
                          <a:solidFill>
                            <a:schemeClr val="accent6"/>
                          </a:solidFill>
                          <a:latin typeface="Times New Roman"/>
                          <a:cs typeface="Times New Roman"/>
                        </a:rPr>
                        <a:t>主机或路由器的操作系统相关的对象</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513057">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smtClean="0">
                          <a:solidFill>
                            <a:schemeClr val="accent6"/>
                          </a:solidFill>
                          <a:latin typeface="Times New Roman"/>
                          <a:cs typeface="Times New Roman"/>
                        </a:rPr>
                        <a:t>interface/</a:t>
                      </a:r>
                      <a:r>
                        <a:rPr lang="en-US" sz="1800" b="1" kern="100" dirty="0" err="1" smtClean="0">
                          <a:solidFill>
                            <a:schemeClr val="accent6"/>
                          </a:solidFill>
                          <a:latin typeface="Times New Roman"/>
                          <a:cs typeface="Times New Roman"/>
                        </a:rPr>
                        <a:t>int</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smtClean="0">
                          <a:solidFill>
                            <a:schemeClr val="accent6"/>
                          </a:solidFill>
                          <a:latin typeface="Times New Roman"/>
                          <a:cs typeface="Times New Roman"/>
                        </a:rPr>
                        <a:t>.</a:t>
                      </a:r>
                      <a:r>
                        <a:rPr lang="en-US" sz="1800" b="1" kern="100" dirty="0">
                          <a:solidFill>
                            <a:schemeClr val="accent6"/>
                          </a:solidFill>
                          <a:latin typeface="Times New Roman"/>
                          <a:cs typeface="Times New Roman"/>
                        </a:rPr>
                        <a:t>1.2.1.2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与</a:t>
                      </a:r>
                      <a:r>
                        <a:rPr lang="zh-CN" sz="1800" b="1" kern="100" dirty="0">
                          <a:solidFill>
                            <a:schemeClr val="accent6"/>
                          </a:solidFill>
                          <a:latin typeface="Times New Roman"/>
                          <a:cs typeface="Times New Roman"/>
                        </a:rPr>
                        <a:t>网络接口相关的对象</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513057">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err="1" smtClean="0">
                          <a:solidFill>
                            <a:schemeClr val="accent6"/>
                          </a:solidFill>
                          <a:latin typeface="Times New Roman"/>
                          <a:cs typeface="Times New Roman"/>
                        </a:rPr>
                        <a:t>ip</a:t>
                      </a:r>
                      <a:r>
                        <a:rPr lang="en-US" sz="1800" b="1" kern="100" dirty="0" smtClean="0">
                          <a:solidFill>
                            <a:schemeClr val="accent6"/>
                          </a:solidFill>
                          <a:latin typeface="Times New Roman"/>
                          <a:cs typeface="Times New Roman"/>
                        </a:rPr>
                        <a:t>/</a:t>
                      </a:r>
                      <a:r>
                        <a:rPr lang="en-US" sz="1800" b="1" kern="100" dirty="0" err="1" smtClean="0">
                          <a:solidFill>
                            <a:schemeClr val="accent6"/>
                          </a:solidFill>
                          <a:latin typeface="Times New Roman"/>
                          <a:cs typeface="Times New Roman"/>
                        </a:rPr>
                        <a:t>ip</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smtClean="0">
                          <a:solidFill>
                            <a:schemeClr val="accent6"/>
                          </a:solidFill>
                          <a:latin typeface="Times New Roman"/>
                          <a:cs typeface="Times New Roman"/>
                        </a:rPr>
                        <a:t>.</a:t>
                      </a:r>
                      <a:r>
                        <a:rPr lang="en-US" sz="1800" b="1" kern="100" dirty="0">
                          <a:solidFill>
                            <a:schemeClr val="accent6"/>
                          </a:solidFill>
                          <a:latin typeface="Times New Roman"/>
                          <a:cs typeface="Times New Roman"/>
                        </a:rPr>
                        <a:t>1.2.1.4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与</a:t>
                      </a:r>
                      <a:r>
                        <a:rPr lang="en-US" sz="1800" b="1" kern="100" dirty="0">
                          <a:solidFill>
                            <a:schemeClr val="accent6"/>
                          </a:solidFill>
                          <a:latin typeface="Times New Roman"/>
                          <a:cs typeface="Times New Roman"/>
                        </a:rPr>
                        <a:t>IP</a:t>
                      </a:r>
                      <a:r>
                        <a:rPr lang="zh-CN" sz="1800" b="1" kern="100" dirty="0">
                          <a:solidFill>
                            <a:schemeClr val="accent6"/>
                          </a:solidFill>
                          <a:latin typeface="Times New Roman"/>
                          <a:cs typeface="Times New Roman"/>
                        </a:rPr>
                        <a:t>协议运行相关的对象</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513057">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err="1" smtClean="0">
                          <a:solidFill>
                            <a:schemeClr val="accent6"/>
                          </a:solidFill>
                          <a:latin typeface="Times New Roman"/>
                          <a:cs typeface="Times New Roman"/>
                        </a:rPr>
                        <a:t>icmp</a:t>
                      </a:r>
                      <a:r>
                        <a:rPr lang="en-US" sz="1800" b="1" kern="100" dirty="0" smtClean="0">
                          <a:solidFill>
                            <a:schemeClr val="accent6"/>
                          </a:solidFill>
                          <a:latin typeface="Times New Roman"/>
                          <a:cs typeface="Times New Roman"/>
                        </a:rPr>
                        <a:t>/</a:t>
                      </a:r>
                      <a:r>
                        <a:rPr lang="en-US" sz="1800" b="1" kern="100" dirty="0" err="1" smtClean="0">
                          <a:solidFill>
                            <a:schemeClr val="accent6"/>
                          </a:solidFill>
                          <a:latin typeface="Times New Roman"/>
                          <a:cs typeface="Times New Roman"/>
                        </a:rPr>
                        <a:t>icmp</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smtClean="0">
                          <a:solidFill>
                            <a:schemeClr val="accent6"/>
                          </a:solidFill>
                          <a:latin typeface="Times New Roman"/>
                          <a:cs typeface="Times New Roman"/>
                        </a:rPr>
                        <a:t>.</a:t>
                      </a:r>
                      <a:r>
                        <a:rPr lang="en-US" sz="1800" b="1" kern="100" dirty="0">
                          <a:solidFill>
                            <a:schemeClr val="accent6"/>
                          </a:solidFill>
                          <a:latin typeface="Times New Roman"/>
                          <a:cs typeface="Times New Roman"/>
                        </a:rPr>
                        <a:t>1.2.1.5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与</a:t>
                      </a:r>
                      <a:r>
                        <a:rPr lang="en-US" sz="1800" b="1" kern="100" dirty="0">
                          <a:solidFill>
                            <a:schemeClr val="accent6"/>
                          </a:solidFill>
                          <a:latin typeface="Times New Roman"/>
                          <a:cs typeface="Times New Roman"/>
                        </a:rPr>
                        <a:t>ICMP</a:t>
                      </a:r>
                      <a:r>
                        <a:rPr lang="zh-CN" sz="1800" b="1" kern="100" dirty="0">
                          <a:solidFill>
                            <a:schemeClr val="accent6"/>
                          </a:solidFill>
                          <a:latin typeface="Times New Roman"/>
                          <a:cs typeface="Times New Roman"/>
                        </a:rPr>
                        <a:t>协议运行相关的对象</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513057">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err="1" smtClean="0">
                          <a:solidFill>
                            <a:schemeClr val="accent6"/>
                          </a:solidFill>
                          <a:latin typeface="Times New Roman"/>
                          <a:cs typeface="Times New Roman"/>
                        </a:rPr>
                        <a:t>tcp</a:t>
                      </a:r>
                      <a:r>
                        <a:rPr lang="en-US" sz="1800" b="1" kern="100" dirty="0" smtClean="0">
                          <a:solidFill>
                            <a:schemeClr val="accent6"/>
                          </a:solidFill>
                          <a:latin typeface="Times New Roman"/>
                          <a:cs typeface="Times New Roman"/>
                        </a:rPr>
                        <a:t>/</a:t>
                      </a:r>
                      <a:r>
                        <a:rPr lang="en-US" sz="1800" b="1" kern="100" dirty="0" err="1" smtClean="0">
                          <a:solidFill>
                            <a:schemeClr val="accent6"/>
                          </a:solidFill>
                          <a:latin typeface="Times New Roman"/>
                          <a:cs typeface="Times New Roman"/>
                        </a:rPr>
                        <a:t>tcp</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smtClean="0">
                          <a:solidFill>
                            <a:schemeClr val="accent6"/>
                          </a:solidFill>
                          <a:latin typeface="Times New Roman"/>
                          <a:cs typeface="Times New Roman"/>
                        </a:rPr>
                        <a:t>.</a:t>
                      </a:r>
                      <a:r>
                        <a:rPr lang="en-US" sz="1800" b="1" kern="100" dirty="0">
                          <a:solidFill>
                            <a:schemeClr val="accent6"/>
                          </a:solidFill>
                          <a:latin typeface="Times New Roman"/>
                          <a:cs typeface="Times New Roman"/>
                        </a:rPr>
                        <a:t>1.2.1.6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与</a:t>
                      </a:r>
                      <a:r>
                        <a:rPr lang="en-US" sz="1800" b="1" kern="100" dirty="0">
                          <a:solidFill>
                            <a:schemeClr val="accent6"/>
                          </a:solidFill>
                          <a:latin typeface="Times New Roman"/>
                          <a:cs typeface="Times New Roman"/>
                        </a:rPr>
                        <a:t>TCP</a:t>
                      </a:r>
                      <a:r>
                        <a:rPr lang="zh-CN" sz="1800" b="1" kern="100" dirty="0">
                          <a:solidFill>
                            <a:schemeClr val="accent6"/>
                          </a:solidFill>
                          <a:latin typeface="Times New Roman"/>
                          <a:cs typeface="Times New Roman"/>
                        </a:rPr>
                        <a:t>协议运行相关的对象</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513057">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err="1" smtClean="0">
                          <a:solidFill>
                            <a:schemeClr val="accent6"/>
                          </a:solidFill>
                          <a:latin typeface="Times New Roman"/>
                          <a:cs typeface="Times New Roman"/>
                        </a:rPr>
                        <a:t>udp</a:t>
                      </a:r>
                      <a:r>
                        <a:rPr lang="en-US" sz="1800" b="1" kern="100" dirty="0" smtClean="0">
                          <a:solidFill>
                            <a:schemeClr val="accent6"/>
                          </a:solidFill>
                          <a:latin typeface="Times New Roman"/>
                          <a:cs typeface="Times New Roman"/>
                        </a:rPr>
                        <a:t>/</a:t>
                      </a:r>
                      <a:r>
                        <a:rPr lang="en-US" sz="1800" b="1" kern="100" dirty="0" err="1" smtClean="0">
                          <a:solidFill>
                            <a:schemeClr val="accent6"/>
                          </a:solidFill>
                          <a:latin typeface="Times New Roman"/>
                          <a:cs typeface="Times New Roman"/>
                        </a:rPr>
                        <a:t>udp</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smtClean="0">
                          <a:solidFill>
                            <a:schemeClr val="accent6"/>
                          </a:solidFill>
                          <a:latin typeface="Times New Roman"/>
                          <a:cs typeface="Times New Roman"/>
                        </a:rPr>
                        <a:t>.</a:t>
                      </a:r>
                      <a:r>
                        <a:rPr lang="en-US" sz="1800" b="1" kern="100" dirty="0">
                          <a:solidFill>
                            <a:schemeClr val="accent6"/>
                          </a:solidFill>
                          <a:latin typeface="Times New Roman"/>
                          <a:cs typeface="Times New Roman"/>
                        </a:rPr>
                        <a:t>1.2.1.7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与</a:t>
                      </a:r>
                      <a:r>
                        <a:rPr lang="en-US" sz="1800" b="1" kern="100" dirty="0">
                          <a:solidFill>
                            <a:schemeClr val="accent6"/>
                          </a:solidFill>
                          <a:latin typeface="Times New Roman"/>
                          <a:cs typeface="Times New Roman"/>
                        </a:rPr>
                        <a:t>UDP</a:t>
                      </a:r>
                      <a:r>
                        <a:rPr lang="zh-CN" sz="1800" b="1" kern="100" dirty="0">
                          <a:solidFill>
                            <a:schemeClr val="accent6"/>
                          </a:solidFill>
                          <a:latin typeface="Times New Roman"/>
                          <a:cs typeface="Times New Roman"/>
                        </a:rPr>
                        <a:t>协议运行相关的对象</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513057">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err="1" smtClean="0">
                          <a:solidFill>
                            <a:schemeClr val="accent6"/>
                          </a:solidFill>
                          <a:latin typeface="Times New Roman"/>
                          <a:cs typeface="Times New Roman"/>
                        </a:rPr>
                        <a:t>egp</a:t>
                      </a:r>
                      <a:r>
                        <a:rPr lang="en-US" sz="1800" b="1" kern="100" dirty="0" smtClean="0">
                          <a:solidFill>
                            <a:schemeClr val="accent6"/>
                          </a:solidFill>
                          <a:latin typeface="Times New Roman"/>
                          <a:cs typeface="Times New Roman"/>
                        </a:rPr>
                        <a:t>/</a:t>
                      </a:r>
                      <a:r>
                        <a:rPr lang="en-US" sz="1800" b="1" kern="100" dirty="0" err="1" smtClean="0">
                          <a:solidFill>
                            <a:schemeClr val="accent6"/>
                          </a:solidFill>
                          <a:latin typeface="Times New Roman"/>
                          <a:cs typeface="Times New Roman"/>
                        </a:rPr>
                        <a:t>egp</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endParaRPr lang="en-US" sz="1800" b="1" kern="100" dirty="0" smtClean="0">
                        <a:solidFill>
                          <a:schemeClr val="accent6"/>
                        </a:solidFill>
                        <a:latin typeface="Times New Roman"/>
                        <a:cs typeface="Times New Roman"/>
                      </a:endParaRPr>
                    </a:p>
                    <a:p>
                      <a:pPr indent="266700">
                        <a:lnSpc>
                          <a:spcPts val="1200"/>
                        </a:lnSpc>
                        <a:spcAft>
                          <a:spcPts val="0"/>
                        </a:spcAft>
                      </a:pPr>
                      <a:r>
                        <a:rPr lang="en-US" sz="1800" b="1" kern="100" dirty="0" smtClean="0">
                          <a:solidFill>
                            <a:schemeClr val="accent6"/>
                          </a:solidFill>
                          <a:latin typeface="Times New Roman"/>
                          <a:cs typeface="Times New Roman"/>
                        </a:rPr>
                        <a:t>.</a:t>
                      </a:r>
                      <a:r>
                        <a:rPr lang="en-US" sz="1800" b="1" kern="100" dirty="0">
                          <a:solidFill>
                            <a:schemeClr val="accent6"/>
                          </a:solidFill>
                          <a:latin typeface="Times New Roman"/>
                          <a:cs typeface="Times New Roman"/>
                        </a:rPr>
                        <a:t>1.2.1.8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endParaRPr lang="en-US" altLang="zh-CN" sz="1800" b="1" kern="100" dirty="0" smtClean="0">
                        <a:solidFill>
                          <a:schemeClr val="accent6"/>
                        </a:solidFill>
                        <a:latin typeface="Times New Roman"/>
                        <a:cs typeface="Times New Roman"/>
                      </a:endParaRPr>
                    </a:p>
                    <a:p>
                      <a:pPr indent="266700">
                        <a:lnSpc>
                          <a:spcPts val="1200"/>
                        </a:lnSpc>
                        <a:spcAft>
                          <a:spcPts val="0"/>
                        </a:spcAft>
                      </a:pPr>
                      <a:r>
                        <a:rPr lang="zh-CN" sz="1800" b="1" kern="100" dirty="0" smtClean="0">
                          <a:solidFill>
                            <a:schemeClr val="accent6"/>
                          </a:solidFill>
                          <a:latin typeface="Times New Roman"/>
                          <a:cs typeface="Times New Roman"/>
                        </a:rPr>
                        <a:t>与</a:t>
                      </a:r>
                      <a:r>
                        <a:rPr lang="zh-CN" sz="1800" b="1" kern="100" dirty="0">
                          <a:solidFill>
                            <a:schemeClr val="accent6"/>
                          </a:solidFill>
                          <a:latin typeface="Times New Roman"/>
                          <a:cs typeface="Times New Roman"/>
                        </a:rPr>
                        <a:t>外部网关协议</a:t>
                      </a:r>
                      <a:r>
                        <a:rPr lang="en-US" sz="1800" b="1" kern="100" dirty="0">
                          <a:solidFill>
                            <a:schemeClr val="accent6"/>
                          </a:solidFill>
                          <a:latin typeface="Times New Roman"/>
                          <a:cs typeface="Times New Roman"/>
                        </a:rPr>
                        <a:t>EGP</a:t>
                      </a:r>
                      <a:r>
                        <a:rPr lang="zh-CN" sz="1800" b="1" kern="100" dirty="0">
                          <a:solidFill>
                            <a:schemeClr val="accent6"/>
                          </a:solidFill>
                          <a:latin typeface="Times New Roman"/>
                          <a:cs typeface="Times New Roman"/>
                        </a:rPr>
                        <a:t>运行相关的对象</a:t>
                      </a:r>
                      <a:endParaRPr lang="zh-CN" sz="1800" b="1" kern="100" dirty="0">
                        <a:solidFill>
                          <a:schemeClr val="accent6"/>
                        </a:solidFill>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48172"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indent="266700" eaLnBrk="0" fontAlgn="base" hangingPunct="0">
              <a:spcBef>
                <a:spcPct val="0"/>
              </a:spcBef>
              <a:spcAft>
                <a:spcPct val="0"/>
              </a:spcAft>
            </a:pPr>
            <a:endParaRPr kumimoji="1" lang="zh-CN" altLang="zh-CN" smtClean="0">
              <a:solidFill>
                <a:srgbClr val="3333CC"/>
              </a:solidFill>
              <a:latin typeface="Arial" charset="0"/>
              <a:ea typeface="华文行楷" pitchFamily="2" charset="-122"/>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764704"/>
            <a:ext cx="7845425" cy="4754562"/>
          </a:xfrm>
        </p:spPr>
        <p:txBody>
          <a:bodyPr/>
          <a:lstStyle/>
          <a:p>
            <a:pPr eaLnBrk="1" hangingPunct="1">
              <a:defRPr/>
            </a:pPr>
            <a:r>
              <a:rPr lang="en-US" altLang="zh-CN" sz="2400" b="1" u="sng" dirty="0" smtClean="0">
                <a:ea typeface="华文新魏" pitchFamily="2" charset="-122"/>
              </a:rPr>
              <a:t>SNMPv3</a:t>
            </a:r>
            <a:r>
              <a:rPr lang="zh-CN" altLang="zh-CN" sz="2400" b="1" u="sng" dirty="0" smtClean="0">
                <a:ea typeface="华文新魏" pitchFamily="2" charset="-122"/>
              </a:rPr>
              <a:t>的报文类型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19E89A3A-64E3-44BE-A543-437EB55BD00B}" type="slidenum">
              <a:rPr lang="zh-CN" altLang="en-US">
                <a:solidFill>
                  <a:srgbClr val="000000"/>
                </a:solidFill>
              </a:rPr>
              <a:pPr>
                <a:defRPr/>
              </a:pPr>
              <a:t>94</a:t>
            </a:fld>
            <a:endParaRPr lang="en-US" altLang="zh-CN">
              <a:solidFill>
                <a:srgbClr val="000000"/>
              </a:solidFill>
            </a:endParaRPr>
          </a:p>
        </p:txBody>
      </p:sp>
      <p:graphicFrame>
        <p:nvGraphicFramePr>
          <p:cNvPr id="6" name="表格 5"/>
          <p:cNvGraphicFramePr>
            <a:graphicFrameLocks noGrp="1"/>
          </p:cNvGraphicFramePr>
          <p:nvPr/>
        </p:nvGraphicFramePr>
        <p:xfrm>
          <a:off x="539552" y="1556792"/>
          <a:ext cx="8064895" cy="3759950"/>
        </p:xfrm>
        <a:graphic>
          <a:graphicData uri="http://schemas.openxmlformats.org/drawingml/2006/table">
            <a:tbl>
              <a:tblPr/>
              <a:tblGrid>
                <a:gridCol w="1529397"/>
                <a:gridCol w="3666040"/>
                <a:gridCol w="2869458"/>
              </a:tblGrid>
              <a:tr h="450050">
                <a:tc>
                  <a:txBody>
                    <a:bodyPr/>
                    <a:lstStyle/>
                    <a:p>
                      <a:pPr indent="266700">
                        <a:lnSpc>
                          <a:spcPts val="1200"/>
                        </a:lnSpc>
                        <a:spcAft>
                          <a:spcPts val="0"/>
                        </a:spcAft>
                      </a:pPr>
                      <a:endParaRPr lang="en-US" altLang="zh-CN" sz="1800" kern="100" dirty="0" smtClean="0">
                        <a:latin typeface="Times New Roman"/>
                        <a:cs typeface="Times New Roman"/>
                      </a:endParaRPr>
                    </a:p>
                    <a:p>
                      <a:pPr indent="266700">
                        <a:lnSpc>
                          <a:spcPts val="1200"/>
                        </a:lnSpc>
                        <a:spcAft>
                          <a:spcPts val="0"/>
                        </a:spcAft>
                      </a:pPr>
                      <a:r>
                        <a:rPr lang="zh-CN" sz="1800" kern="100" dirty="0" smtClean="0">
                          <a:latin typeface="Times New Roman"/>
                          <a:cs typeface="Times New Roman"/>
                        </a:rPr>
                        <a:t>操作</a:t>
                      </a:r>
                      <a:r>
                        <a:rPr lang="zh-CN" sz="1800" kern="100" dirty="0">
                          <a:latin typeface="Times New Roman"/>
                          <a:cs typeface="Times New Roman"/>
                        </a:rPr>
                        <a:t>类型</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altLang="zh-CN" sz="1800" kern="100" dirty="0" smtClean="0">
                        <a:latin typeface="Times New Roman"/>
                        <a:cs typeface="Times New Roman"/>
                      </a:endParaRPr>
                    </a:p>
                    <a:p>
                      <a:pPr indent="266700">
                        <a:lnSpc>
                          <a:spcPts val="1200"/>
                        </a:lnSpc>
                        <a:spcAft>
                          <a:spcPts val="0"/>
                        </a:spcAft>
                      </a:pPr>
                      <a:r>
                        <a:rPr lang="zh-CN" sz="1800" kern="100" dirty="0" smtClean="0">
                          <a:latin typeface="Times New Roman"/>
                          <a:cs typeface="Times New Roman"/>
                        </a:rPr>
                        <a:t>说明</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kern="100" dirty="0" smtClean="0">
                        <a:latin typeface="Times New Roman"/>
                        <a:cs typeface="Times New Roman"/>
                      </a:endParaRPr>
                    </a:p>
                    <a:p>
                      <a:pPr indent="266700">
                        <a:lnSpc>
                          <a:spcPts val="1200"/>
                        </a:lnSpc>
                        <a:spcAft>
                          <a:spcPts val="0"/>
                        </a:spcAft>
                      </a:pPr>
                      <a:r>
                        <a:rPr lang="en-US" sz="1800" kern="100" dirty="0" smtClean="0">
                          <a:latin typeface="Times New Roman"/>
                          <a:cs typeface="Times New Roman"/>
                        </a:rPr>
                        <a:t>SNMPv3</a:t>
                      </a:r>
                      <a:r>
                        <a:rPr lang="zh-CN" sz="1800" kern="100" dirty="0">
                          <a:latin typeface="Times New Roman"/>
                          <a:cs typeface="Times New Roman"/>
                        </a:rPr>
                        <a:t>报文</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1350150">
                <a:tc>
                  <a:txBody>
                    <a:bodyPr/>
                    <a:lstStyle/>
                    <a:p>
                      <a:pPr indent="266700">
                        <a:lnSpc>
                          <a:spcPts val="1200"/>
                        </a:lnSpc>
                        <a:spcAft>
                          <a:spcPts val="0"/>
                        </a:spcAft>
                      </a:pPr>
                      <a:endParaRPr lang="en-US" altLang="zh-CN" sz="1800" kern="100" dirty="0" smtClean="0">
                        <a:latin typeface="Times New Roman"/>
                        <a:cs typeface="Times New Roman"/>
                      </a:endParaRPr>
                    </a:p>
                    <a:p>
                      <a:pPr indent="266700">
                        <a:lnSpc>
                          <a:spcPts val="1200"/>
                        </a:lnSpc>
                        <a:spcAft>
                          <a:spcPts val="0"/>
                        </a:spcAft>
                      </a:pPr>
                      <a:r>
                        <a:rPr lang="zh-CN" sz="1800" kern="100" dirty="0" smtClean="0">
                          <a:latin typeface="Times New Roman"/>
                          <a:cs typeface="Times New Roman"/>
                        </a:rPr>
                        <a:t>读</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800" kern="100" dirty="0" smtClean="0">
                        <a:latin typeface="Times New Roman"/>
                        <a:cs typeface="Times New Roman"/>
                      </a:endParaRPr>
                    </a:p>
                    <a:p>
                      <a:pPr>
                        <a:lnSpc>
                          <a:spcPts val="1200"/>
                        </a:lnSpc>
                        <a:spcAft>
                          <a:spcPts val="0"/>
                        </a:spcAft>
                      </a:pPr>
                      <a:r>
                        <a:rPr lang="zh-CN" sz="1800" kern="100" dirty="0" smtClean="0">
                          <a:latin typeface="Times New Roman"/>
                          <a:cs typeface="Times New Roman"/>
                        </a:rPr>
                        <a:t>使用</a:t>
                      </a:r>
                      <a:r>
                        <a:rPr lang="zh-CN" sz="1800" kern="100" dirty="0">
                          <a:latin typeface="Times New Roman"/>
                          <a:cs typeface="Times New Roman"/>
                        </a:rPr>
                        <a:t>轮询机制从一个被管对象</a:t>
                      </a:r>
                      <a:r>
                        <a:rPr lang="zh-CN" sz="1800" kern="100" dirty="0" smtClean="0">
                          <a:latin typeface="Times New Roman"/>
                          <a:cs typeface="Times New Roman"/>
                        </a:rPr>
                        <a:t>读取</a:t>
                      </a:r>
                      <a:endParaRPr lang="en-US" altLang="zh-CN" sz="1800" kern="100" dirty="0" smtClean="0">
                        <a:latin typeface="Times New Roman"/>
                        <a:cs typeface="Times New Roman"/>
                      </a:endParaRPr>
                    </a:p>
                    <a:p>
                      <a:pPr>
                        <a:lnSpc>
                          <a:spcPts val="1200"/>
                        </a:lnSpc>
                        <a:spcAft>
                          <a:spcPts val="0"/>
                        </a:spcAft>
                      </a:pPr>
                      <a:endParaRPr lang="en-US" altLang="zh-CN" sz="1800" kern="100" dirty="0" smtClean="0">
                        <a:latin typeface="Times New Roman"/>
                        <a:cs typeface="Times New Roman"/>
                      </a:endParaRPr>
                    </a:p>
                    <a:p>
                      <a:pPr>
                        <a:lnSpc>
                          <a:spcPts val="1200"/>
                        </a:lnSpc>
                        <a:spcAft>
                          <a:spcPts val="0"/>
                        </a:spcAft>
                      </a:pPr>
                      <a:r>
                        <a:rPr lang="zh-CN" sz="1800" kern="100" dirty="0" smtClean="0">
                          <a:latin typeface="Times New Roman"/>
                          <a:cs typeface="Times New Roman"/>
                        </a:rPr>
                        <a:t>管理</a:t>
                      </a:r>
                      <a:r>
                        <a:rPr lang="zh-CN" sz="1800" kern="100" dirty="0">
                          <a:latin typeface="Times New Roman"/>
                          <a:cs typeface="Times New Roman"/>
                        </a:rPr>
                        <a:t>信息报文</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kern="100" dirty="0" smtClean="0">
                        <a:latin typeface="Times New Roman"/>
                        <a:cs typeface="Times New Roman"/>
                      </a:endParaRPr>
                    </a:p>
                    <a:p>
                      <a:pPr indent="266700">
                        <a:lnSpc>
                          <a:spcPts val="1200"/>
                        </a:lnSpc>
                        <a:spcAft>
                          <a:spcPts val="0"/>
                        </a:spcAft>
                      </a:pPr>
                      <a:r>
                        <a:rPr lang="en-US" sz="1800" kern="100" dirty="0" err="1" smtClean="0">
                          <a:latin typeface="Times New Roman"/>
                          <a:cs typeface="Times New Roman"/>
                        </a:rPr>
                        <a:t>GetRequest</a:t>
                      </a:r>
                      <a:r>
                        <a:rPr lang="en-US" sz="1800" kern="100" dirty="0" smtClean="0">
                          <a:latin typeface="Times New Roman"/>
                          <a:cs typeface="Times New Roman"/>
                        </a:rPr>
                        <a:t>-PDU</a:t>
                      </a:r>
                      <a:endParaRPr lang="zh-CN" sz="1800" kern="100" dirty="0">
                        <a:latin typeface="宋体"/>
                        <a:cs typeface="Times New Roman"/>
                      </a:endParaRPr>
                    </a:p>
                    <a:p>
                      <a:pPr indent="266700">
                        <a:lnSpc>
                          <a:spcPts val="1200"/>
                        </a:lnSpc>
                        <a:spcAft>
                          <a:spcPts val="0"/>
                        </a:spcAft>
                      </a:pPr>
                      <a:endParaRPr lang="en-US" sz="1800" kern="100" dirty="0" smtClean="0">
                        <a:latin typeface="Times New Roman"/>
                        <a:cs typeface="Times New Roman"/>
                      </a:endParaRPr>
                    </a:p>
                    <a:p>
                      <a:pPr indent="266700">
                        <a:lnSpc>
                          <a:spcPts val="1200"/>
                        </a:lnSpc>
                        <a:spcAft>
                          <a:spcPts val="0"/>
                        </a:spcAft>
                      </a:pPr>
                      <a:r>
                        <a:rPr lang="en-US" sz="1800" kern="100" dirty="0" err="1" smtClean="0">
                          <a:latin typeface="Times New Roman"/>
                          <a:cs typeface="Times New Roman"/>
                        </a:rPr>
                        <a:t>GetNextRequest</a:t>
                      </a:r>
                      <a:r>
                        <a:rPr lang="en-US" sz="1800" kern="100" dirty="0" smtClean="0">
                          <a:latin typeface="Times New Roman"/>
                          <a:cs typeface="Times New Roman"/>
                        </a:rPr>
                        <a:t>-PDU</a:t>
                      </a:r>
                      <a:endParaRPr lang="zh-CN" sz="1800" kern="100" dirty="0">
                        <a:latin typeface="宋体"/>
                        <a:cs typeface="Times New Roman"/>
                      </a:endParaRPr>
                    </a:p>
                    <a:p>
                      <a:pPr indent="266700">
                        <a:lnSpc>
                          <a:spcPts val="1200"/>
                        </a:lnSpc>
                        <a:spcAft>
                          <a:spcPts val="0"/>
                        </a:spcAft>
                      </a:pPr>
                      <a:endParaRPr lang="en-US" sz="1800" kern="100" dirty="0" smtClean="0">
                        <a:latin typeface="Times New Roman"/>
                        <a:cs typeface="Times New Roman"/>
                      </a:endParaRPr>
                    </a:p>
                    <a:p>
                      <a:pPr indent="266700">
                        <a:lnSpc>
                          <a:spcPts val="1200"/>
                        </a:lnSpc>
                        <a:spcAft>
                          <a:spcPts val="0"/>
                        </a:spcAft>
                      </a:pPr>
                      <a:r>
                        <a:rPr lang="en-US" sz="1800" kern="100" dirty="0" err="1" smtClean="0">
                          <a:latin typeface="Times New Roman"/>
                          <a:cs typeface="Times New Roman"/>
                        </a:rPr>
                        <a:t>GetBulkRequest</a:t>
                      </a:r>
                      <a:r>
                        <a:rPr lang="en-US" sz="1800" kern="100" dirty="0" smtClean="0">
                          <a:latin typeface="Times New Roman"/>
                          <a:cs typeface="Times New Roman"/>
                        </a:rPr>
                        <a:t>-PDU</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50050">
                <a:tc>
                  <a:txBody>
                    <a:bodyPr/>
                    <a:lstStyle/>
                    <a:p>
                      <a:pPr indent="266700">
                        <a:lnSpc>
                          <a:spcPts val="1200"/>
                        </a:lnSpc>
                        <a:spcAft>
                          <a:spcPts val="0"/>
                        </a:spcAft>
                      </a:pPr>
                      <a:endParaRPr lang="en-US" altLang="zh-CN" sz="1800" kern="100" dirty="0" smtClean="0">
                        <a:latin typeface="Times New Roman"/>
                        <a:cs typeface="Times New Roman"/>
                      </a:endParaRPr>
                    </a:p>
                    <a:p>
                      <a:pPr indent="266700">
                        <a:lnSpc>
                          <a:spcPts val="1200"/>
                        </a:lnSpc>
                        <a:spcAft>
                          <a:spcPts val="0"/>
                        </a:spcAft>
                      </a:pPr>
                      <a:r>
                        <a:rPr lang="zh-CN" sz="1800" kern="100" dirty="0" smtClean="0">
                          <a:latin typeface="Times New Roman"/>
                          <a:cs typeface="Times New Roman"/>
                        </a:rPr>
                        <a:t>写</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800" kern="100" dirty="0" smtClean="0">
                        <a:latin typeface="Times New Roman"/>
                        <a:cs typeface="Times New Roman"/>
                      </a:endParaRPr>
                    </a:p>
                    <a:p>
                      <a:pPr>
                        <a:lnSpc>
                          <a:spcPts val="1200"/>
                        </a:lnSpc>
                        <a:spcAft>
                          <a:spcPts val="0"/>
                        </a:spcAft>
                      </a:pPr>
                      <a:r>
                        <a:rPr lang="zh-CN" sz="1800" kern="100" dirty="0" smtClean="0">
                          <a:latin typeface="Times New Roman"/>
                          <a:cs typeface="Times New Roman"/>
                        </a:rPr>
                        <a:t>改变</a:t>
                      </a:r>
                      <a:r>
                        <a:rPr lang="zh-CN" sz="1800" kern="100" dirty="0">
                          <a:latin typeface="Times New Roman"/>
                          <a:cs typeface="Times New Roman"/>
                        </a:rPr>
                        <a:t>一个被管对象的管理信息的</a:t>
                      </a:r>
                      <a:r>
                        <a:rPr lang="zh-CN" sz="1800" kern="100" dirty="0" smtClean="0">
                          <a:latin typeface="Times New Roman"/>
                          <a:cs typeface="Times New Roman"/>
                        </a:rPr>
                        <a:t>报</a:t>
                      </a:r>
                      <a:endParaRPr lang="en-US" altLang="zh-CN" sz="1800" kern="100" dirty="0" smtClean="0">
                        <a:latin typeface="Times New Roman"/>
                        <a:cs typeface="Times New Roman"/>
                      </a:endParaRPr>
                    </a:p>
                    <a:p>
                      <a:pPr>
                        <a:lnSpc>
                          <a:spcPts val="1200"/>
                        </a:lnSpc>
                        <a:spcAft>
                          <a:spcPts val="0"/>
                        </a:spcAft>
                      </a:pPr>
                      <a:endParaRPr lang="en-US" altLang="zh-CN" sz="1800" kern="100" dirty="0" smtClean="0">
                        <a:latin typeface="Times New Roman"/>
                        <a:cs typeface="Times New Roman"/>
                      </a:endParaRPr>
                    </a:p>
                    <a:p>
                      <a:pPr>
                        <a:lnSpc>
                          <a:spcPts val="1200"/>
                        </a:lnSpc>
                        <a:spcAft>
                          <a:spcPts val="0"/>
                        </a:spcAft>
                      </a:pPr>
                      <a:r>
                        <a:rPr lang="zh-CN" sz="1800" kern="100" dirty="0" smtClean="0">
                          <a:latin typeface="Times New Roman"/>
                          <a:cs typeface="Times New Roman"/>
                        </a:rPr>
                        <a:t>文</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kern="100" dirty="0" smtClean="0">
                        <a:latin typeface="Times New Roman"/>
                        <a:cs typeface="Times New Roman"/>
                      </a:endParaRPr>
                    </a:p>
                    <a:p>
                      <a:pPr indent="266700">
                        <a:lnSpc>
                          <a:spcPts val="1200"/>
                        </a:lnSpc>
                        <a:spcAft>
                          <a:spcPts val="0"/>
                        </a:spcAft>
                      </a:pPr>
                      <a:r>
                        <a:rPr lang="en-US" sz="1800" kern="100" dirty="0" err="1" smtClean="0">
                          <a:latin typeface="Times New Roman"/>
                          <a:cs typeface="Times New Roman"/>
                        </a:rPr>
                        <a:t>SetRequest</a:t>
                      </a:r>
                      <a:r>
                        <a:rPr lang="en-US" sz="1800" kern="100" dirty="0" smtClean="0">
                          <a:latin typeface="Times New Roman"/>
                          <a:cs typeface="Times New Roman"/>
                        </a:rPr>
                        <a:t>-PDU</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50050">
                <a:tc>
                  <a:txBody>
                    <a:bodyPr/>
                    <a:lstStyle/>
                    <a:p>
                      <a:pPr indent="266700">
                        <a:lnSpc>
                          <a:spcPts val="1200"/>
                        </a:lnSpc>
                        <a:spcAft>
                          <a:spcPts val="0"/>
                        </a:spcAft>
                      </a:pPr>
                      <a:endParaRPr lang="en-US" altLang="zh-CN" sz="1800" kern="100" dirty="0" smtClean="0">
                        <a:latin typeface="Times New Roman"/>
                        <a:cs typeface="Times New Roman"/>
                      </a:endParaRPr>
                    </a:p>
                    <a:p>
                      <a:pPr indent="266700">
                        <a:lnSpc>
                          <a:spcPts val="1200"/>
                        </a:lnSpc>
                        <a:spcAft>
                          <a:spcPts val="0"/>
                        </a:spcAft>
                      </a:pPr>
                      <a:r>
                        <a:rPr lang="zh-CN" sz="1800" kern="100" dirty="0" smtClean="0">
                          <a:latin typeface="Times New Roman"/>
                          <a:cs typeface="Times New Roman"/>
                        </a:rPr>
                        <a:t>响应</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800" kern="100" dirty="0" smtClean="0">
                        <a:latin typeface="Times New Roman"/>
                        <a:cs typeface="Times New Roman"/>
                      </a:endParaRPr>
                    </a:p>
                    <a:p>
                      <a:pPr>
                        <a:lnSpc>
                          <a:spcPts val="1200"/>
                        </a:lnSpc>
                        <a:spcAft>
                          <a:spcPts val="0"/>
                        </a:spcAft>
                      </a:pPr>
                      <a:r>
                        <a:rPr lang="zh-CN" sz="1800" kern="100" dirty="0" smtClean="0">
                          <a:latin typeface="Times New Roman"/>
                          <a:cs typeface="Times New Roman"/>
                        </a:rPr>
                        <a:t>被</a:t>
                      </a:r>
                      <a:r>
                        <a:rPr lang="zh-CN" sz="1800" kern="100" dirty="0">
                          <a:latin typeface="Times New Roman"/>
                          <a:cs typeface="Times New Roman"/>
                        </a:rPr>
                        <a:t>管对象对请求返回的应答报文</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kern="100" dirty="0" smtClean="0">
                        <a:latin typeface="Times New Roman"/>
                        <a:cs typeface="Times New Roman"/>
                      </a:endParaRPr>
                    </a:p>
                    <a:p>
                      <a:pPr indent="266700">
                        <a:lnSpc>
                          <a:spcPts val="1200"/>
                        </a:lnSpc>
                        <a:spcAft>
                          <a:spcPts val="0"/>
                        </a:spcAft>
                      </a:pPr>
                      <a:r>
                        <a:rPr lang="en-US" sz="1800" kern="100" dirty="0" smtClean="0">
                          <a:latin typeface="Times New Roman"/>
                          <a:cs typeface="Times New Roman"/>
                        </a:rPr>
                        <a:t>Response-PDU</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900100">
                <a:tc>
                  <a:txBody>
                    <a:bodyPr/>
                    <a:lstStyle/>
                    <a:p>
                      <a:pPr indent="266700">
                        <a:lnSpc>
                          <a:spcPts val="1200"/>
                        </a:lnSpc>
                        <a:spcAft>
                          <a:spcPts val="0"/>
                        </a:spcAft>
                      </a:pPr>
                      <a:endParaRPr lang="en-US" altLang="zh-CN" sz="1800" kern="100" dirty="0" smtClean="0">
                        <a:latin typeface="Times New Roman"/>
                        <a:cs typeface="Times New Roman"/>
                      </a:endParaRPr>
                    </a:p>
                    <a:p>
                      <a:pPr indent="266700">
                        <a:lnSpc>
                          <a:spcPts val="1200"/>
                        </a:lnSpc>
                        <a:spcAft>
                          <a:spcPts val="0"/>
                        </a:spcAft>
                      </a:pPr>
                      <a:r>
                        <a:rPr lang="zh-CN" sz="1800" kern="100" dirty="0" smtClean="0">
                          <a:latin typeface="Times New Roman"/>
                          <a:cs typeface="Times New Roman"/>
                        </a:rPr>
                        <a:t>通知</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800" kern="100" dirty="0" smtClean="0">
                        <a:latin typeface="Times New Roman"/>
                        <a:cs typeface="Times New Roman"/>
                      </a:endParaRPr>
                    </a:p>
                    <a:p>
                      <a:pPr>
                        <a:lnSpc>
                          <a:spcPts val="1200"/>
                        </a:lnSpc>
                        <a:spcAft>
                          <a:spcPts val="0"/>
                        </a:spcAft>
                      </a:pPr>
                      <a:r>
                        <a:rPr lang="zh-CN" sz="1800" kern="100" dirty="0" smtClean="0">
                          <a:latin typeface="Times New Roman"/>
                          <a:cs typeface="Times New Roman"/>
                        </a:rPr>
                        <a:t>被</a:t>
                      </a:r>
                      <a:r>
                        <a:rPr lang="zh-CN" sz="1800" kern="100" dirty="0">
                          <a:latin typeface="Times New Roman"/>
                          <a:cs typeface="Times New Roman"/>
                        </a:rPr>
                        <a:t>管对象向管理进程报告重要</a:t>
                      </a:r>
                      <a:r>
                        <a:rPr lang="zh-CN" sz="1800" kern="100" dirty="0" smtClean="0">
                          <a:latin typeface="Times New Roman"/>
                          <a:cs typeface="Times New Roman"/>
                        </a:rPr>
                        <a:t>事件</a:t>
                      </a:r>
                      <a:endParaRPr lang="en-US" altLang="zh-CN" sz="1800" kern="100" dirty="0" smtClean="0">
                        <a:latin typeface="Times New Roman"/>
                        <a:cs typeface="Times New Roman"/>
                      </a:endParaRPr>
                    </a:p>
                    <a:p>
                      <a:pPr>
                        <a:lnSpc>
                          <a:spcPts val="1200"/>
                        </a:lnSpc>
                        <a:spcAft>
                          <a:spcPts val="0"/>
                        </a:spcAft>
                      </a:pPr>
                      <a:endParaRPr lang="en-US" altLang="zh-CN" sz="1800" kern="100" dirty="0" smtClean="0">
                        <a:latin typeface="Times New Roman"/>
                        <a:cs typeface="Times New Roman"/>
                      </a:endParaRPr>
                    </a:p>
                    <a:p>
                      <a:pPr>
                        <a:lnSpc>
                          <a:spcPts val="1200"/>
                        </a:lnSpc>
                        <a:spcAft>
                          <a:spcPts val="0"/>
                        </a:spcAft>
                      </a:pPr>
                      <a:r>
                        <a:rPr lang="zh-CN" sz="1800" kern="100" dirty="0" smtClean="0">
                          <a:latin typeface="Times New Roman"/>
                          <a:cs typeface="Times New Roman"/>
                        </a:rPr>
                        <a:t>发生</a:t>
                      </a:r>
                      <a:r>
                        <a:rPr lang="zh-CN" sz="1800" kern="100" dirty="0">
                          <a:latin typeface="Times New Roman"/>
                          <a:cs typeface="Times New Roman"/>
                        </a:rPr>
                        <a:t>的报文</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nSpc>
                          <a:spcPts val="1200"/>
                        </a:lnSpc>
                        <a:spcAft>
                          <a:spcPts val="0"/>
                        </a:spcAft>
                      </a:pPr>
                      <a:endParaRPr lang="en-US" sz="1800" kern="100" dirty="0" smtClean="0">
                        <a:latin typeface="Times New Roman"/>
                        <a:cs typeface="Times New Roman"/>
                      </a:endParaRPr>
                    </a:p>
                    <a:p>
                      <a:pPr indent="266700">
                        <a:lnSpc>
                          <a:spcPts val="1200"/>
                        </a:lnSpc>
                        <a:spcAft>
                          <a:spcPts val="0"/>
                        </a:spcAft>
                      </a:pPr>
                      <a:r>
                        <a:rPr lang="en-US" sz="1800" kern="100" dirty="0" smtClean="0">
                          <a:latin typeface="Times New Roman"/>
                          <a:cs typeface="Times New Roman"/>
                        </a:rPr>
                        <a:t>Trapv2-PDU</a:t>
                      </a:r>
                      <a:endParaRPr lang="zh-CN" sz="1800" kern="100" dirty="0">
                        <a:latin typeface="宋体"/>
                        <a:cs typeface="Times New Roman"/>
                      </a:endParaRPr>
                    </a:p>
                    <a:p>
                      <a:pPr indent="266700">
                        <a:lnSpc>
                          <a:spcPts val="1200"/>
                        </a:lnSpc>
                        <a:spcAft>
                          <a:spcPts val="0"/>
                        </a:spcAft>
                      </a:pPr>
                      <a:endParaRPr lang="en-US" sz="1800" kern="100" dirty="0" smtClean="0">
                        <a:latin typeface="Times New Roman"/>
                        <a:cs typeface="Times New Roman"/>
                      </a:endParaRPr>
                    </a:p>
                    <a:p>
                      <a:pPr indent="266700">
                        <a:lnSpc>
                          <a:spcPts val="1200"/>
                        </a:lnSpc>
                        <a:spcAft>
                          <a:spcPts val="0"/>
                        </a:spcAft>
                      </a:pPr>
                      <a:r>
                        <a:rPr lang="en-US" sz="1800" kern="100" dirty="0" err="1" smtClean="0">
                          <a:latin typeface="Times New Roman"/>
                          <a:cs typeface="Times New Roman"/>
                        </a:rPr>
                        <a:t>InformRequest</a:t>
                      </a:r>
                      <a:r>
                        <a:rPr lang="en-US" sz="1800" kern="100" dirty="0" smtClean="0">
                          <a:latin typeface="Times New Roman"/>
                          <a:cs typeface="Times New Roman"/>
                        </a:rPr>
                        <a:t>-PDU</a:t>
                      </a:r>
                      <a:endParaRPr lang="zh-CN" sz="18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49184"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indent="266700" eaLnBrk="0" fontAlgn="base" hangingPunct="0">
              <a:spcBef>
                <a:spcPct val="0"/>
              </a:spcBef>
              <a:spcAft>
                <a:spcPct val="0"/>
              </a:spcAft>
            </a:pPr>
            <a:endParaRPr kumimoji="1" lang="zh-CN" altLang="zh-CN" smtClean="0">
              <a:solidFill>
                <a:srgbClr val="3333CC"/>
              </a:solidFill>
              <a:latin typeface="Arial" charset="0"/>
              <a:ea typeface="华文行楷" pitchFamily="2" charset="-122"/>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404664"/>
            <a:ext cx="6980238" cy="5187950"/>
          </a:xfrm>
        </p:spPr>
        <p:txBody>
          <a:bodyPr/>
          <a:lstStyle/>
          <a:p>
            <a:pPr eaLnBrk="1" hangingPunct="1">
              <a:defRPr/>
            </a:pPr>
            <a:r>
              <a:rPr lang="zh-CN" altLang="zh-CN" sz="2400" b="1" u="sng" dirty="0" smtClean="0">
                <a:ea typeface="华文新魏" pitchFamily="2" charset="-122"/>
              </a:rPr>
              <a:t>管理进程执行</a:t>
            </a:r>
            <a:r>
              <a:rPr lang="en-US" altLang="zh-CN" sz="2400" b="1" u="sng" dirty="0" smtClean="0">
                <a:ea typeface="华文新魏" pitchFamily="2" charset="-122"/>
              </a:rPr>
              <a:t>Get</a:t>
            </a:r>
            <a:r>
              <a:rPr lang="zh-CN" altLang="zh-CN" sz="2400" b="1" u="sng" dirty="0" smtClean="0">
                <a:ea typeface="华文新魏" pitchFamily="2" charset="-122"/>
              </a:rPr>
              <a:t>操作的过程</a:t>
            </a:r>
            <a:endParaRPr lang="zh-CN" altLang="en-US" sz="24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289CF2E7-DA9E-4C3F-B9FA-DF6B7C68FFE6}" type="slidenum">
              <a:rPr lang="zh-CN" altLang="en-US">
                <a:solidFill>
                  <a:srgbClr val="000000"/>
                </a:solidFill>
              </a:rPr>
              <a:pPr>
                <a:defRPr/>
              </a:pPr>
              <a:t>95</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331640" y="1052736"/>
            <a:ext cx="6624736" cy="51125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476672"/>
            <a:ext cx="7413625" cy="5114925"/>
          </a:xfrm>
        </p:spPr>
        <p:txBody>
          <a:bodyPr/>
          <a:lstStyle/>
          <a:p>
            <a:pPr eaLnBrk="1" hangingPunct="1">
              <a:defRPr/>
            </a:pPr>
            <a:r>
              <a:rPr lang="zh-CN" altLang="zh-CN" sz="2800" b="1" u="sng" dirty="0" smtClean="0">
                <a:ea typeface="华文新魏" pitchFamily="2" charset="-122"/>
              </a:rPr>
              <a:t>管理进程执行</a:t>
            </a:r>
            <a:r>
              <a:rPr lang="en-US" altLang="zh-CN" sz="2800" b="1" u="sng" dirty="0" smtClean="0">
                <a:ea typeface="华文新魏" pitchFamily="2" charset="-122"/>
              </a:rPr>
              <a:t>Set</a:t>
            </a:r>
            <a:r>
              <a:rPr lang="zh-CN" altLang="zh-CN" sz="2800" b="1" u="sng" dirty="0" smtClean="0">
                <a:ea typeface="华文新魏" pitchFamily="2" charset="-122"/>
              </a:rPr>
              <a:t>操作的过程</a:t>
            </a:r>
            <a:endParaRPr lang="zh-CN" altLang="en-US" sz="28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E30C7925-6842-489C-A98E-E375B49A837B}" type="slidenum">
              <a:rPr lang="zh-CN" altLang="en-US">
                <a:solidFill>
                  <a:srgbClr val="000000"/>
                </a:solidFill>
              </a:rPr>
              <a:pPr>
                <a:defRPr/>
              </a:pPr>
              <a:t>96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899592" y="1412776"/>
            <a:ext cx="6913563" cy="468153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539552" y="1268760"/>
            <a:ext cx="7916416" cy="4896544"/>
          </a:xfrm>
        </p:spPr>
        <p:txBody>
          <a:bodyPr/>
          <a:lstStyle/>
          <a:p>
            <a:pPr eaLnBrk="1" hangingPunct="1"/>
            <a:r>
              <a:rPr lang="zh-CN" altLang="en-US" dirty="0" smtClean="0">
                <a:latin typeface="华文新魏" pitchFamily="2" charset="-122"/>
                <a:ea typeface="华文新魏" pitchFamily="2" charset="-122"/>
              </a:rPr>
              <a:t>文件传送协议 </a:t>
            </a:r>
            <a:r>
              <a:rPr lang="en-US" altLang="zh-CN" dirty="0" smtClean="0">
                <a:latin typeface="华文新魏" pitchFamily="2" charset="-122"/>
                <a:ea typeface="华文新魏" pitchFamily="2" charset="-122"/>
              </a:rPr>
              <a:t>FTP (File Transfer Protocol) </a:t>
            </a:r>
            <a:r>
              <a:rPr lang="zh-CN" altLang="en-US" dirty="0" smtClean="0">
                <a:latin typeface="华文新魏" pitchFamily="2" charset="-122"/>
                <a:ea typeface="华文新魏" pitchFamily="2" charset="-122"/>
              </a:rPr>
              <a:t>是因特网上使用得最广泛的文件传送协议。</a:t>
            </a:r>
          </a:p>
          <a:p>
            <a:pPr eaLnBrk="1" hangingPunct="1"/>
            <a:r>
              <a:rPr lang="en-US" altLang="zh-CN" dirty="0" smtClean="0">
                <a:latin typeface="华文新魏" pitchFamily="2" charset="-122"/>
                <a:ea typeface="华文新魏" pitchFamily="2" charset="-122"/>
              </a:rPr>
              <a:t>FTP </a:t>
            </a:r>
            <a:r>
              <a:rPr lang="zh-CN" altLang="en-US" dirty="0" smtClean="0">
                <a:latin typeface="华文新魏" pitchFamily="2" charset="-122"/>
                <a:ea typeface="华文新魏" pitchFamily="2" charset="-122"/>
              </a:rPr>
              <a:t>提供交互式的访问，允许客户指明文件的类型与格式，并允许文件具有存取权限。</a:t>
            </a:r>
          </a:p>
          <a:p>
            <a:pPr eaLnBrk="1" hangingPunct="1"/>
            <a:r>
              <a:rPr lang="en-US" altLang="zh-CN" dirty="0" smtClean="0">
                <a:latin typeface="华文新魏" pitchFamily="2" charset="-122"/>
                <a:ea typeface="华文新魏" pitchFamily="2" charset="-122"/>
              </a:rPr>
              <a:t>FTP </a:t>
            </a:r>
            <a:r>
              <a:rPr lang="zh-CN" altLang="en-US" dirty="0" smtClean="0">
                <a:latin typeface="华文新魏" pitchFamily="2" charset="-122"/>
                <a:ea typeface="华文新魏" pitchFamily="2" charset="-122"/>
              </a:rPr>
              <a:t>屏蔽了各计算机系统的细节</a:t>
            </a:r>
            <a:r>
              <a:rPr lang="zh-CN" altLang="en-US" dirty="0" smtClean="0">
                <a:latin typeface="华文新魏" pitchFamily="2" charset="-122"/>
                <a:ea typeface="华文新魏" pitchFamily="2" charset="-122"/>
              </a:rPr>
              <a:t>，</a:t>
            </a:r>
            <a:r>
              <a:rPr lang="zh-CN" altLang="en-US" dirty="0" smtClean="0">
                <a:latin typeface="华文新魏" pitchFamily="2" charset="-122"/>
                <a:ea typeface="华文新魏" pitchFamily="2" charset="-122"/>
              </a:rPr>
              <a:t>减少或消除在不同操作系统下处理文件的不</a:t>
            </a:r>
            <a:r>
              <a:rPr lang="zh-CN" altLang="en-US" dirty="0" smtClean="0">
                <a:latin typeface="华文新魏" pitchFamily="2" charset="-122"/>
                <a:ea typeface="华文新魏" pitchFamily="2" charset="-122"/>
              </a:rPr>
              <a:t>兼容性，适合于</a:t>
            </a:r>
            <a:r>
              <a:rPr lang="zh-CN" altLang="en-US" dirty="0" smtClean="0">
                <a:latin typeface="华文新魏" pitchFamily="2" charset="-122"/>
                <a:ea typeface="华文新魏" pitchFamily="2" charset="-122"/>
              </a:rPr>
              <a:t>在异构网络中任意计算机之间传送文件</a:t>
            </a:r>
            <a:r>
              <a:rPr lang="zh-CN" altLang="en-US" dirty="0" smtClean="0">
                <a:latin typeface="华文新魏" pitchFamily="2" charset="-122"/>
                <a:ea typeface="华文新魏" pitchFamily="2" charset="-122"/>
              </a:rPr>
              <a:t>。</a:t>
            </a:r>
            <a:endParaRPr lang="zh-CN" altLang="en-US" dirty="0" smtClean="0">
              <a:latin typeface="华文新魏" pitchFamily="2" charset="-122"/>
              <a:ea typeface="华文新魏" pitchFamily="2" charset="-122"/>
            </a:endParaRPr>
          </a:p>
          <a:p>
            <a:pPr eaLnBrk="1" hangingPunct="1"/>
            <a:r>
              <a:rPr lang="en-US" altLang="zh-CN" dirty="0" smtClean="0">
                <a:latin typeface="华文新魏" pitchFamily="2" charset="-122"/>
                <a:ea typeface="华文新魏" pitchFamily="2" charset="-122"/>
              </a:rPr>
              <a:t>FTP </a:t>
            </a:r>
            <a:r>
              <a:rPr lang="zh-CN" altLang="en-US" dirty="0" smtClean="0">
                <a:latin typeface="华文新魏" pitchFamily="2" charset="-122"/>
                <a:ea typeface="华文新魏" pitchFamily="2" charset="-122"/>
              </a:rPr>
              <a:t>使用客户服务器方式。</a:t>
            </a:r>
            <a:r>
              <a:rPr lang="zh-CN" altLang="en-US" dirty="0" smtClean="0">
                <a:latin typeface="华文新魏" pitchFamily="2" charset="-122"/>
                <a:ea typeface="华文新魏" pitchFamily="2" charset="-122"/>
              </a:rPr>
              <a:t>一个 </a:t>
            </a:r>
            <a:r>
              <a:rPr lang="en-US" altLang="zh-CN" dirty="0" smtClean="0">
                <a:latin typeface="华文新魏" pitchFamily="2" charset="-122"/>
                <a:ea typeface="华文新魏" pitchFamily="2" charset="-122"/>
              </a:rPr>
              <a:t>FTP </a:t>
            </a:r>
            <a:r>
              <a:rPr lang="zh-CN" altLang="en-US" dirty="0" smtClean="0">
                <a:latin typeface="华文新魏" pitchFamily="2" charset="-122"/>
                <a:ea typeface="华文新魏" pitchFamily="2" charset="-122"/>
              </a:rPr>
              <a:t>服务器进程可同时为多个客户进程提供服务</a:t>
            </a:r>
            <a:r>
              <a:rPr lang="zh-CN" altLang="en-US" dirty="0" smtClean="0">
                <a:latin typeface="华文新魏" pitchFamily="2" charset="-122"/>
                <a:ea typeface="华文新魏" pitchFamily="2" charset="-122"/>
              </a:rPr>
              <a:t>。</a:t>
            </a:r>
            <a:endParaRPr lang="zh-CN" altLang="en-US" dirty="0" smtClean="0">
              <a:latin typeface="华文新魏" pitchFamily="2" charset="-122"/>
              <a:ea typeface="华文新魏" pitchFamily="2" charset="-122"/>
            </a:endParaRPr>
          </a:p>
          <a:p>
            <a:pPr eaLnBrk="1" hangingPunct="1"/>
            <a:r>
              <a:rPr lang="en-US" altLang="zh-CN" dirty="0" smtClean="0">
                <a:latin typeface="华文新魏" pitchFamily="2" charset="-122"/>
                <a:ea typeface="华文新魏" pitchFamily="2" charset="-122"/>
              </a:rPr>
              <a:t>RFC </a:t>
            </a:r>
            <a:r>
              <a:rPr lang="en-US" altLang="zh-CN" dirty="0" smtClean="0">
                <a:latin typeface="华文新魏" pitchFamily="2" charset="-122"/>
                <a:ea typeface="华文新魏" pitchFamily="2" charset="-122"/>
              </a:rPr>
              <a:t>959 </a:t>
            </a:r>
            <a:r>
              <a:rPr lang="zh-CN" altLang="en-US" dirty="0" smtClean="0">
                <a:latin typeface="华文新魏" pitchFamily="2" charset="-122"/>
                <a:ea typeface="华文新魏" pitchFamily="2" charset="-122"/>
              </a:rPr>
              <a:t>很早就成为了因特网的正式标准。 </a:t>
            </a:r>
            <a:endParaRPr lang="en-US" altLang="zh-CN" dirty="0" smtClean="0">
              <a:latin typeface="华文新魏" pitchFamily="2" charset="-122"/>
              <a:ea typeface="华文新魏" pitchFamily="2" charset="-122"/>
            </a:endParaRPr>
          </a:p>
        </p:txBody>
      </p:sp>
      <p:sp>
        <p:nvSpPr>
          <p:cNvPr id="44037" name="灯片编号占位符 5"/>
          <p:cNvSpPr>
            <a:spLocks noGrp="1"/>
          </p:cNvSpPr>
          <p:nvPr>
            <p:ph type="sldNum" sz="quarter" idx="12"/>
          </p:nvPr>
        </p:nvSpPr>
        <p:spPr>
          <a:noFill/>
        </p:spPr>
        <p:txBody>
          <a:bodyPr/>
          <a:lstStyle/>
          <a:p>
            <a:fld id="{51FD65D4-220A-4947-967F-A3008BB32356}" type="slidenum">
              <a:rPr lang="en-US" altLang="zh-CN" smtClean="0"/>
              <a:pPr/>
              <a:t>97</a:t>
            </a:fld>
            <a:endParaRPr lang="en-US" altLang="zh-CN" smtClean="0"/>
          </a:p>
        </p:txBody>
      </p:sp>
      <p:sp>
        <p:nvSpPr>
          <p:cNvPr id="5" name="标题 15"/>
          <p:cNvSpPr txBox="1">
            <a:spLocks/>
          </p:cNvSpPr>
          <p:nvPr/>
        </p:nvSpPr>
        <p:spPr>
          <a:xfrm>
            <a:off x="251520" y="404664"/>
            <a:ext cx="7772400" cy="576064"/>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7.9  </a:t>
            </a:r>
            <a:r>
              <a:rPr kumimoji="1" lang="zh-CN" altLang="zh-CN"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典型应用层协议—</a:t>
            </a:r>
            <a:r>
              <a:rPr kumimoji="1" lang="en-US" altLang="zh-CN"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FTP</a:t>
            </a:r>
            <a:r>
              <a:rPr kumimoji="1" lang="zh-CN" altLang="en-US" sz="3200" b="1" i="0" u="sng" strike="noStrike" kern="0" cap="none" spc="0" normalizeH="0" baseline="0" noProof="0" dirty="0" smtClean="0">
                <a:ln>
                  <a:noFill/>
                </a:ln>
                <a:solidFill>
                  <a:schemeClr val="accent2"/>
                </a:solidFill>
                <a:effectLst/>
                <a:uLnTx/>
                <a:uFillTx/>
                <a:latin typeface="+mn-lt"/>
                <a:ea typeface="华文新魏" pitchFamily="2" charset="-122"/>
                <a:cs typeface="+mj-cs"/>
              </a:rPr>
              <a:t>文件传送协议</a:t>
            </a:r>
            <a:endParaRPr kumimoji="1" lang="zh-CN" altLang="en-US" sz="3200" b="1" i="0" u="sng" strike="noStrike" kern="0" cap="none" spc="0" normalizeH="0" baseline="0" noProof="0" dirty="0" smtClean="0">
              <a:ln>
                <a:noFill/>
              </a:ln>
              <a:solidFill>
                <a:schemeClr val="accent6"/>
              </a:solidFill>
              <a:effectLst/>
              <a:uLnTx/>
              <a:uFillTx/>
              <a:latin typeface="+mn-lt"/>
              <a:ea typeface="华文新魏" pitchFamily="2" charset="-122"/>
              <a:cs typeface="+mj-cs"/>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323528" y="332656"/>
            <a:ext cx="6856413" cy="768350"/>
          </a:xfrm>
        </p:spPr>
        <p:txBody>
          <a:bodyPr/>
          <a:lstStyle/>
          <a:p>
            <a:pPr algn="l" eaLnBrk="1" hangingPunct="1">
              <a:buFont typeface="Arial" pitchFamily="34" charset="0"/>
              <a:buChar char="•"/>
            </a:pPr>
            <a:r>
              <a:rPr lang="zh-CN" altLang="en-US" sz="3200" u="sng" dirty="0" smtClean="0"/>
              <a:t> 两</a:t>
            </a:r>
            <a:r>
              <a:rPr lang="zh-CN" altLang="en-US" sz="3200" u="sng" dirty="0" smtClean="0"/>
              <a:t>个连接</a:t>
            </a:r>
          </a:p>
        </p:txBody>
      </p:sp>
      <p:sp>
        <p:nvSpPr>
          <p:cNvPr id="1097731" name="Rectangle 3"/>
          <p:cNvSpPr>
            <a:spLocks noGrp="1" noChangeArrowheads="1"/>
          </p:cNvSpPr>
          <p:nvPr>
            <p:ph type="body" idx="1"/>
          </p:nvPr>
        </p:nvSpPr>
        <p:spPr>
          <a:xfrm>
            <a:off x="611560" y="1484784"/>
            <a:ext cx="8059738" cy="4465637"/>
          </a:xfrm>
        </p:spPr>
        <p:txBody>
          <a:bodyPr/>
          <a:lstStyle/>
          <a:p>
            <a:pPr algn="just" eaLnBrk="1" hangingPunct="1"/>
            <a:r>
              <a:rPr lang="zh-CN" altLang="en-US" dirty="0" smtClean="0">
                <a:solidFill>
                  <a:srgbClr val="FF0000"/>
                </a:solidFill>
                <a:latin typeface="华文新魏" pitchFamily="2" charset="-122"/>
                <a:ea typeface="华文新魏" pitchFamily="2" charset="-122"/>
              </a:rPr>
              <a:t>控制连接</a:t>
            </a:r>
            <a:r>
              <a:rPr lang="zh-CN" altLang="en-US" dirty="0" smtClean="0">
                <a:latin typeface="华文新魏" pitchFamily="2" charset="-122"/>
                <a:ea typeface="华文新魏" pitchFamily="2" charset="-122"/>
              </a:rPr>
              <a:t>在整个会话期间一直保持打开，</a:t>
            </a:r>
            <a:r>
              <a:rPr lang="en-US" altLang="zh-CN" dirty="0" smtClean="0">
                <a:latin typeface="华文新魏" pitchFamily="2" charset="-122"/>
                <a:ea typeface="华文新魏" pitchFamily="2" charset="-122"/>
              </a:rPr>
              <a:t>FTP </a:t>
            </a:r>
            <a:r>
              <a:rPr lang="zh-CN" altLang="en-US" dirty="0" smtClean="0">
                <a:latin typeface="华文新魏" pitchFamily="2" charset="-122"/>
                <a:ea typeface="华文新魏" pitchFamily="2" charset="-122"/>
              </a:rPr>
              <a:t>客户发出的传送请求通过控制连接发送给服务器端的控制进程，但控制连接不用来传送文件。</a:t>
            </a:r>
          </a:p>
          <a:p>
            <a:pPr algn="just" eaLnBrk="1" hangingPunct="1"/>
            <a:r>
              <a:rPr lang="zh-CN" altLang="en-US" dirty="0" smtClean="0">
                <a:latin typeface="华文新魏" pitchFamily="2" charset="-122"/>
                <a:ea typeface="华文新魏" pitchFamily="2" charset="-122"/>
              </a:rPr>
              <a:t>实际用于传输文件的是“</a:t>
            </a:r>
            <a:r>
              <a:rPr lang="zh-CN" altLang="en-US" dirty="0" smtClean="0">
                <a:solidFill>
                  <a:srgbClr val="FF0000"/>
                </a:solidFill>
                <a:latin typeface="华文新魏" pitchFamily="2" charset="-122"/>
                <a:ea typeface="华文新魏" pitchFamily="2" charset="-122"/>
              </a:rPr>
              <a:t>数据连接</a:t>
            </a:r>
            <a:r>
              <a:rPr lang="zh-CN" altLang="en-US" dirty="0" smtClean="0">
                <a:latin typeface="华文新魏" pitchFamily="2" charset="-122"/>
                <a:ea typeface="华文新魏" pitchFamily="2" charset="-122"/>
              </a:rPr>
              <a:t>”。服务器端的控制进程在接收到 </a:t>
            </a:r>
            <a:r>
              <a:rPr lang="en-US" altLang="zh-CN" dirty="0" smtClean="0">
                <a:latin typeface="华文新魏" pitchFamily="2" charset="-122"/>
                <a:ea typeface="华文新魏" pitchFamily="2" charset="-122"/>
              </a:rPr>
              <a:t>FTP </a:t>
            </a:r>
            <a:r>
              <a:rPr lang="zh-CN" altLang="en-US" dirty="0" smtClean="0">
                <a:latin typeface="华文新魏" pitchFamily="2" charset="-122"/>
                <a:ea typeface="华文新魏" pitchFamily="2" charset="-122"/>
              </a:rPr>
              <a:t>客户发送来的文件传输请求后就创建“数据传送进程”和“数据连接”，用来连接客户端和服务器端的数据传送进程。</a:t>
            </a:r>
          </a:p>
          <a:p>
            <a:pPr algn="just" eaLnBrk="1" hangingPunct="1"/>
            <a:r>
              <a:rPr lang="zh-CN" altLang="en-US" dirty="0" smtClean="0">
                <a:latin typeface="华文新魏" pitchFamily="2" charset="-122"/>
                <a:ea typeface="华文新魏" pitchFamily="2" charset="-122"/>
              </a:rPr>
              <a:t>数据传送进程实际完成文件的传送，在传送完毕后关闭“数据传送连接”并结束运行。 </a:t>
            </a:r>
          </a:p>
        </p:txBody>
      </p:sp>
      <p:sp>
        <p:nvSpPr>
          <p:cNvPr id="49157" name="灯片编号占位符 5"/>
          <p:cNvSpPr>
            <a:spLocks noGrp="1"/>
          </p:cNvSpPr>
          <p:nvPr>
            <p:ph type="sldNum" sz="quarter" idx="12"/>
          </p:nvPr>
        </p:nvSpPr>
        <p:spPr>
          <a:noFill/>
        </p:spPr>
        <p:txBody>
          <a:bodyPr/>
          <a:lstStyle/>
          <a:p>
            <a:fld id="{6709CE7A-687C-4FA7-B59B-392416144970}" type="slidenum">
              <a:rPr lang="en-US" altLang="zh-CN" smtClean="0"/>
              <a:pPr/>
              <a:t>98</a:t>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77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7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31"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79512" y="188640"/>
            <a:ext cx="7772400" cy="4683125"/>
          </a:xfrm>
        </p:spPr>
        <p:txBody>
          <a:bodyPr/>
          <a:lstStyle/>
          <a:p>
            <a:pPr eaLnBrk="1" hangingPunct="1">
              <a:buFontTx/>
              <a:buNone/>
              <a:defRPr/>
            </a:pPr>
            <a:r>
              <a:rPr lang="en-US" altLang="zh-CN" sz="3200" u="sng" dirty="0" smtClean="0">
                <a:solidFill>
                  <a:schemeClr val="accent6"/>
                </a:solidFill>
                <a:ea typeface="华文新魏" pitchFamily="2" charset="-122"/>
              </a:rPr>
              <a:t>7</a:t>
            </a:r>
            <a:r>
              <a:rPr lang="en-US" altLang="zh-CN" sz="3200" b="1" u="sng" dirty="0" smtClean="0">
                <a:solidFill>
                  <a:schemeClr val="accent6"/>
                </a:solidFill>
                <a:ea typeface="华文新魏" pitchFamily="2" charset="-122"/>
              </a:rPr>
              <a:t>.9.1  FTP</a:t>
            </a:r>
            <a:r>
              <a:rPr lang="zh-CN" altLang="zh-CN" sz="3200" b="1" u="sng" dirty="0" smtClean="0">
                <a:solidFill>
                  <a:schemeClr val="accent6"/>
                </a:solidFill>
                <a:ea typeface="华文新魏" pitchFamily="2" charset="-122"/>
              </a:rPr>
              <a:t>模型与测试分析环境</a:t>
            </a:r>
            <a:endParaRPr lang="en-US" altLang="zh-CN" sz="3200" b="1" u="sng" dirty="0" smtClean="0">
              <a:solidFill>
                <a:schemeClr val="accent6"/>
              </a:solidFill>
              <a:ea typeface="华文新魏" pitchFamily="2" charset="-122"/>
            </a:endParaRPr>
          </a:p>
          <a:p>
            <a:pPr eaLnBrk="1" hangingPunct="1">
              <a:spcBef>
                <a:spcPts val="1200"/>
              </a:spcBef>
              <a:defRPr/>
            </a:pPr>
            <a:r>
              <a:rPr lang="en-US" altLang="zh-CN" sz="2800" b="1" u="sng" dirty="0" smtClean="0">
                <a:ea typeface="华文新魏" pitchFamily="2" charset="-122"/>
              </a:rPr>
              <a:t>FTP</a:t>
            </a:r>
            <a:r>
              <a:rPr lang="zh-CN" altLang="zh-CN" sz="2800" b="1" u="sng" dirty="0" smtClean="0">
                <a:ea typeface="华文新魏" pitchFamily="2" charset="-122"/>
              </a:rPr>
              <a:t>协议的分析环境</a:t>
            </a:r>
            <a:endParaRPr lang="zh-CN" altLang="en-US" sz="2800" b="1" u="sng" dirty="0" smtClean="0">
              <a:ea typeface="华文新魏" pitchFamily="2" charset="-122"/>
            </a:endParaRPr>
          </a:p>
        </p:txBody>
      </p:sp>
      <p:sp>
        <p:nvSpPr>
          <p:cNvPr id="5" name="灯片编号占位符 4"/>
          <p:cNvSpPr>
            <a:spLocks noGrp="1"/>
          </p:cNvSpPr>
          <p:nvPr>
            <p:ph type="sldNum" sz="quarter" idx="12"/>
          </p:nvPr>
        </p:nvSpPr>
        <p:spPr/>
        <p:txBody>
          <a:bodyPr/>
          <a:lstStyle/>
          <a:p>
            <a:pPr>
              <a:defRPr/>
            </a:pPr>
            <a:fld id="{4CD0E97C-082F-437C-908E-C5D2D2975F65}" type="slidenum">
              <a:rPr lang="zh-CN" altLang="en-US">
                <a:solidFill>
                  <a:srgbClr val="000000"/>
                </a:solidFill>
              </a:rPr>
              <a:pPr>
                <a:defRPr/>
              </a:pPr>
              <a:t>99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331640" y="1628800"/>
            <a:ext cx="6696744" cy="403244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theme/theme1.xml><?xml version="1.0" encoding="utf-8"?>
<a:theme xmlns:a="http://schemas.openxmlformats.org/drawingml/2006/main" name="清华版教材展示">
  <a:themeElements>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清华版教材展示">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accent2"/>
            </a:solidFill>
            <a:effectLst/>
            <a:latin typeface="Arial" charset="0"/>
            <a:ea typeface="华文行楷" pitchFamily="2" charset="-122"/>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accent2"/>
            </a:solidFill>
            <a:effectLst/>
            <a:latin typeface="Arial" charset="0"/>
            <a:ea typeface="华文行楷" pitchFamily="2" charset="-122"/>
          </a:defRPr>
        </a:defPPr>
      </a:lstStyle>
    </a:lnDef>
  </a:objectDefaults>
  <a:extraClrSchemeLst>
    <a:extraClrScheme>
      <a:clrScheme name="清华版教材展示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清华版教材展示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清华版教材展示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清华版教材展示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清华版教材展示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清华版教材展示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1752</TotalTime>
  <Words>5487</Words>
  <Application>Microsoft Office PowerPoint</Application>
  <PresentationFormat>全屏显示(4:3)</PresentationFormat>
  <Paragraphs>1010</Paragraphs>
  <Slides>118</Slides>
  <Notes>32</Notes>
  <HiddenSlides>11</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118</vt:i4>
      </vt:variant>
    </vt:vector>
  </HeadingPairs>
  <TitlesOfParts>
    <vt:vector size="122" baseType="lpstr">
      <vt:lpstr>清华版教材展示</vt:lpstr>
      <vt:lpstr>Visio</vt:lpstr>
      <vt:lpstr>Clip</vt:lpstr>
      <vt:lpstr>VISIO</vt:lpstr>
      <vt:lpstr>第7章  应用层</vt:lpstr>
      <vt:lpstr>幻灯片 2</vt:lpstr>
      <vt:lpstr>本章知识点结构</vt:lpstr>
      <vt:lpstr>7.1  Internet应用发展与应用层协议的分类</vt:lpstr>
      <vt:lpstr> 两种通信方式</vt:lpstr>
      <vt:lpstr>7.1.2  Client/Server模式与P2P模式的比较</vt:lpstr>
      <vt:lpstr> 应用层协议</vt:lpstr>
      <vt:lpstr>7.1.3  应用层协议的分类</vt:lpstr>
      <vt:lpstr>幻灯片 9</vt:lpstr>
      <vt:lpstr>7.2  域名系统DNS</vt:lpstr>
      <vt:lpstr>幻灯片 11</vt:lpstr>
      <vt:lpstr>幻灯片 12</vt:lpstr>
      <vt:lpstr>幻灯片 13</vt:lpstr>
      <vt:lpstr>7.2.3 域名服务器 </vt:lpstr>
      <vt:lpstr>幻灯片 15</vt:lpstr>
      <vt:lpstr> 域名服务器类型 </vt:lpstr>
      <vt:lpstr> 根域名服务器共有 13 套装置</vt:lpstr>
      <vt:lpstr> 本地域名服务器 </vt:lpstr>
      <vt:lpstr> 提高域名服务器的可靠性</vt:lpstr>
      <vt:lpstr>7.2.4 域名解析</vt:lpstr>
      <vt:lpstr>幻灯片 21</vt:lpstr>
      <vt:lpstr>幻灯片 22</vt:lpstr>
      <vt:lpstr>名字的高速缓存 </vt:lpstr>
      <vt:lpstr> DNS 记录</vt:lpstr>
      <vt:lpstr> DNS 例子（1）</vt:lpstr>
      <vt:lpstr> DNS 例子（2）</vt:lpstr>
      <vt:lpstr>7.2.5  域名系统性能优化</vt:lpstr>
      <vt:lpstr>7.3  远程登录服务与TELNET协议</vt:lpstr>
      <vt:lpstr>幻灯片 29</vt:lpstr>
      <vt:lpstr>7.4  电子邮件服务与SMTP协议</vt:lpstr>
      <vt:lpstr> 邮件相关协议</vt:lpstr>
      <vt:lpstr> SMTP 通信的三个阶段 </vt:lpstr>
      <vt:lpstr>电子邮件的信息格式 </vt:lpstr>
      <vt:lpstr>幻灯片 34</vt:lpstr>
      <vt:lpstr> 通用因特网邮件扩充 MIME的特点</vt:lpstr>
      <vt:lpstr>MIME 和 SMTP 的关系 </vt:lpstr>
      <vt:lpstr> MIME 增加新的邮件首部 </vt:lpstr>
      <vt:lpstr> Base 64 编码</vt:lpstr>
      <vt:lpstr>幻灯片 39</vt:lpstr>
      <vt:lpstr>幻灯片 40</vt:lpstr>
      <vt:lpstr> IMAP 协议</vt:lpstr>
      <vt:lpstr>注意：</vt:lpstr>
      <vt:lpstr> 基于万维网的电子邮件</vt:lpstr>
      <vt:lpstr>7.5  Web与基于Web的网络应用</vt:lpstr>
      <vt:lpstr> 统一资源定位符URL</vt:lpstr>
      <vt:lpstr> 万维网的工作过程 </vt:lpstr>
      <vt:lpstr> 用户点击鼠标后所发生的事件 </vt:lpstr>
      <vt:lpstr> HTTP 的主要特点 </vt:lpstr>
      <vt:lpstr> 请求一个万维网文档所需的时间 </vt:lpstr>
      <vt:lpstr>7.5.2  HTTP协议</vt:lpstr>
      <vt:lpstr>幻灯片 51</vt:lpstr>
      <vt:lpstr> 非持续连接 HTTP（1）</vt:lpstr>
      <vt:lpstr> 非持续连接 HTTP（2）</vt:lpstr>
      <vt:lpstr> 持续连接</vt:lpstr>
      <vt:lpstr> 持续连接的两种工作方式</vt:lpstr>
      <vt:lpstr> 代理服务器</vt:lpstr>
      <vt:lpstr>使用高速缓存可减少 访问因特网服务器的时延 </vt:lpstr>
      <vt:lpstr>使用高速缓存的情况</vt:lpstr>
      <vt:lpstr>使用高速缓存的情况</vt:lpstr>
      <vt:lpstr>使用高速缓存的情况</vt:lpstr>
      <vt:lpstr>使用高速缓存的情况</vt:lpstr>
      <vt:lpstr>使用高速缓存的情况</vt:lpstr>
      <vt:lpstr> HTTP 的报文结构 </vt:lpstr>
      <vt:lpstr>幻灯片 64</vt:lpstr>
      <vt:lpstr> HTTP 的报文结构（请求报文） </vt:lpstr>
      <vt:lpstr> HTTP 请求报文的一些方法 </vt:lpstr>
      <vt:lpstr>幻灯片 67</vt:lpstr>
      <vt:lpstr> HTTP 的报文结构（响应报文） </vt:lpstr>
      <vt:lpstr> 状态码都是三位数字 </vt:lpstr>
      <vt:lpstr>幻灯片 70</vt:lpstr>
      <vt:lpstr>幻灯片 71</vt:lpstr>
      <vt:lpstr>幻灯片 72</vt:lpstr>
      <vt:lpstr>7.5.3  超文本标记语言HTML</vt:lpstr>
      <vt:lpstr>幻灯片 74</vt:lpstr>
      <vt:lpstr>幻灯片 75</vt:lpstr>
      <vt:lpstr>7.5.5  Web浏览器</vt:lpstr>
      <vt:lpstr>幻灯片 77</vt:lpstr>
      <vt:lpstr>7.5.4  搜索引擎</vt:lpstr>
      <vt:lpstr>7.6  即时通信与SIP协议</vt:lpstr>
      <vt:lpstr>7.6.2  SIP协议的基本内容</vt:lpstr>
      <vt:lpstr>7.7  主机配置与动态主机配置协议DHCP</vt:lpstr>
      <vt:lpstr> DHCP 使用客户服务器方式。</vt:lpstr>
      <vt:lpstr>7.7.2  DHCP协议的基本内容</vt:lpstr>
      <vt:lpstr>幻灯片 84</vt:lpstr>
      <vt:lpstr> 租用管理</vt:lpstr>
      <vt:lpstr> DHCP 中继代理</vt:lpstr>
      <vt:lpstr> DHCP 中继代理转发发现报文 </vt:lpstr>
      <vt:lpstr>7.8 网络管理与SNMP协议</vt:lpstr>
      <vt:lpstr>幻灯片 89</vt:lpstr>
      <vt:lpstr>幻灯片 90</vt:lpstr>
      <vt:lpstr>7.8.2  SNMP协议的基本内容</vt:lpstr>
      <vt:lpstr>幻灯片 92</vt:lpstr>
      <vt:lpstr>幻灯片 93</vt:lpstr>
      <vt:lpstr>幻灯片 94</vt:lpstr>
      <vt:lpstr>幻灯片 95</vt:lpstr>
      <vt:lpstr>幻灯片 96</vt:lpstr>
      <vt:lpstr>幻灯片 97</vt:lpstr>
      <vt:lpstr> 两个连接</vt:lpstr>
      <vt:lpstr>幻灯片 99</vt:lpstr>
      <vt:lpstr>幻灯片 100</vt:lpstr>
      <vt:lpstr>幻灯片 101</vt:lpstr>
      <vt:lpstr>7.9.2  FTP控制连接建立过程的分析</vt:lpstr>
      <vt:lpstr>7.9.3  FTP用户登录与身份验证过程的分析</vt:lpstr>
      <vt:lpstr>幻灯片 104</vt:lpstr>
      <vt:lpstr>幻灯片 105</vt:lpstr>
      <vt:lpstr>幻灯片 106</vt:lpstr>
      <vt:lpstr>7.9.4  FTP数据连接建立过程的协议分析</vt:lpstr>
      <vt:lpstr>幻灯片 108</vt:lpstr>
      <vt:lpstr>幻灯片 109</vt:lpstr>
      <vt:lpstr>7.9.5  FTP数据传输过程的分析</vt:lpstr>
      <vt:lpstr>幻灯片 111</vt:lpstr>
      <vt:lpstr>幻灯片 112</vt:lpstr>
      <vt:lpstr>幻灯片 113</vt:lpstr>
      <vt:lpstr>幻灯片 114</vt:lpstr>
      <vt:lpstr>7.9.6  FTP用户退出登录过程的分析</vt:lpstr>
      <vt:lpstr>幻灯片 116</vt:lpstr>
      <vt:lpstr>幻灯片 117</vt:lpstr>
      <vt:lpstr>7.9.7  FTP连接释放过程的分析</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·普通高等教育精品教材 ·普通高等教育“十一五”国家级规划教材</dc:title>
  <dc:creator>Administrator</dc:creator>
  <cp:lastModifiedBy>zhoufang</cp:lastModifiedBy>
  <cp:revision>31</cp:revision>
  <dcterms:modified xsi:type="dcterms:W3CDTF">2017-12-26T06:29:46Z</dcterms:modified>
</cp:coreProperties>
</file>